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15"/>
  </p:notesMasterIdLst>
  <p:handoutMasterIdLst>
    <p:handoutMasterId r:id="rId16"/>
  </p:handoutMasterIdLst>
  <p:sldIdLst>
    <p:sldId id="361" r:id="rId3"/>
    <p:sldId id="527" r:id="rId4"/>
    <p:sldId id="499" r:id="rId5"/>
    <p:sldId id="529" r:id="rId6"/>
    <p:sldId id="532" r:id="rId7"/>
    <p:sldId id="541" r:id="rId8"/>
    <p:sldId id="534" r:id="rId9"/>
    <p:sldId id="536" r:id="rId10"/>
    <p:sldId id="538" r:id="rId11"/>
    <p:sldId id="539" r:id="rId12"/>
    <p:sldId id="540" r:id="rId13"/>
    <p:sldId id="542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srgbClr val="FF0000"/>
    </p:penClr>
  </p:showPr>
  <p:clrMru>
    <a:srgbClr val="FFFF99"/>
    <a:srgbClr val="FFCE33"/>
    <a:srgbClr val="FF6600"/>
    <a:srgbClr val="FFB3B5"/>
    <a:srgbClr val="FFCCFF"/>
    <a:srgbClr val="B6580A"/>
    <a:srgbClr val="C39BE1"/>
    <a:srgbClr val="CFAF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24" autoAdjust="0"/>
  </p:normalViewPr>
  <p:slideViewPr>
    <p:cSldViewPr>
      <p:cViewPr>
        <p:scale>
          <a:sx n="66" d="100"/>
          <a:sy n="66" d="100"/>
        </p:scale>
        <p:origin x="-15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ABAA3A-E8AF-41BF-8FE3-5925054EF5AD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B1310C-31F3-4BB0-9ED0-A597FDF89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0B5B58-6A3B-4C64-9526-E0516BF6FC78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0836" tIns="45418" rIns="90836" bIns="4541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56CD53-807E-43A1-8CED-2D37C630F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8FB24-7A2D-4FFE-A704-C23B82BAE2A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78A85-30BB-4CFD-AA3E-E6916C4C24E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D7A8-6B0B-4E1E-84C9-17B1BDC4CCAC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69D3-01FC-475A-8151-5072BCB31A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3FB7-FE77-4CAA-9BF1-29F926B4A680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B6FA-2E80-42F4-A528-899D6B1B0F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F6B0-CB8D-45E3-ABF8-D6123D6BF710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FD46-EDB5-41CE-976D-C43692512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49" y="4407328"/>
            <a:ext cx="7771995" cy="13622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49" y="2907443"/>
            <a:ext cx="7771995" cy="1499884"/>
          </a:xfrm>
          <a:prstGeom prst="rect">
            <a:avLst/>
          </a:prstGeom>
        </p:spPr>
        <p:txBody>
          <a:bodyPr lIns="97740" tIns="48870" rIns="97740" bIns="48870"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076" y="1196993"/>
            <a:ext cx="4133833" cy="5111915"/>
          </a:xfrm>
          <a:prstGeom prst="rect">
            <a:avLst/>
          </a:prstGeom>
        </p:spPr>
        <p:txBody>
          <a:bodyPr lIns="97740" tIns="48870" rIns="97740" bIns="48870"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0415" y="1196993"/>
            <a:ext cx="4135452" cy="5111915"/>
          </a:xfrm>
          <a:prstGeom prst="rect">
            <a:avLst/>
          </a:prstGeom>
        </p:spPr>
        <p:txBody>
          <a:bodyPr lIns="97740" tIns="48870" rIns="97740" bIns="48870"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6" y="275357"/>
            <a:ext cx="8230410" cy="11419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796" y="1535519"/>
            <a:ext cx="4039882" cy="639800"/>
          </a:xfrm>
          <a:prstGeom prst="rect">
            <a:avLst/>
          </a:prstGeom>
        </p:spPr>
        <p:txBody>
          <a:bodyPr lIns="97740" tIns="48870" rIns="97740" bIns="48870"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3950557"/>
          </a:xfrm>
          <a:prstGeom prst="rect">
            <a:avLst/>
          </a:prstGeom>
        </p:spPr>
        <p:txBody>
          <a:bodyPr lIns="97740" tIns="48870" rIns="97740" bIns="48870"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19"/>
            <a:ext cx="4041502" cy="639800"/>
          </a:xfrm>
          <a:prstGeom prst="rect">
            <a:avLst/>
          </a:prstGeom>
        </p:spPr>
        <p:txBody>
          <a:bodyPr lIns="97740" tIns="48870" rIns="97740" bIns="48870"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  <a:prstGeom prst="rect">
            <a:avLst/>
          </a:prstGeom>
        </p:spPr>
        <p:txBody>
          <a:bodyPr lIns="97740" tIns="48870" rIns="97740" bIns="48870"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3739"/>
            <a:ext cx="3008045" cy="116135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989" y="273738"/>
            <a:ext cx="5112217" cy="5852138"/>
          </a:xfrm>
          <a:prstGeom prst="rect">
            <a:avLst/>
          </a:prstGeom>
        </p:spPr>
        <p:txBody>
          <a:bodyPr lIns="97740" tIns="48870" rIns="97740" bIns="48870"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5"/>
            <a:ext cx="3008045" cy="4690781"/>
          </a:xfrm>
          <a:prstGeom prst="rect">
            <a:avLst/>
          </a:prstGeom>
        </p:spPr>
        <p:txBody>
          <a:bodyPr lIns="97740" tIns="48870" rIns="97740" bIns="48870"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5" y="4800925"/>
            <a:ext cx="5486400" cy="56691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5" y="612264"/>
            <a:ext cx="5486400" cy="4115772"/>
          </a:xfrm>
          <a:prstGeom prst="rect">
            <a:avLst/>
          </a:prstGeom>
        </p:spPr>
        <p:txBody>
          <a:bodyPr lIns="97740" tIns="48870" rIns="97740" bIns="48870"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5" y="5367835"/>
            <a:ext cx="5486400" cy="805014"/>
          </a:xfrm>
          <a:prstGeom prst="rect">
            <a:avLst/>
          </a:prstGeom>
        </p:spPr>
        <p:txBody>
          <a:bodyPr lIns="97740" tIns="48870" rIns="97740" bIns="48870"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C6B6-E3B1-448C-ABC0-1A32B8902ABB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7DDB-8680-4DA7-8D79-EE06756FF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076" y="1196993"/>
            <a:ext cx="8424790" cy="5111915"/>
          </a:xfrm>
          <a:prstGeom prst="rect">
            <a:avLst/>
          </a:prstGeom>
        </p:spPr>
        <p:txBody>
          <a:bodyPr vert="eaVert" lIns="97740" tIns="48870" rIns="97740" bIns="4887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802" y="260780"/>
            <a:ext cx="2146288" cy="60481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076" y="260780"/>
            <a:ext cx="6288221" cy="6048128"/>
          </a:xfrm>
          <a:prstGeom prst="rect">
            <a:avLst/>
          </a:prstGeom>
        </p:spPr>
        <p:txBody>
          <a:bodyPr vert="eaVert" lIns="97740" tIns="48870" rIns="97740" bIns="4887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76" y="260779"/>
            <a:ext cx="8590014" cy="633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1076" y="1196993"/>
            <a:ext cx="8424790" cy="5111915"/>
          </a:xfrm>
          <a:prstGeom prst="rect">
            <a:avLst/>
          </a:prstGeom>
        </p:spPr>
        <p:txBody>
          <a:bodyPr lIns="97740" tIns="48870" rIns="97740" bIns="48870"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553D-DCB1-4533-A678-2B5110BE9EB1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A305-BB4C-4199-854A-6BB1A1B84B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CE46-6471-464C-8960-84E6ACFFBE02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F6F7-B39C-4FFC-9015-CA487E2A5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6E05-1E2B-436F-88C3-6912F1625318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0D73-274A-41F5-8ACA-389ADC09E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8D61-7E9F-4F14-8BFE-68CE5690FC22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26EF-601F-4C32-BA3B-7C2048F1E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03C5-23F3-4C7D-AC2D-BDBBC1F45EB4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C88C-2CCD-4A19-80F9-7FC4E684F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AF16-D695-412E-9833-2872B0ACA507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E5211-F9F9-4AF6-BB2D-2E750577C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6B5D-4C28-42CA-AFE8-831BCED070DA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EA8C-75E0-4ADB-83A8-43D68760BB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C281366A-54E8-4610-A789-EA6883EE3A62}" type="datetime1">
              <a:rPr lang="ru-RU"/>
              <a:pPr>
                <a:defRPr/>
              </a:pPr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E10F1D5E-E6A3-4C9D-B593-D82B5D1D83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b="6061"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7738" y="260350"/>
            <a:ext cx="78930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9213" y="117475"/>
            <a:ext cx="8048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5785" tIns="47893" rIns="95785" bIns="47893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1413" indent="-1254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613" indent="-1254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5813" indent="-1254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3013" indent="-12541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2C89E44E-EF2F-454E-BF2A-6A1E74C7C373}" type="slidenum">
              <a:rPr lang="ru-RU" altLang="ru-RU" sz="3400" b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ru-RU" altLang="ru-RU" sz="3400" b="1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25413" y="9271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G:\Работа\дерево\предложения по деревообрабатывающему производству\temp\на дерево\4листочек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1025800" flipH="1">
            <a:off x="366713" y="295275"/>
            <a:ext cx="908050" cy="7588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55675" rtl="0" eaLnBrk="0" fontAlgn="base" hangingPunct="0">
        <a:spcBef>
          <a:spcPct val="0"/>
        </a:spcBef>
        <a:spcAft>
          <a:spcPct val="0"/>
        </a:spcAft>
        <a:defRPr lang="ru-RU" sz="2100" b="1" kern="1200" dirty="0">
          <a:solidFill>
            <a:schemeClr val="tx1"/>
          </a:solidFill>
          <a:latin typeface="Arial Narrow" pitchFamily="34" charset="0"/>
          <a:ea typeface="+mn-ea"/>
          <a:cs typeface="Arial" charset="0"/>
        </a:defRPr>
      </a:lvl1pPr>
      <a:lvl2pPr algn="l" defTabSz="95567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 Narrow" pitchFamily="34" charset="0"/>
          <a:cs typeface="Arial" charset="0"/>
        </a:defRPr>
      </a:lvl2pPr>
      <a:lvl3pPr algn="l" defTabSz="95567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 Narrow" pitchFamily="34" charset="0"/>
          <a:cs typeface="Arial" charset="0"/>
        </a:defRPr>
      </a:lvl3pPr>
      <a:lvl4pPr algn="l" defTabSz="95567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 Narrow" pitchFamily="34" charset="0"/>
          <a:cs typeface="Arial" charset="0"/>
        </a:defRPr>
      </a:lvl4pPr>
      <a:lvl5pPr algn="l" defTabSz="955675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 Narrow" pitchFamily="34" charset="0"/>
          <a:cs typeface="Arial" charset="0"/>
        </a:defRPr>
      </a:lvl5pPr>
      <a:lvl6pPr marL="488701" algn="r" defTabSz="957040" rtl="0" fontAlgn="base">
        <a:spcBef>
          <a:spcPct val="0"/>
        </a:spcBef>
        <a:spcAft>
          <a:spcPct val="0"/>
        </a:spcAft>
        <a:defRPr sz="2100">
          <a:solidFill>
            <a:srgbClr val="5F5F5F"/>
          </a:solidFill>
          <a:latin typeface="Verdana" pitchFamily="34" charset="0"/>
        </a:defRPr>
      </a:lvl6pPr>
      <a:lvl7pPr marL="977402" algn="r" defTabSz="957040" rtl="0" fontAlgn="base">
        <a:spcBef>
          <a:spcPct val="0"/>
        </a:spcBef>
        <a:spcAft>
          <a:spcPct val="0"/>
        </a:spcAft>
        <a:defRPr sz="2100">
          <a:solidFill>
            <a:srgbClr val="5F5F5F"/>
          </a:solidFill>
          <a:latin typeface="Verdana" pitchFamily="34" charset="0"/>
        </a:defRPr>
      </a:lvl7pPr>
      <a:lvl8pPr marL="1466103" algn="r" defTabSz="957040" rtl="0" fontAlgn="base">
        <a:spcBef>
          <a:spcPct val="0"/>
        </a:spcBef>
        <a:spcAft>
          <a:spcPct val="0"/>
        </a:spcAft>
        <a:defRPr sz="2100">
          <a:solidFill>
            <a:srgbClr val="5F5F5F"/>
          </a:solidFill>
          <a:latin typeface="Verdana" pitchFamily="34" charset="0"/>
        </a:defRPr>
      </a:lvl8pPr>
      <a:lvl9pPr marL="1954804" algn="r" defTabSz="957040" rtl="0" fontAlgn="base">
        <a:spcBef>
          <a:spcPct val="0"/>
        </a:spcBef>
        <a:spcAft>
          <a:spcPct val="0"/>
        </a:spcAft>
        <a:defRPr sz="2100">
          <a:solidFill>
            <a:srgbClr val="5F5F5F"/>
          </a:solidFill>
          <a:latin typeface="Verdana" pitchFamily="34" charset="0"/>
        </a:defRPr>
      </a:lvl9pPr>
    </p:titleStyle>
    <p:bodyStyle>
      <a:lvl1pPr marL="358775" indent="-358775" algn="l" defTabSz="955675" rtl="0" eaLnBrk="0" fontAlgn="base" hangingPunct="0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5675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567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76400" indent="-238125" algn="l" defTabSz="9556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56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43737" indent="-239260" algn="l" defTabSz="95704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32438" indent="-239260" algn="l" defTabSz="95704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21139" indent="-239260" algn="l" defTabSz="95704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09840" indent="-239260" algn="l" defTabSz="95704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23850" y="981075"/>
            <a:ext cx="8497888" cy="19431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 «НИИ экологии» </a:t>
            </a:r>
            <a:b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Минприроды Чувашии</a:t>
            </a:r>
            <a:r>
              <a:rPr lang="ru-RU" alt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868863"/>
            <a:ext cx="8353425" cy="17287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Bookman Old Style" pitchFamily="18" charset="0"/>
              </a:rPr>
              <a:t>Докладчик: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Bookman Old Style" pitchFamily="18" charset="0"/>
              </a:rPr>
              <a:t>Соснина Елена Николаевна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Помимо образовательной деятельности, сотрудники НАМЦ занимаются и научно-исследовательской деятельностью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57DDB-8680-4DA7-8D79-EE06756FF3D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3"/>
            <a:ext cx="7344815" cy="31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BC88C-2CCD-4A19-80F9-7FC4E684F7D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настоящее время ведется разработка методики проведения исследований по влиянию электромагнитных излучений на пчел.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научном журнале «Современные наукоемкие технологии» из Перечня ВАК вышла совместная статья научного сотрудника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АУ «НИИ экологии» Минприроды Чувашии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П.В.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Желтова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профессора  Чувашского государственного университета им. И.Н. Ульянова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В.П.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Желтова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под названием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«РАЗРАБОТКА КОМПЬЮТЕРНЫХ СИСТЕМ ТЕРРИТОРИАЛЬНОГО МОНИТОРИНГА, УПРАВЛЕНИЯ И ПРОГНОЗИРОВАНИЯ».</a:t>
            </a:r>
            <a:endParaRPr lang="ru-RU" sz="2000" b="1" u="sng" dirty="0"/>
          </a:p>
        </p:txBody>
      </p:sp>
      <p:pic>
        <p:nvPicPr>
          <p:cNvPr id="32770" name="Picture 2" descr="Пчелиная матка. Фото взято с pixaba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176464" cy="2802210"/>
          </a:xfrm>
          <a:prstGeom prst="rect">
            <a:avLst/>
          </a:prstGeom>
          <a:noFill/>
        </p:spPr>
      </p:pic>
      <p:pic>
        <p:nvPicPr>
          <p:cNvPr id="32772" name="Picture 4" descr="Фото взято с pixabay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88432" cy="25202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BC88C-2CCD-4A19-80F9-7FC4E684F7D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3031" y="1772817"/>
            <a:ext cx="4019249" cy="21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altLang="ru-RU" sz="4800" b="1" dirty="0" smtClean="0">
                <a:solidFill>
                  <a:srgbClr val="FFFFFF"/>
                </a:solidFill>
                <a:latin typeface="Bookman Old Style" pitchFamily="18" charset="0"/>
              </a:rPr>
              <a:t>Спасибо за внимание!</a:t>
            </a:r>
            <a:endParaRPr lang="ru-RU" altLang="ru-RU" sz="4800" dirty="0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 «НИИ экологии» Минприроды Чувашии, являясь подведомственным учреждением Министерства природных ресурсов, занимается научно-исследовательской деятельностью, образовательной деятельностью и разработкой экологической документации для предприятий Чувашской Республики.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57DDB-8680-4DA7-8D79-EE06756FF3D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2" descr="C:\Documents and Settings\Алена\Рабочий стол\foto.cheb.ru-34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5904656" cy="3240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1\Desktop\Новая папка\отчет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268413"/>
            <a:ext cx="1690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2"/>
          <p:cNvSpPr txBox="1">
            <a:spLocks/>
          </p:cNvSpPr>
          <p:nvPr/>
        </p:nvSpPr>
        <p:spPr bwMode="auto">
          <a:xfrm>
            <a:off x="250825" y="2133600"/>
            <a:ext cx="85979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1550" y="115888"/>
            <a:ext cx="7200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Основные направления деятельности </a:t>
            </a:r>
          </a:p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АУ «НИИ Экологии» Минприроды Чувашии</a:t>
            </a:r>
          </a:p>
        </p:txBody>
      </p:sp>
      <p:sp>
        <p:nvSpPr>
          <p:cNvPr id="6149" name="Объект 2"/>
          <p:cNvSpPr txBox="1">
            <a:spLocks/>
          </p:cNvSpPr>
          <p:nvPr/>
        </p:nvSpPr>
        <p:spPr bwMode="auto">
          <a:xfrm>
            <a:off x="1835150" y="1052513"/>
            <a:ext cx="73088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консалтинговых услуг </a:t>
            </a:r>
          </a:p>
          <a:p>
            <a:pPr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всех видов экологического проектирования и отчетностей;</a:t>
            </a:r>
          </a:p>
          <a:p>
            <a:pPr>
              <a:buFontTx/>
              <a:buChar char="-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абонентское обслуживание предприятий;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экологический аудит предприятий;</a:t>
            </a:r>
          </a:p>
          <a:p>
            <a:pPr>
              <a:buFontTx/>
              <a:buChar char="-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ведение регионального кадастра отходов производства и потребления Чувашской Республики (по поручению Минприроды Чувашии);</a:t>
            </a:r>
          </a:p>
          <a:p>
            <a:pPr>
              <a:buFontTx/>
              <a:buChar char="-"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анализ нормативно-правовой документации по поручению Министерства природных ресурсов и экологии;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экологическое воспитание и образование населения путем проведения общественных мероприятий экологической направленности совместно с ВУЗами и общеобразовательными учреждениями Республики;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образовательная деятельность по повышению квалификации в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области экологической безопасности, согласно лицензии, и проведение разъяснительно-обучающих семинаров</a:t>
            </a:r>
          </a:p>
          <a:p>
            <a:endParaRPr lang="ru-RU" sz="1900" dirty="0">
              <a:latin typeface="Bookman Old Style" pitchFamily="18" charset="0"/>
            </a:endParaRPr>
          </a:p>
        </p:txBody>
      </p:sp>
      <p:pic>
        <p:nvPicPr>
          <p:cNvPr id="6150" name="Picture 7" descr="C:\Users\1\Desktop\Новая папка\Расчет платеж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06863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C:\Users\1\Desktop\Новая папка\Субботни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013325"/>
            <a:ext cx="15763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Структура учреждения: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00628" y="1285860"/>
            <a:ext cx="242889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716016" y="1412776"/>
            <a:ext cx="72008" cy="336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143504" y="2857496"/>
            <a:ext cx="3820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Отдел экологического проектирования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857496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Информационно-аналитический отдел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928794" y="1285860"/>
            <a:ext cx="250033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63688" y="4869160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Независимый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аттестационно-методический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центр (НАМЦ)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Информационно-аналитический отдел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Основным видом деятельности является разработка экологических отчетностей для различных организаций, в том числе деклараций о плате за негативное воздействие на окружающую среду, постановка на государственный учет объектов негативного воздействия на окружающую среду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24923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 rot="3560520">
            <a:off x="2286096" y="5246886"/>
            <a:ext cx="1479790" cy="1009418"/>
          </a:xfrm>
          <a:prstGeom prst="rect">
            <a:avLst/>
          </a:prstGeom>
          <a:noFill/>
        </p:spPr>
      </p:pic>
      <p:pic>
        <p:nvPicPr>
          <p:cNvPr id="1026" name="Picture 2" descr="C:\Users\User\Downloads\2020-06-15_16-50-06_winscan_to_p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1353">
            <a:off x="4800743" y="5214674"/>
            <a:ext cx="947824" cy="1271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Отдел экологического проектирования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отдел занимается разработкой проектной документации и проведением экологического аудита предприятий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57DDB-8680-4DA7-8D79-EE06756FF3D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7346" name="Picture 2" descr="C:\Users\Маргарита\Desktop\new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7128792" cy="25649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Независимый </a:t>
            </a:r>
            <a:r>
              <a:rPr lang="ru-RU" sz="4000" b="1" i="1" u="sng" dirty="0" err="1" smtClean="0">
                <a:latin typeface="Times New Roman" pitchFamily="18" charset="0"/>
                <a:cs typeface="Times New Roman" pitchFamily="18" charset="0"/>
              </a:rPr>
              <a:t>аттестационно-методический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 центр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области охраны окружающей среды и экологической безопасности.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проводится по различным программам: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Обеспечение экологической безопасности руководителями и специалистами общехозяйственных систем управления.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Обеспечение экологической безопасности при работах в области обращения с отходами I-IV классов опасности.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Обеспечение экологической безопасности руководителями и специалистами экологических служб и систем экологического контроля.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Обеспечение экологической безопасности при работах в области обращения с медицинскими отходами.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Еще одним направлением НАМЦ является: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и образование населения путем проведения общественных мероприятий экологической направленности совместно с ВУЗами и общеобразовательными учреждениями Республики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mAXbzea2Q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356992"/>
            <a:ext cx="3902709" cy="276917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5F6F7-B39C-4FFC-9015-CA487E2A5EE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Picture 5" descr="C:\Documents and Settings\User\Рабочий стол\фото на карту с субботников\Фотоархив » 200 новых саженцев появилось в г. Шумерля в рамках всероссийской акции «Живи, лес!» 13 октября 2014 го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821" t="8560" r="3429"/>
          <a:stretch>
            <a:fillRect/>
          </a:stretch>
        </p:blipFill>
        <p:spPr bwMode="auto">
          <a:xfrm>
            <a:off x="467544" y="3140968"/>
            <a:ext cx="4330824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123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экологической грамотности, экологическое просвещение,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природопользователей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изменениях в области экологического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законодательства также является задачей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Учреждения. В связи с чем проводятся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лекции, семинары и другие мероприятия как в г.Чебоксары,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и в районах Республики.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5F6F7-B39C-4FFC-9015-CA487E2A5EE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6" name="Picture 2" descr="http://gov.cap.ru/UserFiles/photo/20130415_Albom2154/imag0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038600" cy="2592288"/>
          </a:xfrm>
          <a:prstGeom prst="rect">
            <a:avLst/>
          </a:prstGeom>
          <a:noFill/>
        </p:spPr>
      </p:pic>
      <p:pic>
        <p:nvPicPr>
          <p:cNvPr id="7" name="Picture 6" descr="http://gov.cap.ru/UserFiles/photo/20130415_Albom2154/cam0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176464" cy="27346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презентации">
  <a:themeElements>
    <a:clrScheme name="Шаблон презентаци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презентации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презентац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319</Words>
  <Application>Microsoft Office PowerPoint</Application>
  <PresentationFormat>Экран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Шаблон презентации</vt:lpstr>
      <vt:lpstr> АУ «НИИ экологии»  Минприроды Чувашии .</vt:lpstr>
      <vt:lpstr>АУ «НИИ экологии» Минприроды Чувашии, являясь подведомственным учреждением Министерства природных ресурсов, занимается научно-исследовательской деятельностью, образовательной деятельностью и разработкой экологической документации для предприятий Чувашской Республики.</vt:lpstr>
      <vt:lpstr>Слайд 3</vt:lpstr>
      <vt:lpstr>Структура учреждения:</vt:lpstr>
      <vt:lpstr> Информационно-аналитический отдел </vt:lpstr>
      <vt:lpstr> Отдел экологического проектирования  Данный отдел занимается разработкой проектной документации и проведением экологического аудита предприятий. </vt:lpstr>
      <vt:lpstr> Независимый аттестационно-методический центр </vt:lpstr>
      <vt:lpstr>Еще одним направлением НАМЦ является:  экологическое воспитание и образование населения путем проведения общественных мероприятий экологической направленности совместно с ВУЗами и общеобразовательными учреждениями Республики; </vt:lpstr>
      <vt:lpstr> Повышение экологической грамотности, экологическое просвещение, информирование природопользователей об  изменениях в области экологического  законодательства также является задачей  Учреждения. В связи с чем проводятся  лекции, семинары и другие мероприятия как в г.Чебоксары,  так и в районах Республики.</vt:lpstr>
      <vt:lpstr>Помимо образовательной деятельности, сотрудники НАМЦ занимаются и научно-исследовательской деятельностью. </vt:lpstr>
      <vt:lpstr>Слайд 11</vt:lpstr>
      <vt:lpstr>Слайд 12</vt:lpstr>
    </vt:vector>
  </TitlesOfParts>
  <Company>GKSI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gsrf</dc:creator>
  <cp:lastModifiedBy>Маргарита</cp:lastModifiedBy>
  <cp:revision>1067</cp:revision>
  <cp:lastPrinted>2017-01-26T13:32:28Z</cp:lastPrinted>
  <dcterms:created xsi:type="dcterms:W3CDTF">2013-07-19T05:27:20Z</dcterms:created>
  <dcterms:modified xsi:type="dcterms:W3CDTF">2020-11-03T08:10:14Z</dcterms:modified>
</cp:coreProperties>
</file>