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7B1F17-1263-4B82-8D83-E6846A031680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64E375-6C51-4756-BAF9-445A04E31F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11456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 Сингапурской методики обучения как приёмы смыслового чтения на уроках родной (русской литературы)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Рассказ Ю. Яковлева «Тихое утро»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№2  «Анализ рассказа Ю. Яковлева «Тихое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утро»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Картинка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545166" cy="230656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4969" t="19739" r="13070"/>
          <a:stretch>
            <a:fillRect/>
          </a:stretch>
        </p:blipFill>
        <p:spPr bwMode="auto">
          <a:xfrm>
            <a:off x="5286380" y="214290"/>
            <a:ext cx="3511193" cy="255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/>
          <a:lstStyle/>
          <a:p>
            <a:r>
              <a:rPr lang="ru-RU" b="1" dirty="0"/>
              <a:t>Цель смыслового чтения</a:t>
            </a:r>
            <a:r>
              <a:rPr lang="ru-RU" dirty="0"/>
              <a:t> — </a:t>
            </a:r>
            <a:r>
              <a:rPr lang="ru-RU" i="1" dirty="0"/>
              <a:t>максимально точно и полно понять содержание текста, уловить все детали и практически осмыслить извлеченную информацию.</a:t>
            </a:r>
            <a:r>
              <a:rPr lang="ru-RU" dirty="0"/>
              <a:t>  </a:t>
            </a:r>
          </a:p>
          <a:p>
            <a:endParaRPr lang="ru-RU" dirty="0"/>
          </a:p>
        </p:txBody>
      </p:sp>
      <p:pic>
        <p:nvPicPr>
          <p:cNvPr id="8194" name="Picture 2" descr="C:\Users\1\Desktop\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14620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F7AC7-C68C-4859-8833-7EA44CAC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1392BFC-50BD-4DF6-9240-7AB1A02D4D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8720"/>
            <a:ext cx="86868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42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419600" cy="12572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Приём </a:t>
            </a:r>
            <a:r>
              <a:rPr lang="en-US" b="1" dirty="0">
                <a:solidFill>
                  <a:srgbClr val="FF0000"/>
                </a:solidFill>
              </a:rPr>
              <a:t>Timed</a:t>
            </a:r>
            <a:r>
              <a:rPr lang="ru-RU" b="1" dirty="0">
                <a:solidFill>
                  <a:srgbClr val="FF0000"/>
                </a:solidFill>
              </a:rPr>
              <a:t> - </a:t>
            </a:r>
            <a:r>
              <a:rPr lang="en-US" b="1" dirty="0">
                <a:solidFill>
                  <a:srgbClr val="FF0000"/>
                </a:solidFill>
              </a:rPr>
              <a:t>Pair</a:t>
            </a:r>
            <a:r>
              <a:rPr lang="ru-RU" b="1" dirty="0">
                <a:solidFill>
                  <a:srgbClr val="FF0000"/>
                </a:solidFill>
              </a:rPr>
              <a:t>- </a:t>
            </a:r>
            <a:r>
              <a:rPr lang="en-US" b="1" dirty="0">
                <a:solidFill>
                  <a:srgbClr val="FF0000"/>
                </a:solidFill>
              </a:rPr>
              <a:t>Share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1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6839" cy="322262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14686"/>
            <a:ext cx="6257916" cy="34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57200"/>
            <a:ext cx="4276724" cy="33289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Приём Эй Ар </a:t>
            </a:r>
            <a:r>
              <a:rPr lang="ru-RU" b="1" dirty="0" err="1">
                <a:solidFill>
                  <a:srgbClr val="FF0000"/>
                </a:solidFill>
              </a:rPr>
              <a:t>Гайд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en-US" b="1" dirty="0">
                <a:solidFill>
                  <a:srgbClr val="FF0000"/>
                </a:solidFill>
              </a:rPr>
              <a:t>Anticipation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en-US" b="1" dirty="0">
                <a:solidFill>
                  <a:srgbClr val="FF0000"/>
                </a:solidFill>
              </a:rPr>
              <a:t>Reaction Guide</a:t>
            </a:r>
            <a:r>
              <a:rPr lang="ru-RU" b="1" dirty="0">
                <a:solidFill>
                  <a:srgbClr val="FF0000"/>
                </a:solidFill>
              </a:rPr>
              <a:t> (Руководство/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предположение/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реакции)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86124"/>
            <a:ext cx="7058637" cy="338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4904" t="3011" r="16715" b="11227"/>
          <a:stretch>
            <a:fillRect/>
          </a:stretch>
        </p:blipFill>
        <p:spPr bwMode="auto">
          <a:xfrm>
            <a:off x="357158" y="285728"/>
            <a:ext cx="425510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457200"/>
            <a:ext cx="3848096" cy="21859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- Модель </a:t>
            </a:r>
            <a:r>
              <a:rPr lang="ru-RU" b="1" dirty="0" err="1">
                <a:solidFill>
                  <a:srgbClr val="FF0000"/>
                </a:solidFill>
              </a:rPr>
              <a:t>Фрейер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Frayer</a:t>
            </a:r>
            <a:r>
              <a:rPr lang="en-US" b="1" dirty="0">
                <a:solidFill>
                  <a:srgbClr val="FF0000"/>
                </a:solidFill>
              </a:rPr>
              <a:t> Model</a:t>
            </a:r>
            <a:r>
              <a:rPr lang="ru-RU" b="1" dirty="0">
                <a:solidFill>
                  <a:srgbClr val="FF0000"/>
                </a:solidFill>
              </a:rPr>
              <a:t>)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1\Desktop\Картинка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888029" cy="2741039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2204" t="-1972" r="15679"/>
          <a:stretch>
            <a:fillRect/>
          </a:stretch>
        </p:blipFill>
        <p:spPr bwMode="auto">
          <a:xfrm>
            <a:off x="5000628" y="2687117"/>
            <a:ext cx="4143372" cy="329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16960" r="15200" b="7827"/>
          <a:stretch>
            <a:fillRect/>
          </a:stretch>
        </p:blipFill>
        <p:spPr bwMode="auto">
          <a:xfrm>
            <a:off x="214282" y="3000372"/>
            <a:ext cx="46759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57200"/>
            <a:ext cx="4205286" cy="21145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Приём ТИК-ТЭК-ТОУ (</a:t>
            </a:r>
            <a:r>
              <a:rPr lang="en-US" b="1" dirty="0">
                <a:solidFill>
                  <a:srgbClr val="FF0000"/>
                </a:solidFill>
              </a:rPr>
              <a:t>Tic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en-US" b="1" dirty="0" err="1">
                <a:solidFill>
                  <a:srgbClr val="FF0000"/>
                </a:solidFill>
              </a:rPr>
              <a:t>Tac</a:t>
            </a:r>
            <a:r>
              <a:rPr lang="ru-RU" b="1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Toe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1\Desktop\Картинка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6797506" cy="344957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4489" t="1799" r="16115" b="5968"/>
          <a:stretch>
            <a:fillRect/>
          </a:stretch>
        </p:blipFill>
        <p:spPr bwMode="auto">
          <a:xfrm>
            <a:off x="236375" y="0"/>
            <a:ext cx="411080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E8B2D-D676-44A2-A68D-81A61EF5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C56F2-EE67-43B7-AD9A-A181EED28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4704"/>
            <a:ext cx="8686800" cy="597666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не бояться трудностей, опасностей, учиться быть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смелым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всегда приходить на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это необходимо, даже рискуя собственной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</a:p>
          <a:p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оказывает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беде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проявляется в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товарищу</a:t>
            </a:r>
          </a:p>
          <a:p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узнать 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беде, 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 приходит</a:t>
            </a:r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помощь</a:t>
            </a:r>
            <a:endParaRPr lang="ru-RU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62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150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 Timed - Pair- Share </vt:lpstr>
      <vt:lpstr>Приём Эй Ар Гайд (Anticipation – Reaction Guide (Руководство/ предположение/ реакции) </vt:lpstr>
      <vt:lpstr>структура - Модель Фрейер (Frayer Model) </vt:lpstr>
      <vt:lpstr>Приём ТИК-ТЭК-ТОУ (Tic-Tac-Toe)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Ярышев Илья Олегович</cp:lastModifiedBy>
  <cp:revision>5</cp:revision>
  <dcterms:created xsi:type="dcterms:W3CDTF">2020-10-26T15:43:30Z</dcterms:created>
  <dcterms:modified xsi:type="dcterms:W3CDTF">2020-10-28T10:36:18Z</dcterms:modified>
</cp:coreProperties>
</file>