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83" r:id="rId4"/>
    <p:sldId id="266" r:id="rId5"/>
    <p:sldId id="290" r:id="rId6"/>
    <p:sldId id="282" r:id="rId7"/>
    <p:sldId id="284" r:id="rId8"/>
    <p:sldId id="267" r:id="rId9"/>
    <p:sldId id="292" r:id="rId10"/>
    <p:sldId id="303" r:id="rId11"/>
    <p:sldId id="268" r:id="rId12"/>
    <p:sldId id="271" r:id="rId13"/>
    <p:sldId id="269" r:id="rId14"/>
    <p:sldId id="285" r:id="rId15"/>
    <p:sldId id="286" r:id="rId16"/>
    <p:sldId id="287" r:id="rId17"/>
    <p:sldId id="273" r:id="rId18"/>
    <p:sldId id="298" r:id="rId19"/>
    <p:sldId id="294" r:id="rId20"/>
    <p:sldId id="276" r:id="rId21"/>
    <p:sldId id="291" r:id="rId22"/>
    <p:sldId id="297" r:id="rId23"/>
    <p:sldId id="296" r:id="rId24"/>
    <p:sldId id="299" r:id="rId25"/>
    <p:sldId id="289" r:id="rId26"/>
    <p:sldId id="300" r:id="rId27"/>
    <p:sldId id="277" r:id="rId28"/>
    <p:sldId id="288" r:id="rId29"/>
    <p:sldId id="301" r:id="rId30"/>
    <p:sldId id="278" r:id="rId31"/>
    <p:sldId id="302" r:id="rId32"/>
    <p:sldId id="279" r:id="rId33"/>
    <p:sldId id="280" r:id="rId34"/>
    <p:sldId id="295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4DE8-2CB5-4123-B03D-46C607A6833F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9AB1-199C-4A3C-A808-0ED0441A2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4DE8-2CB5-4123-B03D-46C607A6833F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9AB1-199C-4A3C-A808-0ED0441A2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4DE8-2CB5-4123-B03D-46C607A6833F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9AB1-199C-4A3C-A808-0ED0441A2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4DE8-2CB5-4123-B03D-46C607A6833F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9AB1-199C-4A3C-A808-0ED0441A2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4DE8-2CB5-4123-B03D-46C607A6833F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9AB1-199C-4A3C-A808-0ED0441A2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4DE8-2CB5-4123-B03D-46C607A6833F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9AB1-199C-4A3C-A808-0ED0441A2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4DE8-2CB5-4123-B03D-46C607A6833F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9AB1-199C-4A3C-A808-0ED0441A2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4DE8-2CB5-4123-B03D-46C607A6833F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9AB1-199C-4A3C-A808-0ED0441A2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4DE8-2CB5-4123-B03D-46C607A6833F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9AB1-199C-4A3C-A808-0ED0441A2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4DE8-2CB5-4123-B03D-46C607A6833F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9AB1-199C-4A3C-A808-0ED0441A2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4DE8-2CB5-4123-B03D-46C607A6833F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9AB1-199C-4A3C-A808-0ED0441A2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C4DE8-2CB5-4123-B03D-46C607A6833F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C9AB1-199C-4A3C-A808-0ED0441A2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301208"/>
            <a:ext cx="5616624" cy="129614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Л.П.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Совина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Региональный эксперт МТА по вопросам индивидуализации образования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51520" y="260648"/>
            <a:ext cx="5616624" cy="453650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B050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Программа воспитания и социализации основного общего образования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 (пример)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00200"/>
            <a:ext cx="8358246" cy="504351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i="1" dirty="0" smtClean="0"/>
              <a:t>Настоящая программа воспитательной работы социальной ориентации основана на положениях воспитательной концепции М.И. Рожкова, П.В. </a:t>
            </a:r>
            <a:r>
              <a:rPr lang="ru-RU" i="1" dirty="0" err="1" smtClean="0"/>
              <a:t>Байбородовой</a:t>
            </a:r>
            <a:r>
              <a:rPr lang="ru-RU" i="1" dirty="0" smtClean="0"/>
              <a:t> «Воспитание как педагогический компонент социализации ребенка». </a:t>
            </a:r>
            <a:endParaRPr lang="ru-RU" dirty="0" smtClean="0"/>
          </a:p>
          <a:p>
            <a:r>
              <a:rPr lang="ru-RU" i="1" dirty="0" smtClean="0"/>
              <a:t>Программирование воспитательного процесса в классном коллективе опирается на научные труды авторов Петербургской концепции воспитательной системы социальной ориентации Е.Н. Барышникова, И.А. Колесниковой, В.Г. Воронцовой.</a:t>
            </a:r>
            <a:endParaRPr lang="ru-RU" dirty="0" smtClean="0"/>
          </a:p>
          <a:p>
            <a:r>
              <a:rPr lang="ru-RU" i="1" dirty="0" smtClean="0"/>
              <a:t>Основой при организации воспитательной работы в классном коллективе является теория коллектива А.С. Макаренко, где предполагается тесная связь социального коллектива с окружающим социальным пространством, что способствует его преобразованию и улучшению.</a:t>
            </a:r>
            <a:endParaRPr lang="ru-RU" dirty="0" smtClean="0"/>
          </a:p>
          <a:p>
            <a:r>
              <a:rPr lang="ru-RU" i="1" dirty="0" smtClean="0"/>
              <a:t>Содержание воспитательной работы реализуется через технологию И.П. Иванова «Педагогика общей заботы», где классный коллектив выступает как некая ячейка общества, способствующая социализации и преобразованию социума.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Программа должна содержать: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(ФГОС ООО)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80920" cy="5229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/>
              <a:t>2) направления деятельности </a:t>
            </a:r>
            <a:r>
              <a:rPr lang="ru-RU" b="1" dirty="0" smtClean="0"/>
              <a:t>по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 </a:t>
            </a:r>
            <a:r>
              <a:rPr lang="ru-RU" b="1" dirty="0"/>
              <a:t>духовно-нравственному развитию, воспитанию и </a:t>
            </a:r>
            <a:r>
              <a:rPr lang="ru-RU" b="1" dirty="0" smtClean="0"/>
              <a:t>социализации,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профессиональной </a:t>
            </a:r>
            <a:r>
              <a:rPr lang="ru-RU" b="1" dirty="0"/>
              <a:t>ориентации обучающихся, </a:t>
            </a:r>
            <a:endParaRPr lang="ru-RU" b="1" dirty="0" smtClean="0"/>
          </a:p>
          <a:p>
            <a:pPr>
              <a:buFont typeface="Wingdings" pitchFamily="2" charset="2"/>
              <a:buChar char="§"/>
            </a:pPr>
            <a:r>
              <a:rPr lang="ru-RU" b="1" dirty="0" err="1" smtClean="0"/>
              <a:t>здоровьесберегающей</a:t>
            </a:r>
            <a:r>
              <a:rPr lang="ru-RU" b="1" dirty="0" smtClean="0"/>
              <a:t> </a:t>
            </a:r>
            <a:r>
              <a:rPr lang="ru-RU" b="1" dirty="0"/>
              <a:t>деятельности и формированию  </a:t>
            </a:r>
            <a:endParaRPr lang="ru-RU" b="1" dirty="0" smtClean="0"/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экологической </a:t>
            </a:r>
            <a:r>
              <a:rPr lang="ru-RU" b="1" dirty="0"/>
              <a:t>культуры обучающихся, </a:t>
            </a:r>
            <a:r>
              <a:rPr lang="ru-RU" b="1" dirty="0">
                <a:solidFill>
                  <a:srgbClr val="FF0000"/>
                </a:solidFill>
              </a:rPr>
              <a:t>отражающие специфику образовательного учреждения, запросы участников </a:t>
            </a:r>
            <a:r>
              <a:rPr lang="ru-RU" b="1" dirty="0" smtClean="0">
                <a:solidFill>
                  <a:srgbClr val="FF0000"/>
                </a:solidFill>
              </a:rPr>
              <a:t>образовательных отношений</a:t>
            </a:r>
            <a:r>
              <a:rPr lang="ru-RU" b="1" dirty="0" smtClean="0"/>
              <a:t>;</a:t>
            </a:r>
            <a:endParaRPr lang="ru-RU" b="1" dirty="0"/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Направления воспитательной </a:t>
            </a:r>
            <a:r>
              <a:rPr lang="ru-RU" b="1" dirty="0" smtClean="0"/>
              <a:t>работы </a:t>
            </a:r>
            <a:r>
              <a:rPr lang="ru-RU" sz="3600" b="1" dirty="0" smtClean="0"/>
              <a:t>(вариант оформления)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714488"/>
          <a:ext cx="8215371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497"/>
                <a:gridCol w="1815670"/>
                <a:gridCol w="2106178"/>
                <a:gridCol w="1888298"/>
                <a:gridCol w="1898728"/>
              </a:tblGrid>
              <a:tr h="251607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b="1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endParaRPr lang="ru-RU" sz="2000" b="1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b="1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Этапы</a:t>
                      </a:r>
                      <a:endParaRPr lang="ru-RU" sz="2000" b="1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Духовно-нравственное </a:t>
                      </a:r>
                      <a:r>
                        <a:rPr lang="ru-RU" sz="20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развитие, воспитание и социализация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Профессио</a:t>
                      </a:r>
                      <a:endParaRPr lang="ru-RU" sz="200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нальная</a:t>
                      </a:r>
                      <a:r>
                        <a:rPr lang="ru-RU" sz="20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ориентация 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Здоровье</a:t>
                      </a:r>
                      <a:endParaRPr lang="ru-RU" sz="200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сберегающая </a:t>
                      </a:r>
                      <a:r>
                        <a:rPr lang="ru-RU" sz="20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Формированиеэкологической</a:t>
                      </a:r>
                      <a:r>
                        <a:rPr lang="ru-RU" sz="200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культуры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314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5 -7</a:t>
                      </a:r>
                      <a:endParaRPr lang="ru-RU" b="1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Программа должна содержать: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(ФГОС ООО)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467544" y="1772816"/>
            <a:ext cx="7776864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323528" y="1484784"/>
            <a:ext cx="5688632" cy="50783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3)содержание, виды деятельности и формы занятий с обучающимися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каждому из направлений духовно-нравственного развития,  воспитания и социализации обучающихся;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Программа должна содержать: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(ФГОС ООО)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49251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4</a:t>
            </a:r>
            <a:r>
              <a:rPr lang="ru-RU" b="1" dirty="0"/>
              <a:t>) формы индивидуальной и групповой организации профессиональной ориентации обучающихся по каждому из направлений («ярмарки профессий», дни открытых дверей, экскурсии, предметные недели, олимпиады, конкурсы);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Программа должна содержать: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(ФГОС ООО)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b="1" dirty="0" smtClean="0"/>
              <a:t>   5</a:t>
            </a:r>
            <a:r>
              <a:rPr lang="ru-RU" b="1" dirty="0"/>
              <a:t>) этапы организации работы в системе социального воспитания в рамках образовательного учреждения, совместной деятельности образовательного учреждения с предприятиями, общественными организациями, в том числе с системой дополнительного образования;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Программа должна содержать: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(ФГОС ООО)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b="1" dirty="0" smtClean="0"/>
              <a:t>   6</a:t>
            </a:r>
            <a:r>
              <a:rPr lang="ru-RU" b="1" dirty="0"/>
              <a:t>) основные формы организации педагогической поддержки социализации обучающихся по каждому из направлений с учётом урочной и внеурочной деятельности,  а также формы участия специалистов и социальных партнёров по направлениям социального воспитания;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Духовно- нравственное развитие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7" y="1196751"/>
          <a:ext cx="8136903" cy="5464748"/>
        </p:xfrm>
        <a:graphic>
          <a:graphicData uri="http://schemas.openxmlformats.org/drawingml/2006/table">
            <a:tbl>
              <a:tblPr/>
              <a:tblGrid>
                <a:gridCol w="737838"/>
                <a:gridCol w="2209075"/>
                <a:gridCol w="1332566"/>
                <a:gridCol w="1332566"/>
                <a:gridCol w="1346728"/>
                <a:gridCol w="1178130"/>
              </a:tblGrid>
              <a:tr h="1466396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Этапы</a:t>
                      </a:r>
                      <a:r>
                        <a:rPr lang="ru-RU" sz="2400" b="1" baseline="0" dirty="0" smtClean="0">
                          <a:latin typeface="Times New Roman"/>
                          <a:ea typeface="Times New Roman"/>
                        </a:rPr>
                        <a:t>      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Содержание 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Формы </a:t>
                      </a:r>
                      <a:r>
                        <a:rPr lang="ru-RU" sz="2000" b="1" dirty="0" err="1" smtClean="0">
                          <a:latin typeface="Times New Roman"/>
                          <a:ea typeface="Times New Roman"/>
                        </a:rPr>
                        <a:t>организ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Виды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9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Урочная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</a:rPr>
                        <a:t>Внеуроч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-</a:t>
                      </a: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</a:rPr>
                        <a:t>ная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Вне-</a:t>
                      </a: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учебная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6639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5-7</a:t>
                      </a:r>
                      <a:r>
                        <a:rPr lang="ru-RU" sz="24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baseline="0" dirty="0" err="1" smtClean="0"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400" b="1" baseline="0" dirty="0" smtClean="0">
                          <a:latin typeface="Times New Roman"/>
                          <a:ea typeface="Times New Roman"/>
                        </a:rPr>
                        <a:t>    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Формирование читательской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baseline="0" dirty="0" err="1" smtClean="0">
                          <a:latin typeface="Times New Roman"/>
                          <a:ea typeface="Times New Roman"/>
                        </a:rPr>
                        <a:t>грамотнности</a:t>
                      </a: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Предмет.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Неделя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«Мой русский язык»</a:t>
                      </a: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latin typeface="Times New Roman"/>
                          <a:ea typeface="Times New Roman"/>
                        </a:rPr>
                        <a:t>Событие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Посещение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мезея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Института языка и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литературы</a:t>
                      </a:r>
                      <a:r>
                        <a:rPr lang="ru-RU" sz="1600" baseline="0" dirty="0" err="1" smtClean="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</a:rPr>
                        <a:t> др.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6639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8-9кл   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140968"/>
            <a:ext cx="8219256" cy="298519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3900" b="1" dirty="0" smtClean="0"/>
              <a:t>   «Атлас» – это поле возможностей, </a:t>
            </a:r>
          </a:p>
          <a:p>
            <a:pPr>
              <a:buNone/>
            </a:pPr>
            <a:r>
              <a:rPr lang="ru-RU" sz="3900" b="1" dirty="0" smtClean="0"/>
              <a:t>    в котором вы сможете построить собственную траекторию движения в интересное </a:t>
            </a:r>
          </a:p>
          <a:p>
            <a:pPr>
              <a:buNone/>
            </a:pPr>
            <a:r>
              <a:rPr lang="ru-RU" sz="3900" b="1" dirty="0" smtClean="0"/>
              <a:t>    будущее .</a:t>
            </a:r>
            <a:endParaRPr lang="ru-RU" sz="3900" dirty="0"/>
          </a:p>
        </p:txBody>
      </p:sp>
      <p:pic>
        <p:nvPicPr>
          <p:cNvPr id="49156" name="Picture 4" descr="&amp;Vcy;&amp;scy;&amp;iecy; &amp;pcy;&amp;ucy;&amp;bcy;&amp;lcy;&amp;icy;&amp;kcy;&amp;acy;&amp;tscy;&amp;icy;&amp;icy; &amp;pcy;&amp;ocy;&amp;lcy;&amp;softcy;&amp;zcy;&amp;ocy;&amp;vcy;&amp;acy;&amp;tcy;&amp;iecy;&amp;lcy;&amp;yacy; adminckr - &amp;TScy;&amp;IEcy;&amp;Ncy;&amp;Tcy;&amp;Rcy; &amp;Kcy;&amp;Acy;&amp;Rcy;&amp;SOFTcy;&amp;IEcy;&amp;Rcy;&amp;Ncy;&amp;Ocy;&amp;Gcy;&amp;Ocy; &amp;Rcy;&amp;Ocy;&amp;Scy;&amp;Tcy;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3816424" cy="254627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список "вымирающих" профессий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997152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до 2020 года:</a:t>
            </a:r>
          </a:p>
          <a:p>
            <a:r>
              <a:rPr lang="ru-RU" sz="3600" dirty="0" err="1" smtClean="0"/>
              <a:t>турагент</a:t>
            </a:r>
            <a:r>
              <a:rPr lang="ru-RU" sz="3600" dirty="0" smtClean="0"/>
              <a:t>, </a:t>
            </a:r>
          </a:p>
          <a:p>
            <a:r>
              <a:rPr lang="ru-RU" sz="3600" dirty="0" err="1" smtClean="0"/>
              <a:t>копирайтер</a:t>
            </a:r>
            <a:r>
              <a:rPr lang="ru-RU" sz="3600" dirty="0" smtClean="0"/>
              <a:t>, </a:t>
            </a:r>
          </a:p>
          <a:p>
            <a:r>
              <a:rPr lang="ru-RU" sz="3600" dirty="0" smtClean="0"/>
              <a:t>лектор, </a:t>
            </a:r>
          </a:p>
          <a:p>
            <a:r>
              <a:rPr lang="ru-RU" sz="3600" dirty="0" smtClean="0"/>
              <a:t>архивариус </a:t>
            </a:r>
          </a:p>
          <a:p>
            <a:r>
              <a:rPr lang="ru-RU" sz="3600" dirty="0" smtClean="0"/>
              <a:t> машинист. </a:t>
            </a:r>
          </a:p>
          <a:p>
            <a:pPr>
              <a:buNone/>
            </a:pP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28256" cy="4997152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после 2020 года:</a:t>
            </a:r>
          </a:p>
          <a:p>
            <a:r>
              <a:rPr lang="ru-RU" sz="3200" b="1" dirty="0" smtClean="0"/>
              <a:t> вахтер, прораб, </a:t>
            </a:r>
          </a:p>
          <a:p>
            <a:r>
              <a:rPr lang="ru-RU" sz="3200" b="1" dirty="0" smtClean="0"/>
              <a:t>шахтер, журналист,</a:t>
            </a:r>
          </a:p>
          <a:p>
            <a:r>
              <a:rPr lang="ru-RU" sz="3200" b="1" dirty="0" smtClean="0"/>
              <a:t> логист, нотариус, </a:t>
            </a:r>
          </a:p>
          <a:p>
            <a:r>
              <a:rPr lang="ru-RU" sz="3200" b="1" dirty="0" smtClean="0"/>
              <a:t>провизор, юрисконсульт </a:t>
            </a:r>
          </a:p>
          <a:p>
            <a:r>
              <a:rPr lang="ru-RU" sz="3200" b="1" dirty="0" smtClean="0"/>
              <a:t>инспектор ДПС.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96944" cy="17728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Документы, на которые необходимо опираться при разработке программы: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5472608" cy="432047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ФГОС ООО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Примерная ООП ООО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Стратегия развития воспитания в Российской Федерации на период до 2025 года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ФЦПРО 2016-2020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Атлас новых профессий 2016</a:t>
            </a:r>
          </a:p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Программа должна содержать: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(ФГОС ООО)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   7</a:t>
            </a:r>
            <a:r>
              <a:rPr lang="ru-RU" b="1" dirty="0"/>
              <a:t>) модели организации работы по формированию экологически целесообразного, здорового и безопасного образа жизни, включающие в том числе рациональную организацию учебно-воспитательного процесса и образовательной среды, физкультурно-спортивной и оздоровительной работы,  профилактику употребления </a:t>
            </a:r>
            <a:r>
              <a:rPr lang="ru-RU" b="1" dirty="0" err="1"/>
              <a:t>психоактивных</a:t>
            </a:r>
            <a:r>
              <a:rPr lang="ru-RU" b="1" dirty="0"/>
              <a:t> веществ обучающимися, профилактику детского дорожно-транспортного травматизма, организацию системы просветительской и методической работы с участниками образовательного процесса;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Задачи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Сратегии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консолидация усилий социальных институтов по воспитанию подрастающего поколения;</a:t>
            </a:r>
          </a:p>
          <a:p>
            <a:r>
              <a:rPr lang="ru-RU" b="1" dirty="0" smtClean="0"/>
              <a:t>обеспечение поддержки семейного воспитания, содействие формированию ответственного отношения родителей или законных представителей к воспитанию детей;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формирование </a:t>
            </a:r>
            <a:r>
              <a:rPr lang="ru-RU" b="1" dirty="0" err="1" smtClean="0">
                <a:solidFill>
                  <a:srgbClr val="FF0000"/>
                </a:solidFill>
              </a:rPr>
              <a:t>социокультурной</a:t>
            </a:r>
            <a:r>
              <a:rPr lang="ru-RU" b="1" dirty="0" smtClean="0">
                <a:solidFill>
                  <a:srgbClr val="FF0000"/>
                </a:solidFill>
              </a:rPr>
              <a:t> инфраструктуры</a:t>
            </a:r>
            <a:r>
              <a:rPr lang="ru-RU" b="1" dirty="0" smtClean="0"/>
              <a:t>, содействующей успешной социализации детей и интегрирующей воспитательные возможности образовательных, культурных, спортивных, научных, экскурсионно-туристических и других организаций;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ФЦПРО 2016-2020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99715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+mj-lt"/>
              </a:rPr>
              <a:t>Задачи:</a:t>
            </a:r>
          </a:p>
          <a:p>
            <a:pP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создание и распространение структурных и технологических инноваций в профессиональном образовании, обеспечивающих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высокую мобильность современной экономики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создание инфраструктуры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обеспечивающей условия для обучения и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подготовку кадров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для современной экономики;</a:t>
            </a:r>
          </a:p>
          <a:p>
            <a:pPr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4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</a:t>
            </a:r>
            <a:r>
              <a:rPr lang="ru-RU" dirty="0" err="1" smtClean="0"/>
              <a:t>социокультурной</a:t>
            </a:r>
            <a:r>
              <a:rPr lang="ru-RU" dirty="0" smtClean="0"/>
              <a:t> </a:t>
            </a:r>
            <a:r>
              <a:rPr lang="ru-RU" dirty="0" err="1" smtClean="0"/>
              <a:t>ифраструктуры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12290" name="Picture 2" descr="http://pandia.ru/text/78/320/images/image006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6808" y="1600741"/>
            <a:ext cx="5062646" cy="5042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7106" name="Picture 2" descr="http://obraz-old.volganet.ru/export/sites/edu/folder_5/folder_1/folder_35/folder_2/folder_10/folder_1/folder_3/folder_5/images/Sotziokulturnaya_vzaimosvya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Заголовок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569325" cy="1644650"/>
          </a:xfrm>
        </p:spPr>
        <p:txBody>
          <a:bodyPr>
            <a:normAutofit fontScale="90000"/>
          </a:bodyPr>
          <a:lstStyle/>
          <a:p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29 декабря 2014 г. № 1644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Зарегистрировано Министерством юстиции Российской Федерации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февраля 2015 г. Регистрационный № 35915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7680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6695975" cy="327163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Font typeface="Times New Roman" pitchFamily="18" charset="0"/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2.11. </a:t>
            </a:r>
            <a:r>
              <a:rPr lang="ru-RU" sz="3200" b="1" dirty="0" smtClean="0">
                <a:solidFill>
                  <a:schemeClr val="tx1"/>
                </a:solidFill>
              </a:rPr>
              <a:t>Абзац шестнадцатый </a:t>
            </a:r>
            <a:r>
              <a:rPr lang="ru-RU" sz="3200" b="1" dirty="0" smtClean="0">
                <a:solidFill>
                  <a:schemeClr val="tx1"/>
                </a:solidFill>
              </a:rPr>
              <a:t>пункта </a:t>
            </a:r>
            <a:r>
              <a:rPr lang="ru-RU" sz="3200" b="1" dirty="0" smtClean="0">
                <a:solidFill>
                  <a:schemeClr val="tx1"/>
                </a:solidFill>
              </a:rPr>
              <a:t>11.8 дополнить словами ", в том числе в подготовке к выполнению нормативов Всероссийского физкультурно-спортивного комплекса "Готов к труду и обороне" (ГТО)";</a:t>
            </a:r>
          </a:p>
          <a:p>
            <a:pPr>
              <a:buFont typeface="Times New Roman" pitchFamily="18" charset="0"/>
              <a:buNone/>
            </a:pPr>
            <a:endParaRPr lang="ru-RU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Программа должна содержать: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(ФГОС ООО)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90063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7</a:t>
            </a:r>
            <a:r>
              <a:rPr lang="ru-RU" b="1" dirty="0" smtClean="0"/>
              <a:t>) модели организации работы по формированию экологически целесообразного, здорового и безопасного образа жизни, включающие в том числе рациональную организацию учебно-воспитательного процесса и образовательной среды, физкультурно-спортивной и оздоровительной работы,  профилактику употребления </a:t>
            </a:r>
            <a:r>
              <a:rPr lang="ru-RU" b="1" dirty="0" err="1" smtClean="0"/>
              <a:t>психоактивных</a:t>
            </a:r>
            <a:r>
              <a:rPr lang="ru-RU" b="1" dirty="0" smtClean="0"/>
              <a:t> веществ обучающимися, профилактику детского дорожно-транспортного травматизма, организацию системы просветительской и методической работы с участниками образовательного процесса;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Программа должна содержать: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(ФГОС ООО)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501122" cy="264320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b="1" dirty="0"/>
              <a:t>8) описание деятельности образовательного учреждения в области непрерывного экологического </a:t>
            </a:r>
            <a:r>
              <a:rPr lang="ru-RU" b="1" dirty="0" err="1"/>
              <a:t>здоровьесберегающего</a:t>
            </a:r>
            <a:r>
              <a:rPr lang="ru-RU" b="1" dirty="0"/>
              <a:t> образования обучающихся;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://pandia.ru/text/78/644/images/image044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702" y="214290"/>
            <a:ext cx="8499140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9154" name="Picture 2" descr="http://pandia.ru/text/79/103/images/image001_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5786478" cy="62154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Программа должна содержать: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(ФГОС ООО)</a:t>
            </a: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80526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1) цель и задачи духовно-нравственного развития,…</a:t>
            </a:r>
          </a:p>
          <a:p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2) направления деятельности по…,</a:t>
            </a:r>
          </a:p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3) содержание, виды деятельности и формы занятий…</a:t>
            </a:r>
          </a:p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4) формы индивидуальной и групповой организации профессиональной ориентации обучающихся по каждому из направлений …</a:t>
            </a:r>
          </a:p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5) этапы организации работы в системе социального воспитания в рамках образовательного учреждения, …</a:t>
            </a:r>
          </a:p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6) основные формы организации педагогической поддержки социализации обучающихся.</a:t>
            </a:r>
          </a:p>
          <a:p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7) модели организации работы по формированию экологически целесообразного, здорового и безопасного образа жизни, …</a:t>
            </a:r>
          </a:p>
          <a:p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8) описание деятельности образовательного учреждения…</a:t>
            </a:r>
          </a:p>
          <a:p>
            <a:r>
              <a:rPr lang="ru-RU" sz="1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9) систему поощрения социальной успешности и проявлений активной жизненной позиции …</a:t>
            </a:r>
          </a:p>
          <a:p>
            <a:r>
              <a:rPr lang="ru-RU" sz="1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10) критерии, показатели эффективности деятельности</a:t>
            </a:r>
          </a:p>
          <a:p>
            <a:r>
              <a:rPr lang="ru-RU" sz="1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11) методику и инструментарий мониторинга</a:t>
            </a: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12) планируемые результаты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Программа должна содержать: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(ФГОС ООО)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04351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/>
              <a:t>9) систему поощрения социальной успешности и проявлений активной жизненной позиции  обучающихся (рейтинг, формирование </a:t>
            </a:r>
            <a:r>
              <a:rPr lang="ru-RU" dirty="0" err="1"/>
              <a:t>портфолио</a:t>
            </a:r>
            <a:r>
              <a:rPr lang="ru-RU" dirty="0"/>
              <a:t>, установление стипендий, спонсорство и т.п.);</a:t>
            </a:r>
          </a:p>
          <a:p>
            <a:r>
              <a:rPr lang="ru-RU" dirty="0"/>
              <a:t>10) критерии, показатели эффективности деятельности образовательного учреждения в части духовно-нравственного развития, воспитания и социализации обучающихся, формирования здорового и безопасного образа жизни и экологической культуры обучающихся (поведение на дорогах, в чрезвычайных ситуациях);</a:t>
            </a:r>
          </a:p>
          <a:p>
            <a:r>
              <a:rPr lang="ru-RU" dirty="0"/>
              <a:t> </a:t>
            </a:r>
            <a:r>
              <a:rPr lang="ru-RU" dirty="0" smtClean="0"/>
              <a:t> 11) методику и инструментарий мониторинга духовно-нравственного развития, воспитания и социализации обучающихся;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Пример</a:t>
            </a:r>
            <a:r>
              <a:rPr lang="ru-RU" sz="2700" b="1" dirty="0" smtClean="0"/>
              <a:t>:</a:t>
            </a:r>
            <a:r>
              <a:rPr lang="ru-RU" sz="2700" dirty="0" smtClean="0"/>
              <a:t> из программы </a:t>
            </a:r>
            <a:r>
              <a:rPr lang="ru-RU" sz="2700" b="1" dirty="0" smtClean="0"/>
              <a:t>«Путь к себе» сельской школы: МБОУ  «</a:t>
            </a:r>
            <a:r>
              <a:rPr lang="ru-RU" sz="2700" b="1" dirty="0" err="1" smtClean="0"/>
              <a:t>Раздольнинская</a:t>
            </a:r>
            <a:r>
              <a:rPr lang="ru-RU" sz="2700" b="1" dirty="0" smtClean="0"/>
              <a:t> основная общеобразовательная школа» </a:t>
            </a:r>
            <a:r>
              <a:rPr lang="ru-RU" sz="2700" b="1" dirty="0" err="1" smtClean="0"/>
              <a:t>Гурьевского</a:t>
            </a:r>
            <a:r>
              <a:rPr lang="ru-RU" sz="2700" b="1" dirty="0" smtClean="0"/>
              <a:t> муниципального района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286808" cy="5257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b="1" dirty="0" smtClean="0"/>
              <a:t>Для оценки эффективности воспитательного процесса в рамках настоящей концепции воспитательной работы разработаны следующие критерии и показатели: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2752566"/>
          <a:ext cx="7715304" cy="3708917"/>
        </p:xfrm>
        <a:graphic>
          <a:graphicData uri="http://schemas.openxmlformats.org/drawingml/2006/table">
            <a:tbl>
              <a:tblPr/>
              <a:tblGrid>
                <a:gridCol w="3893371"/>
                <a:gridCol w="3821933"/>
              </a:tblGrid>
              <a:tr h="195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Отношение воспитанников к внеклассной работе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Достижения воспитанников в различных социальных сферах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Состояние уровня нравственной воспитанности обучающихся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Высокий уровень нравственной воспитанности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Взаимодействие воспитанников внутри классного коллектива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Высокий уровень сплоченности классного коллектива, наличие самоуправления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Отношение родителей к жизни класса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Наличие родительского самоуправления,  активное участие родителей в жизни класса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Вовлеченность воспитанников в систему дополнительного образования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Рост числа воспитанников, занимающихся в различных творческих объединениях, спортивных секциях, кружках.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Уровень удовлетворенности родителей и детей жизнью класса, школы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Положительные отзывы учащихся и родителей о школе, классе, классном руководителе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Программа должна содержать: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(ФГОС ООО)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504351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12) планируемые результаты духовно-нравственного развития, воспитания и социализации обучающихся, формирования экологической культуры, культуры здорового и безопасного образа жизни обучающихся</a:t>
            </a:r>
          </a:p>
          <a:p>
            <a:r>
              <a:rPr lang="ru-RU" b="1" dirty="0" smtClean="0"/>
              <a:t>( Портрет выпускника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План </a:t>
            </a:r>
            <a:r>
              <a:rPr lang="ru-RU" b="1" dirty="0"/>
              <a:t>реализации программы на год</a:t>
            </a:r>
            <a:br>
              <a:rPr lang="ru-RU" b="1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2564904"/>
          <a:ext cx="8352925" cy="2714992"/>
        </p:xfrm>
        <a:graphic>
          <a:graphicData uri="http://schemas.openxmlformats.org/drawingml/2006/table">
            <a:tbl>
              <a:tblPr/>
              <a:tblGrid>
                <a:gridCol w="371784"/>
                <a:gridCol w="580367"/>
                <a:gridCol w="4334865"/>
                <a:gridCol w="869242"/>
                <a:gridCol w="842187"/>
                <a:gridCol w="644076"/>
                <a:gridCol w="710404"/>
              </a:tblGrid>
              <a:tr h="3330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Мероприятия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Направления программы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0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</a:rPr>
                        <a:t>Д-нр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Профориентац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ЗОЖ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Экол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. к.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8мая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День победы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Праздник лета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1772816"/>
            <a:ext cx="3888432" cy="770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2016-2017 учебный год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Заголовок 4"/>
          <p:cNvSpPr>
            <a:spLocks noGrp="1"/>
          </p:cNvSpPr>
          <p:nvPr>
            <p:ph type="title"/>
          </p:nvPr>
        </p:nvSpPr>
        <p:spPr>
          <a:xfrm rot="19922824">
            <a:off x="628650" y="636588"/>
            <a:ext cx="7886700" cy="4643437"/>
          </a:xfrm>
        </p:spPr>
        <p:txBody>
          <a:bodyPr/>
          <a:lstStyle/>
          <a:p>
            <a:pPr algn="ctr"/>
            <a:endParaRPr lang="ru-RU" altLang="ru-RU" sz="3200" b="1" smtClean="0">
              <a:solidFill>
                <a:srgbClr val="C00000"/>
              </a:solidFill>
            </a:endParaRPr>
          </a:p>
        </p:txBody>
      </p:sp>
      <p:pic>
        <p:nvPicPr>
          <p:cNvPr id="102403" name="Picture 5" descr="http://www.rsetelecom-ict.nl/images/fadeheaders/img_59_13826922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13000" y="0"/>
            <a:ext cx="12161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4" name="Прямоугольник 4"/>
          <p:cNvSpPr>
            <a:spLocks noChangeArrowheads="1"/>
          </p:cNvSpPr>
          <p:nvPr/>
        </p:nvSpPr>
        <p:spPr bwMode="auto">
          <a:xfrm>
            <a:off x="0" y="3643314"/>
            <a:ext cx="414334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>
                <a:solidFill>
                  <a:schemeClr val="bg1"/>
                </a:solidFill>
              </a:rPr>
              <a:t>Мы не можем ждать, когда мир станет другим… </a:t>
            </a:r>
            <a:br>
              <a:rPr lang="ru-RU" altLang="ru-RU" sz="3600" b="1" dirty="0">
                <a:solidFill>
                  <a:schemeClr val="bg1"/>
                </a:solidFill>
              </a:rPr>
            </a:br>
            <a:r>
              <a:rPr lang="ru-RU" altLang="ru-RU" sz="3600" b="1" dirty="0">
                <a:solidFill>
                  <a:schemeClr val="bg1"/>
                </a:solidFill>
              </a:rPr>
              <a:t>Мы сами – будущее</a:t>
            </a:r>
            <a:br>
              <a:rPr lang="ru-RU" altLang="ru-RU" sz="3600" b="1" dirty="0">
                <a:solidFill>
                  <a:schemeClr val="bg1"/>
                </a:solidFill>
              </a:rPr>
            </a:br>
            <a:r>
              <a:rPr lang="ru-RU" altLang="ru-RU" sz="2800" b="1" dirty="0" err="1">
                <a:solidFill>
                  <a:schemeClr val="bg1"/>
                </a:solidFill>
              </a:rPr>
              <a:t>Беатрис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</a:rPr>
              <a:t>Брюто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Программа должна содержать: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(ФГОС ООО)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16832"/>
            <a:ext cx="5904656" cy="456937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)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 цель и задачи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духовно-нравственного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развития, воспитания и социализации обучающихся, описание ценностных ориентиров, лежащих в ее основе; 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Цель Стратегии развития воспитания в Российской Федерации на период до 2025 года</a:t>
            </a:r>
            <a:b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Целью Стратегии является определение приоритетов государственной политики в области воспитания и социализации детей, основных направлений и механизмов развития институтов воспитания, формирования общественно-государственной системы воспитания детей в Российской Федерации, учитывающих интересы детей, актуальные потребности современного российского общества и государства, глобальные вызовы и условия развития страны в мировом сообществе.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ФГОС ООО (основа </a:t>
            </a:r>
            <a:r>
              <a:rPr lang="ru-RU" b="1" dirty="0" err="1" smtClean="0">
                <a:solidFill>
                  <a:srgbClr val="FF0000"/>
                </a:solidFill>
              </a:rPr>
              <a:t>целеполагания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2565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Стандарт направлен на обеспечение: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формирования российской гражданской идентичности обучающихся; 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 сохранения и развития культурного разнообразия и языкового наследия многонационального народа РФ;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духовно-нравственного развития, воспитания обучающихся и сохранения их здоровья; 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условий создания социальной ситуации развития обучающихся, обеспечивающей их социальную самоидентификацию посредством личностно значимой деятельности. 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Базовые национальные ценности ФГОС ООО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патриотизм,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социальная солидарность, гражданственность,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семья,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здоровье,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труд и творчество,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наука,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традиционные религии России,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искусство,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природа,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человечество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52928" cy="1800200"/>
          </a:xfrm>
          <a:noFill/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rgbClr val="C00000"/>
                </a:solidFill>
              </a:rPr>
              <a:t>Распоряжение Правительства Российской Федерации от 29 мая 2015 г. N 996-р г. Москва "Стратегия развития воспитания в Российской Федерации на период до 2025 года"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460851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Система духовно-нравственных ценностей, сложившихся в процессе культурного развития России: 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человеколюбие, справедливость, честь, совесть, воля, личное достоинство, 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вера в добро и стремление к исполнению нравственного долга перед самим собой, своей семьей и своим Отечеством.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Основные направления развития воспитания (Стратегия)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2. Обновление воспитательного процесса с учетом современных достижений науки и на основе отечественных традиций:</a:t>
            </a:r>
          </a:p>
          <a:p>
            <a:r>
              <a:rPr lang="ru-RU" b="1" dirty="0" smtClean="0"/>
              <a:t>Гражданское воспитание</a:t>
            </a:r>
          </a:p>
          <a:p>
            <a:r>
              <a:rPr lang="ru-RU" b="1" dirty="0" smtClean="0"/>
              <a:t>Патриотическое воспитание и формирование российской идентичности </a:t>
            </a:r>
          </a:p>
          <a:p>
            <a:r>
              <a:rPr lang="ru-RU" b="1" dirty="0" smtClean="0"/>
              <a:t>Духовное и нравственное воспитание детей на основе российских традиционных ценностей </a:t>
            </a:r>
          </a:p>
          <a:p>
            <a:r>
              <a:rPr lang="ru-RU" b="1" dirty="0" smtClean="0"/>
              <a:t>Приобщение детей к культурному наследию </a:t>
            </a:r>
          </a:p>
          <a:p>
            <a:r>
              <a:rPr lang="ru-RU" b="1" dirty="0" smtClean="0"/>
              <a:t>Популяризация научных знаний</a:t>
            </a:r>
          </a:p>
          <a:p>
            <a:r>
              <a:rPr lang="ru-RU" b="1" dirty="0" smtClean="0"/>
              <a:t>Трудовое воспитание и самоопределение</a:t>
            </a:r>
          </a:p>
          <a:p>
            <a:r>
              <a:rPr lang="ru-RU" b="1" dirty="0" smtClean="0"/>
              <a:t>Экологическое воспитание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896</Words>
  <Application>Microsoft Office PowerPoint</Application>
  <PresentationFormat>Экран (4:3)</PresentationFormat>
  <Paragraphs>211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Слайд 1</vt:lpstr>
      <vt:lpstr>Документы, на которые необходимо опираться при разработке программы:</vt:lpstr>
      <vt:lpstr>Программа должна содержать: (ФГОС ООО)</vt:lpstr>
      <vt:lpstr>Программа должна содержать: (ФГОС ООО)</vt:lpstr>
      <vt:lpstr>Цель Стратегии развития воспитания в Российской Федерации на период до 2025 года </vt:lpstr>
      <vt:lpstr>ФГОС ООО (основа целеполагания)</vt:lpstr>
      <vt:lpstr>Базовые национальные ценности ФГОС ООО</vt:lpstr>
      <vt:lpstr>  Распоряжение Правительства Российской Федерации от 29 мая 2015 г. N 996-р г. Москва "Стратегия развития воспитания в Российской Федерации на период до 2025 года"  </vt:lpstr>
      <vt:lpstr>Основные направления развития воспитания (Стратегия)</vt:lpstr>
      <vt:lpstr>Пояснительная записка (пример)</vt:lpstr>
      <vt:lpstr>Программа должна содержать: (ФГОС ООО)</vt:lpstr>
      <vt:lpstr>Направления воспитательной работы (вариант оформления)</vt:lpstr>
      <vt:lpstr>Программа должна содержать: (ФГОС ООО)</vt:lpstr>
      <vt:lpstr>Программа должна содержать: (ФГОС ООО)</vt:lpstr>
      <vt:lpstr>Программа должна содержать: (ФГОС ООО)</vt:lpstr>
      <vt:lpstr>Программа должна содержать: (ФГОС ООО)</vt:lpstr>
      <vt:lpstr>  Духовно- нравственное развитие   </vt:lpstr>
      <vt:lpstr>Слайд 18</vt:lpstr>
      <vt:lpstr>список "вымирающих" профессий </vt:lpstr>
      <vt:lpstr>Программа должна содержать: (ФГОС ООО)</vt:lpstr>
      <vt:lpstr>Задачи Сратегии:</vt:lpstr>
      <vt:lpstr>ФЦПРО 2016-2020</vt:lpstr>
      <vt:lpstr>Модель социокультурной ифраструктуры</vt:lpstr>
      <vt:lpstr>Слайд 24</vt:lpstr>
      <vt:lpstr>Приказ Министерства образования и науки Российской Федерации от 29 декабря 2014 г. № 1644 Зарегистрировано Министерством юстиции Российской Федерации 6 февраля 2015 г. Регистрационный № 35915 </vt:lpstr>
      <vt:lpstr>Программа должна содержать: (ФГОС ООО)</vt:lpstr>
      <vt:lpstr>Программа должна содержать: (ФГОС ООО)</vt:lpstr>
      <vt:lpstr>Слайд 28</vt:lpstr>
      <vt:lpstr>Слайд 29</vt:lpstr>
      <vt:lpstr>Программа должна содержать: (ФГОС ООО)</vt:lpstr>
      <vt:lpstr>  Пример: из программы «Путь к себе» сельской школы: МБОУ  «Раздольнинская основная общеобразовательная школа» Гурьевского муниципального района </vt:lpstr>
      <vt:lpstr>Программа должна содержать: (ФГОС ООО)</vt:lpstr>
      <vt:lpstr>  План реализации программы на год   </vt:lpstr>
      <vt:lpstr>Слайд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Sova</dc:creator>
  <cp:lastModifiedBy>217</cp:lastModifiedBy>
  <cp:revision>43</cp:revision>
  <dcterms:created xsi:type="dcterms:W3CDTF">2016-11-14T17:39:46Z</dcterms:created>
  <dcterms:modified xsi:type="dcterms:W3CDTF">2016-11-15T09:48:32Z</dcterms:modified>
</cp:coreProperties>
</file>