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media/image9.jpeg" ContentType="image/jpeg"/>
  <Override PartName="/ppt/media/image1.jpeg" ContentType="image/jpeg"/>
  <Override PartName="/ppt/media/image8.png" ContentType="image/png"/>
  <Override PartName="/ppt/media/image2.jpeg" ContentType="image/jpeg"/>
  <Override PartName="/ppt/media/image3.jpeg" ContentType="image/jpeg"/>
  <Override PartName="/ppt/media/image4.jpeg" ContentType="image/jpeg"/>
  <Override PartName="/ppt/media/image7.png" ContentType="image/png"/>
  <Override PartName="/ppt/media/image5.jpeg" ContentType="image/jpeg"/>
  <Override PartName="/ppt/media/image6.png" ContentType="image/pn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8288000" cy="10287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62D0890D-C9A6-4992-A4C9-A544D7BE4F64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17.11.20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CE098D6-0920-463C-A3BF-075DE28B1640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e7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1"/>
          <p:cNvGrpSpPr/>
          <p:nvPr/>
        </p:nvGrpSpPr>
        <p:grpSpPr>
          <a:xfrm>
            <a:off x="0" y="8494920"/>
            <a:ext cx="24044760" cy="1197000"/>
            <a:chOff x="0" y="8494920"/>
            <a:chExt cx="24044760" cy="1197000"/>
          </a:xfrm>
        </p:grpSpPr>
        <p:sp>
          <p:nvSpPr>
            <p:cNvPr id="42" name="CustomShape 2"/>
            <p:cNvSpPr/>
            <p:nvPr/>
          </p:nvSpPr>
          <p:spPr>
            <a:xfrm>
              <a:off x="0" y="8494920"/>
              <a:ext cx="24044760" cy="45720"/>
            </a:xfrm>
            <a:prstGeom prst="rect">
              <a:avLst/>
            </a:prstGeom>
            <a:solidFill>
              <a:srgbClr val="cda63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" name="CustomShape 3"/>
            <p:cNvSpPr/>
            <p:nvPr/>
          </p:nvSpPr>
          <p:spPr>
            <a:xfrm>
              <a:off x="2057400" y="8572320"/>
              <a:ext cx="14514480" cy="1119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 algn="ctr">
                <a:lnSpc>
                  <a:spcPts val="2940"/>
                </a:lnSpc>
              </a:pPr>
              <a:r>
                <a:rPr b="0" lang="ru-RU" sz="2100" spc="-1" strike="noStrike">
                  <a:solidFill>
                    <a:srgbClr val="1a1b18"/>
                  </a:solidFill>
                  <a:latin typeface="Clear Sans Regular"/>
                </a:rPr>
                <a:t>муниципальное бюджетное общеобразовательное учреждение </a:t>
              </a:r>
              <a:endParaRPr b="0" lang="ru-RU" sz="2100" spc="-1" strike="noStrike">
                <a:latin typeface="Arial"/>
              </a:endParaRPr>
            </a:p>
            <a:p>
              <a:pPr algn="ctr">
                <a:lnSpc>
                  <a:spcPts val="2940"/>
                </a:lnSpc>
              </a:pPr>
              <a:r>
                <a:rPr b="0" lang="ru-RU" sz="2100" spc="-1" strike="noStrike">
                  <a:solidFill>
                    <a:srgbClr val="1a1b18"/>
                  </a:solidFill>
                  <a:latin typeface="Clear Sans Regular"/>
                </a:rPr>
                <a:t>«Средняя школа №6 имени адмирала А.П. Авинова»</a:t>
              </a:r>
              <a:endParaRPr b="0" lang="ru-RU" sz="2100" spc="-1" strike="noStrike">
                <a:latin typeface="Arial"/>
              </a:endParaRPr>
            </a:p>
            <a:p>
              <a:pPr algn="ctr">
                <a:lnSpc>
                  <a:spcPts val="2940"/>
                </a:lnSpc>
              </a:pPr>
              <a:r>
                <a:rPr b="0" lang="ru-RU" sz="2100" spc="-1" strike="noStrike">
                  <a:solidFill>
                    <a:srgbClr val="1a1b18"/>
                  </a:solidFill>
                  <a:latin typeface="Clear Sans Regular"/>
                </a:rPr>
                <a:t>муниципального образования - городской округ город Касимов</a:t>
              </a:r>
              <a:endParaRPr b="0" lang="ru-RU" sz="2100" spc="-1" strike="noStrike">
                <a:latin typeface="Arial"/>
              </a:endParaRPr>
            </a:p>
          </p:txBody>
        </p:sp>
        <p:sp>
          <p:nvSpPr>
            <p:cNvPr id="44" name="CustomShape 4"/>
            <p:cNvSpPr/>
            <p:nvPr/>
          </p:nvSpPr>
          <p:spPr>
            <a:xfrm>
              <a:off x="17613720" y="9129960"/>
              <a:ext cx="6431040" cy="295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5" name="Group 5"/>
          <p:cNvGrpSpPr/>
          <p:nvPr/>
        </p:nvGrpSpPr>
        <p:grpSpPr>
          <a:xfrm>
            <a:off x="17041320" y="4666320"/>
            <a:ext cx="217800" cy="954360"/>
            <a:chOff x="17041320" y="4666320"/>
            <a:chExt cx="217800" cy="954360"/>
          </a:xfrm>
        </p:grpSpPr>
        <p:grpSp>
          <p:nvGrpSpPr>
            <p:cNvPr id="46" name="Group 6"/>
            <p:cNvGrpSpPr/>
            <p:nvPr/>
          </p:nvGrpSpPr>
          <p:grpSpPr>
            <a:xfrm>
              <a:off x="17041320" y="5402880"/>
              <a:ext cx="217800" cy="217800"/>
              <a:chOff x="17041320" y="5402880"/>
              <a:chExt cx="217800" cy="217800"/>
            </a:xfrm>
          </p:grpSpPr>
          <p:sp>
            <p:nvSpPr>
              <p:cNvPr id="47" name="CustomShape 7"/>
              <p:cNvSpPr/>
              <p:nvPr/>
            </p:nvSpPr>
            <p:spPr>
              <a:xfrm rot="5400000">
                <a:off x="17041320" y="5402880"/>
                <a:ext cx="217800" cy="217800"/>
              </a:xfrm>
              <a:custGeom>
                <a:avLst/>
                <a:gdLst/>
                <a:ah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48" name="Group 8"/>
            <p:cNvGrpSpPr/>
            <p:nvPr/>
          </p:nvGrpSpPr>
          <p:grpSpPr>
            <a:xfrm>
              <a:off x="17041320" y="5033160"/>
              <a:ext cx="217800" cy="217800"/>
              <a:chOff x="17041320" y="5033160"/>
              <a:chExt cx="217800" cy="217800"/>
            </a:xfrm>
          </p:grpSpPr>
          <p:sp>
            <p:nvSpPr>
              <p:cNvPr id="49" name="CustomShape 9"/>
              <p:cNvSpPr/>
              <p:nvPr/>
            </p:nvSpPr>
            <p:spPr>
              <a:xfrm rot="5400000">
                <a:off x="17041320" y="5033160"/>
                <a:ext cx="217800" cy="217800"/>
              </a:xfrm>
              <a:custGeom>
                <a:avLst/>
                <a:gdLst/>
                <a:ah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50" name="Group 10"/>
            <p:cNvGrpSpPr/>
            <p:nvPr/>
          </p:nvGrpSpPr>
          <p:grpSpPr>
            <a:xfrm>
              <a:off x="17042760" y="4666320"/>
              <a:ext cx="215280" cy="214560"/>
              <a:chOff x="17042760" y="4666320"/>
              <a:chExt cx="215280" cy="214560"/>
            </a:xfrm>
          </p:grpSpPr>
          <p:sp>
            <p:nvSpPr>
              <p:cNvPr id="51" name="CustomShape 11"/>
              <p:cNvSpPr/>
              <p:nvPr/>
            </p:nvSpPr>
            <p:spPr>
              <a:xfrm rot="5400000">
                <a:off x="17043120" y="4665960"/>
                <a:ext cx="214560" cy="215280"/>
              </a:xfrm>
              <a:custGeom>
                <a:avLst/>
                <a:gdLst/>
                <a:ah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52" name="CustomShape 12"/>
          <p:cNvSpPr/>
          <p:nvPr/>
        </p:nvSpPr>
        <p:spPr>
          <a:xfrm>
            <a:off x="2286000" y="2781360"/>
            <a:ext cx="14020560" cy="373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ts val="4201"/>
              </a:lnSpc>
            </a:pPr>
            <a:r>
              <a:rPr b="0" lang="ru-RU" sz="4200" spc="-1" strike="noStrike">
                <a:solidFill>
                  <a:srgbClr val="1a1b18"/>
                </a:solidFill>
                <a:latin typeface="Cormorant Garamond Bold Bold"/>
              </a:rPr>
              <a:t>Инновационный проект на тему:  </a:t>
            </a:r>
            <a:endParaRPr b="0" lang="ru-RU" sz="4200" spc="-1" strike="noStrike">
              <a:latin typeface="Arial"/>
            </a:endParaRPr>
          </a:p>
          <a:p>
            <a:pPr algn="ctr">
              <a:lnSpc>
                <a:spcPts val="4201"/>
              </a:lnSpc>
            </a:pPr>
            <a:r>
              <a:rPr b="0" lang="ru-RU" sz="4200" spc="-1" strike="noStrike">
                <a:solidFill>
                  <a:srgbClr val="1a1b18"/>
                </a:solidFill>
                <a:latin typeface="Cormorant Garamond Bold Bold"/>
              </a:rPr>
              <a:t>«Создание профориентационного центра </a:t>
            </a:r>
            <a:endParaRPr b="0" lang="ru-RU" sz="4200" spc="-1" strike="noStrike">
              <a:latin typeface="Arial"/>
            </a:endParaRPr>
          </a:p>
          <a:p>
            <a:pPr algn="ctr">
              <a:lnSpc>
                <a:spcPts val="4201"/>
              </a:lnSpc>
            </a:pPr>
            <a:r>
              <a:rPr b="0" lang="ru-RU" sz="4200" spc="-1" strike="noStrike">
                <a:solidFill>
                  <a:srgbClr val="1a1b18"/>
                </a:solidFill>
                <a:latin typeface="Cormorant Garamond Bold Bold"/>
              </a:rPr>
              <a:t>«Формула успеха» </a:t>
            </a:r>
            <a:endParaRPr b="0" lang="ru-RU" sz="4200" spc="-1" strike="noStrike">
              <a:latin typeface="Arial"/>
            </a:endParaRPr>
          </a:p>
          <a:p>
            <a:pPr algn="ctr">
              <a:lnSpc>
                <a:spcPts val="4201"/>
              </a:lnSpc>
            </a:pPr>
            <a:r>
              <a:rPr b="0" lang="ru-RU" sz="4200" spc="-1" strike="noStrike">
                <a:solidFill>
                  <a:srgbClr val="1a1b18"/>
                </a:solidFill>
                <a:latin typeface="Cormorant Garamond Bold Bold"/>
              </a:rPr>
              <a:t>как одного из ресурсов развития </a:t>
            </a:r>
            <a:endParaRPr b="0" lang="ru-RU" sz="4200" spc="-1" strike="noStrike">
              <a:latin typeface="Arial"/>
            </a:endParaRPr>
          </a:p>
          <a:p>
            <a:pPr algn="ctr">
              <a:lnSpc>
                <a:spcPts val="4201"/>
              </a:lnSpc>
            </a:pPr>
            <a:r>
              <a:rPr b="0" lang="ru-RU" sz="4200" spc="-1" strike="noStrike">
                <a:solidFill>
                  <a:srgbClr val="1a1b18"/>
                </a:solidFill>
                <a:latin typeface="Cormorant Garamond Bold Bold"/>
              </a:rPr>
              <a:t>образовательной среды на основе интеграции </a:t>
            </a:r>
            <a:endParaRPr b="0" lang="ru-RU" sz="4200" spc="-1" strike="noStrike">
              <a:latin typeface="Arial"/>
            </a:endParaRPr>
          </a:p>
          <a:p>
            <a:pPr algn="ctr">
              <a:lnSpc>
                <a:spcPts val="4201"/>
              </a:lnSpc>
            </a:pPr>
            <a:r>
              <a:rPr b="0" lang="ru-RU" sz="4200" spc="-1" strike="noStrike">
                <a:solidFill>
                  <a:srgbClr val="1a1b18"/>
                </a:solidFill>
                <a:latin typeface="Cormorant Garamond Bold Bold"/>
              </a:rPr>
              <a:t>общего и дополнительного образования»</a:t>
            </a:r>
            <a:endParaRPr b="0" lang="ru-RU" sz="4200" spc="-1" strike="noStrike">
              <a:latin typeface="Arial"/>
            </a:endParaRPr>
          </a:p>
        </p:txBody>
      </p:sp>
      <p:grpSp>
        <p:nvGrpSpPr>
          <p:cNvPr id="53" name="Group 13"/>
          <p:cNvGrpSpPr/>
          <p:nvPr/>
        </p:nvGrpSpPr>
        <p:grpSpPr>
          <a:xfrm>
            <a:off x="1030680" y="1028880"/>
            <a:ext cx="903600" cy="904680"/>
            <a:chOff x="1030680" y="1028880"/>
            <a:chExt cx="903600" cy="904680"/>
          </a:xfrm>
        </p:grpSpPr>
        <p:grpSp>
          <p:nvGrpSpPr>
            <p:cNvPr id="54" name="Group 14"/>
            <p:cNvGrpSpPr/>
            <p:nvPr/>
          </p:nvGrpSpPr>
          <p:grpSpPr>
            <a:xfrm>
              <a:off x="1030680" y="1028880"/>
              <a:ext cx="903600" cy="904680"/>
              <a:chOff x="1030680" y="1028880"/>
              <a:chExt cx="903600" cy="904680"/>
            </a:xfrm>
          </p:grpSpPr>
          <p:sp>
            <p:nvSpPr>
              <p:cNvPr id="55" name="CustomShape 15"/>
              <p:cNvSpPr/>
              <p:nvPr/>
            </p:nvSpPr>
            <p:spPr>
              <a:xfrm>
                <a:off x="1030680" y="1028880"/>
                <a:ext cx="903600" cy="904680"/>
              </a:xfrm>
              <a:custGeom>
                <a:avLst/>
                <a:gdLst/>
                <a:ah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56" name="CustomShape 16"/>
            <p:cNvSpPr/>
            <p:nvPr/>
          </p:nvSpPr>
          <p:spPr>
            <a:xfrm>
              <a:off x="1209960" y="1276560"/>
              <a:ext cx="545400" cy="439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2137320" y="1028880"/>
            <a:ext cx="28080" cy="8229240"/>
          </a:xfrm>
          <a:prstGeom prst="rect">
            <a:avLst/>
          </a:prstGeom>
          <a:solidFill>
            <a:srgbClr val="cda63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0" name="Picture 3" descr=""/>
          <p:cNvPicPr/>
          <p:nvPr/>
        </p:nvPicPr>
        <p:blipFill>
          <a:blip r:embed="rId1"/>
          <a:srcRect l="23543" t="0" r="23543" b="0"/>
          <a:stretch/>
        </p:blipFill>
        <p:spPr>
          <a:xfrm>
            <a:off x="12103920" y="1925280"/>
            <a:ext cx="5495040" cy="6924240"/>
          </a:xfrm>
          <a:prstGeom prst="rect">
            <a:avLst/>
          </a:prstGeom>
          <a:ln>
            <a:noFill/>
          </a:ln>
        </p:spPr>
      </p:pic>
      <p:grpSp>
        <p:nvGrpSpPr>
          <p:cNvPr id="161" name="Group 2"/>
          <p:cNvGrpSpPr/>
          <p:nvPr/>
        </p:nvGrpSpPr>
        <p:grpSpPr>
          <a:xfrm>
            <a:off x="16303680" y="1113840"/>
            <a:ext cx="955080" cy="217800"/>
            <a:chOff x="16303680" y="1113840"/>
            <a:chExt cx="955080" cy="217800"/>
          </a:xfrm>
        </p:grpSpPr>
        <p:grpSp>
          <p:nvGrpSpPr>
            <p:cNvPr id="162" name="Group 3"/>
            <p:cNvGrpSpPr/>
            <p:nvPr/>
          </p:nvGrpSpPr>
          <p:grpSpPr>
            <a:xfrm>
              <a:off x="17040960" y="1113840"/>
              <a:ext cx="217800" cy="217800"/>
              <a:chOff x="17040960" y="1113840"/>
              <a:chExt cx="217800" cy="217800"/>
            </a:xfrm>
          </p:grpSpPr>
          <p:sp>
            <p:nvSpPr>
              <p:cNvPr id="163" name="CustomShape 4"/>
              <p:cNvSpPr/>
              <p:nvPr/>
            </p:nvSpPr>
            <p:spPr>
              <a:xfrm>
                <a:off x="17040960" y="1113840"/>
                <a:ext cx="217800" cy="217800"/>
              </a:xfrm>
              <a:custGeom>
                <a:avLst/>
                <a:gdLst/>
                <a:ah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64" name="Group 5"/>
            <p:cNvGrpSpPr/>
            <p:nvPr/>
          </p:nvGrpSpPr>
          <p:grpSpPr>
            <a:xfrm>
              <a:off x="16303680" y="1113840"/>
              <a:ext cx="217800" cy="217800"/>
              <a:chOff x="16303680" y="1113840"/>
              <a:chExt cx="217800" cy="217800"/>
            </a:xfrm>
          </p:grpSpPr>
          <p:sp>
            <p:nvSpPr>
              <p:cNvPr id="165" name="CustomShape 6"/>
              <p:cNvSpPr/>
              <p:nvPr/>
            </p:nvSpPr>
            <p:spPr>
              <a:xfrm>
                <a:off x="16303680" y="1113840"/>
                <a:ext cx="217800" cy="217800"/>
              </a:xfrm>
              <a:custGeom>
                <a:avLst/>
                <a:gdLst/>
                <a:ah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66" name="Group 7"/>
            <p:cNvGrpSpPr/>
            <p:nvPr/>
          </p:nvGrpSpPr>
          <p:grpSpPr>
            <a:xfrm>
              <a:off x="16674120" y="1114920"/>
              <a:ext cx="214560" cy="215280"/>
              <a:chOff x="16674120" y="1114920"/>
              <a:chExt cx="214560" cy="215280"/>
            </a:xfrm>
          </p:grpSpPr>
          <p:sp>
            <p:nvSpPr>
              <p:cNvPr id="167" name="CustomShape 8"/>
              <p:cNvSpPr/>
              <p:nvPr/>
            </p:nvSpPr>
            <p:spPr>
              <a:xfrm>
                <a:off x="16674120" y="1114920"/>
                <a:ext cx="214560" cy="215280"/>
              </a:xfrm>
              <a:custGeom>
                <a:avLst/>
                <a:gdLst/>
                <a:ah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168" name="CustomShape 9"/>
          <p:cNvSpPr/>
          <p:nvPr/>
        </p:nvSpPr>
        <p:spPr>
          <a:xfrm>
            <a:off x="3036240" y="1057320"/>
            <a:ext cx="6972120" cy="134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3521"/>
              </a:lnSpc>
            </a:pPr>
            <a:r>
              <a:rPr b="0" lang="ru-RU" sz="3600" spc="-1" strike="noStrike">
                <a:solidFill>
                  <a:srgbClr val="1a1b18"/>
                </a:solidFill>
                <a:latin typeface="Cormorant Garamond Bold Bold"/>
              </a:rPr>
              <a:t>Формы и методы</a:t>
            </a:r>
            <a:endParaRPr b="0" lang="ru-RU" sz="3600" spc="-1" strike="noStrike">
              <a:latin typeface="Arial"/>
            </a:endParaRPr>
          </a:p>
          <a:p>
            <a:pPr>
              <a:lnSpc>
                <a:spcPts val="3521"/>
              </a:lnSpc>
            </a:pPr>
            <a:r>
              <a:rPr b="0" lang="ru-RU" sz="3600" spc="-1" strike="noStrike">
                <a:solidFill>
                  <a:srgbClr val="1a1b18"/>
                </a:solidFill>
                <a:latin typeface="Cormorant Garamond Bold Bold"/>
              </a:rPr>
              <a:t>сетевого взаимодействия</a:t>
            </a:r>
            <a:endParaRPr b="0" lang="ru-RU" sz="3600" spc="-1" strike="noStrike">
              <a:latin typeface="Arial"/>
            </a:endParaRPr>
          </a:p>
          <a:p>
            <a:pPr>
              <a:lnSpc>
                <a:spcPts val="3521"/>
              </a:lnSpc>
            </a:pPr>
            <a:endParaRPr b="0" lang="ru-RU" sz="3600" spc="-1" strike="noStrike">
              <a:latin typeface="Arial"/>
            </a:endParaRPr>
          </a:p>
        </p:txBody>
      </p:sp>
      <p:grpSp>
        <p:nvGrpSpPr>
          <p:cNvPr id="169" name="Group 10"/>
          <p:cNvGrpSpPr/>
          <p:nvPr/>
        </p:nvGrpSpPr>
        <p:grpSpPr>
          <a:xfrm>
            <a:off x="3036240" y="2230920"/>
            <a:ext cx="6972120" cy="11250000"/>
            <a:chOff x="3036240" y="2230920"/>
            <a:chExt cx="6972120" cy="11250000"/>
          </a:xfrm>
        </p:grpSpPr>
        <p:sp>
          <p:nvSpPr>
            <p:cNvPr id="170" name="CustomShape 11"/>
            <p:cNvSpPr/>
            <p:nvPr/>
          </p:nvSpPr>
          <p:spPr>
            <a:xfrm>
              <a:off x="3036240" y="2230920"/>
              <a:ext cx="6972120" cy="501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" name="CustomShape 12"/>
            <p:cNvSpPr/>
            <p:nvPr/>
          </p:nvSpPr>
          <p:spPr>
            <a:xfrm>
              <a:off x="3036240" y="3158640"/>
              <a:ext cx="6972120" cy="103222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>
                <a:lnSpc>
                  <a:spcPts val="3010"/>
                </a:lnSpc>
              </a:pPr>
              <a:r>
                <a:rPr b="1" lang="ru-RU" sz="2800" spc="-1" strike="noStrike">
                  <a:solidFill>
                    <a:srgbClr val="000000"/>
                  </a:solidFill>
                  <a:latin typeface="Cormorant Garamond Bold Bold"/>
                </a:rPr>
                <a:t>1</a:t>
              </a:r>
              <a:r>
                <a:rPr b="0" lang="ru-RU" sz="2800" spc="-1" strike="noStrike">
                  <a:solidFill>
                    <a:srgbClr val="000000"/>
                  </a:solidFill>
                  <a:latin typeface="Cormorant Garamond Bold Bold"/>
                </a:rPr>
                <a:t>.Сетевые образовательные события: </a:t>
              </a:r>
              <a:endParaRPr b="0" lang="ru-RU" sz="2800" spc="-1" strike="noStrike">
                <a:latin typeface="Arial"/>
              </a:endParaRPr>
            </a:p>
            <a:p>
              <a:pPr>
                <a:lnSpc>
                  <a:spcPts val="3010"/>
                </a:lnSpc>
              </a:pPr>
              <a:r>
                <a:rPr b="0" lang="ru-RU" sz="2800" spc="-1" strike="noStrike">
                  <a:solidFill>
                    <a:srgbClr val="000000"/>
                  </a:solidFill>
                  <a:latin typeface="Cormorant Garamond Bold Bold"/>
                </a:rPr>
                <a:t>     </a:t>
              </a:r>
              <a:endParaRPr b="0" lang="ru-RU" sz="2800" spc="-1" strike="noStrike">
                <a:latin typeface="Arial"/>
              </a:endParaRPr>
            </a:p>
            <a:p>
              <a:pPr lvl="1" marL="464400" indent="-231840">
                <a:lnSpc>
                  <a:spcPts val="3010"/>
                </a:lnSpc>
                <a:buClr>
                  <a:srgbClr val="000000"/>
                </a:buClr>
                <a:buFont typeface="Arial"/>
                <a:buChar char="•"/>
              </a:pPr>
              <a:r>
                <a:rPr b="0" lang="ru-RU" sz="2800" spc="-1" strike="noStrike">
                  <a:solidFill>
                    <a:srgbClr val="000000"/>
                  </a:solidFill>
                  <a:latin typeface="Cormorant Garamond Bold Bold"/>
                </a:rPr>
                <a:t>мастер-классы, образовательные квесты, вебинары, медиапроекты, индивидуальное наставничество; </a:t>
              </a:r>
              <a:endParaRPr b="0" lang="ru-RU" sz="2800" spc="-1" strike="noStrike">
                <a:latin typeface="Arial"/>
              </a:endParaRPr>
            </a:p>
            <a:p>
              <a:pPr marL="464400" indent="-231840">
                <a:lnSpc>
                  <a:spcPts val="3010"/>
                </a:lnSpc>
              </a:pPr>
              <a:r>
                <a:rPr b="0" lang="ru-RU" sz="2800" spc="-1" strike="noStrike">
                  <a:solidFill>
                    <a:srgbClr val="000000"/>
                  </a:solidFill>
                  <a:latin typeface="Cormorant Garamond Bold Bold"/>
                </a:rPr>
                <a:t>     </a:t>
              </a:r>
              <a:endParaRPr b="0" lang="ru-RU" sz="2800" spc="-1" strike="noStrike">
                <a:latin typeface="Arial"/>
              </a:endParaRPr>
            </a:p>
            <a:p>
              <a:pPr lvl="1" marL="464400" indent="-231840">
                <a:lnSpc>
                  <a:spcPts val="3010"/>
                </a:lnSpc>
                <a:buClr>
                  <a:srgbClr val="000000"/>
                </a:buClr>
                <a:buFont typeface="Arial"/>
                <a:buChar char="•"/>
              </a:pPr>
              <a:r>
                <a:rPr b="0" lang="ru-RU" sz="2800" spc="-1" strike="noStrike">
                  <a:solidFill>
                    <a:srgbClr val="000000"/>
                  </a:solidFill>
                  <a:latin typeface="Cormorant Garamond Bold Bold"/>
                </a:rPr>
                <a:t>муниципальная конференция, региональная конференция;  </a:t>
              </a:r>
              <a:endParaRPr b="0" lang="ru-RU" sz="2800" spc="-1" strike="noStrike">
                <a:latin typeface="Arial"/>
              </a:endParaRPr>
            </a:p>
            <a:p>
              <a:pPr marL="464400" indent="-231840">
                <a:lnSpc>
                  <a:spcPts val="3010"/>
                </a:lnSpc>
              </a:pPr>
              <a:r>
                <a:rPr b="0" lang="ru-RU" sz="2800" spc="-1" strike="noStrike">
                  <a:solidFill>
                    <a:srgbClr val="000000"/>
                  </a:solidFill>
                  <a:latin typeface="Cormorant Garamond Bold Bold"/>
                </a:rPr>
                <a:t>    </a:t>
              </a:r>
              <a:endParaRPr b="0" lang="ru-RU" sz="2800" spc="-1" strike="noStrike">
                <a:latin typeface="Arial"/>
              </a:endParaRPr>
            </a:p>
            <a:p>
              <a:pPr lvl="1" marL="464400" indent="-231840">
                <a:lnSpc>
                  <a:spcPts val="3010"/>
                </a:lnSpc>
                <a:buClr>
                  <a:srgbClr val="000000"/>
                </a:buClr>
                <a:buFont typeface="Arial"/>
                <a:buChar char="•"/>
              </a:pPr>
              <a:r>
                <a:rPr b="0" lang="ru-RU" sz="2800" spc="-1" strike="noStrike">
                  <a:solidFill>
                    <a:srgbClr val="000000"/>
                  </a:solidFill>
                  <a:latin typeface="Cormorant Garamond Bold Bold"/>
                </a:rPr>
                <a:t>работа дистанционных мастерских, клубов, проблемных групп.</a:t>
              </a:r>
              <a:endParaRPr b="0" lang="ru-RU" sz="2800" spc="-1" strike="noStrike">
                <a:latin typeface="Arial"/>
              </a:endParaRPr>
            </a:p>
            <a:p>
              <a:pPr marL="464400" indent="-231840">
                <a:lnSpc>
                  <a:spcPts val="3010"/>
                </a:lnSpc>
              </a:pPr>
              <a:endParaRPr b="0" lang="ru-RU" sz="2800" spc="-1" strike="noStrike">
                <a:latin typeface="Arial"/>
              </a:endParaRPr>
            </a:p>
            <a:p>
              <a:pPr>
                <a:lnSpc>
                  <a:spcPts val="3010"/>
                </a:lnSpc>
              </a:pPr>
              <a:r>
                <a:rPr b="1" lang="ru-RU" sz="2800" spc="-1" strike="noStrike">
                  <a:solidFill>
                    <a:srgbClr val="000000"/>
                  </a:solidFill>
                  <a:latin typeface="Cormorant Garamond Bold Bold"/>
                </a:rPr>
                <a:t>2. </a:t>
              </a:r>
              <a:r>
                <a:rPr b="0" lang="ru-RU" sz="2800" spc="-1" strike="noStrike">
                  <a:solidFill>
                    <a:srgbClr val="000000"/>
                  </a:solidFill>
                  <a:latin typeface="Cormorant Garamond Bold Bold"/>
                </a:rPr>
                <a:t>Сетевой образовательный проект.</a:t>
              </a:r>
              <a:endParaRPr b="0" lang="ru-RU" sz="2800" spc="-1" strike="noStrike">
                <a:latin typeface="Arial"/>
              </a:endParaRPr>
            </a:p>
            <a:p>
              <a:pPr>
                <a:lnSpc>
                  <a:spcPts val="3010"/>
                </a:lnSpc>
              </a:pPr>
              <a:endParaRPr b="0" lang="ru-RU" sz="2800" spc="-1" strike="noStrike">
                <a:latin typeface="Arial"/>
              </a:endParaRPr>
            </a:p>
            <a:p>
              <a:pPr>
                <a:lnSpc>
                  <a:spcPts val="3010"/>
                </a:lnSpc>
              </a:pPr>
              <a:r>
                <a:rPr b="1" lang="ru-RU" sz="2800" spc="-1" strike="noStrike">
                  <a:solidFill>
                    <a:srgbClr val="000000"/>
                  </a:solidFill>
                  <a:latin typeface="Cormorant Garamond Bold Bold"/>
                </a:rPr>
                <a:t>3. </a:t>
              </a:r>
              <a:r>
                <a:rPr b="0" lang="ru-RU" sz="2800" spc="-1" strike="noStrike">
                  <a:solidFill>
                    <a:srgbClr val="000000"/>
                  </a:solidFill>
                  <a:latin typeface="Cormorant Garamond Bold Bold"/>
                </a:rPr>
                <a:t>Сетевая образовательная программа.</a:t>
              </a:r>
              <a:endParaRPr b="0" lang="ru-RU" sz="2800" spc="-1" strike="noStrike">
                <a:latin typeface="Arial"/>
              </a:endParaRPr>
            </a:p>
            <a:p>
              <a:pPr>
                <a:lnSpc>
                  <a:spcPts val="3010"/>
                </a:lnSpc>
              </a:pPr>
              <a:endParaRPr b="0" lang="ru-RU" sz="2800" spc="-1" strike="noStrike">
                <a:latin typeface="Arial"/>
              </a:endParaRPr>
            </a:p>
            <a:p>
              <a:pPr>
                <a:lnSpc>
                  <a:spcPts val="3010"/>
                </a:lnSpc>
              </a:pPr>
              <a:endParaRPr b="0" lang="ru-RU" sz="2800" spc="-1" strike="noStrike">
                <a:latin typeface="Arial"/>
              </a:endParaRPr>
            </a:p>
            <a:p>
              <a:pPr>
                <a:lnSpc>
                  <a:spcPts val="3010"/>
                </a:lnSpc>
              </a:pPr>
              <a:endParaRPr b="0" lang="ru-RU" sz="2800" spc="-1" strike="noStrike">
                <a:latin typeface="Arial"/>
              </a:endParaRPr>
            </a:p>
            <a:p>
              <a:pPr>
                <a:lnSpc>
                  <a:spcPts val="3010"/>
                </a:lnSpc>
              </a:pPr>
              <a:endParaRPr b="0" lang="ru-RU" sz="2800" spc="-1" strike="noStrike">
                <a:latin typeface="Arial"/>
              </a:endParaRPr>
            </a:p>
            <a:p>
              <a:pPr>
                <a:lnSpc>
                  <a:spcPts val="3010"/>
                </a:lnSpc>
              </a:pPr>
              <a:endParaRPr b="0" lang="ru-RU" sz="2800" spc="-1" strike="noStrike">
                <a:latin typeface="Arial"/>
              </a:endParaRPr>
            </a:p>
            <a:p>
              <a:pPr>
                <a:lnSpc>
                  <a:spcPts val="3010"/>
                </a:lnSpc>
              </a:pPr>
              <a:endParaRPr b="0" lang="ru-RU" sz="2800" spc="-1" strike="noStrike">
                <a:latin typeface="Arial"/>
              </a:endParaRPr>
            </a:p>
          </p:txBody>
        </p:sp>
      </p:grp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e7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2" descr=""/>
          <p:cNvPicPr/>
          <p:nvPr/>
        </p:nvPicPr>
        <p:blipFill>
          <a:blip r:embed="rId1"/>
          <a:srcRect l="25342" t="0" r="10507" b="0"/>
          <a:stretch/>
        </p:blipFill>
        <p:spPr>
          <a:xfrm>
            <a:off x="419040" y="1004760"/>
            <a:ext cx="7909200" cy="8229240"/>
          </a:xfrm>
          <a:prstGeom prst="rect">
            <a:avLst/>
          </a:prstGeom>
          <a:ln>
            <a:noFill/>
          </a:ln>
        </p:spPr>
      </p:pic>
      <p:grpSp>
        <p:nvGrpSpPr>
          <p:cNvPr id="173" name="Group 1"/>
          <p:cNvGrpSpPr/>
          <p:nvPr/>
        </p:nvGrpSpPr>
        <p:grpSpPr>
          <a:xfrm>
            <a:off x="16543800" y="1028880"/>
            <a:ext cx="903600" cy="905400"/>
            <a:chOff x="16543800" y="1028880"/>
            <a:chExt cx="903600" cy="905400"/>
          </a:xfrm>
        </p:grpSpPr>
        <p:grpSp>
          <p:nvGrpSpPr>
            <p:cNvPr id="174" name="Group 2"/>
            <p:cNvGrpSpPr/>
            <p:nvPr/>
          </p:nvGrpSpPr>
          <p:grpSpPr>
            <a:xfrm>
              <a:off x="16543800" y="1028880"/>
              <a:ext cx="903600" cy="905400"/>
              <a:chOff x="16543800" y="1028880"/>
              <a:chExt cx="903600" cy="905400"/>
            </a:xfrm>
          </p:grpSpPr>
          <p:sp>
            <p:nvSpPr>
              <p:cNvPr id="175" name="CustomShape 3"/>
              <p:cNvSpPr/>
              <p:nvPr/>
            </p:nvSpPr>
            <p:spPr>
              <a:xfrm>
                <a:off x="16543800" y="1028880"/>
                <a:ext cx="903600" cy="905400"/>
              </a:xfrm>
              <a:custGeom>
                <a:avLst/>
                <a:gdLst/>
                <a:ah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76" name="CustomShape 4"/>
            <p:cNvSpPr/>
            <p:nvPr/>
          </p:nvSpPr>
          <p:spPr>
            <a:xfrm>
              <a:off x="16656120" y="1269720"/>
              <a:ext cx="678960" cy="4402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77" name="Group 5"/>
          <p:cNvGrpSpPr/>
          <p:nvPr/>
        </p:nvGrpSpPr>
        <p:grpSpPr>
          <a:xfrm>
            <a:off x="8787960" y="3857760"/>
            <a:ext cx="6755760" cy="3062520"/>
            <a:chOff x="8787960" y="3857760"/>
            <a:chExt cx="6755760" cy="3062520"/>
          </a:xfrm>
        </p:grpSpPr>
        <p:sp>
          <p:nvSpPr>
            <p:cNvPr id="178" name="CustomShape 6"/>
            <p:cNvSpPr/>
            <p:nvPr/>
          </p:nvSpPr>
          <p:spPr>
            <a:xfrm>
              <a:off x="8787960" y="3857760"/>
              <a:ext cx="6755760" cy="2876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>
                <a:lnSpc>
                  <a:spcPts val="4530"/>
                </a:lnSpc>
              </a:pPr>
              <a:r>
                <a:rPr b="0" lang="ru-RU" sz="3940" spc="-1" strike="noStrike">
                  <a:solidFill>
                    <a:srgbClr val="1a1b18"/>
                  </a:solidFill>
                  <a:latin typeface="Cormorant Garamond Bold Bold"/>
                </a:rPr>
                <a:t>Уважаемые коллеги, надеемся на плодотворное сотрудничество!</a:t>
              </a:r>
              <a:endParaRPr b="0" lang="ru-RU" sz="3940" spc="-1" strike="noStrike">
                <a:latin typeface="Arial"/>
              </a:endParaRPr>
            </a:p>
            <a:p>
              <a:pPr>
                <a:lnSpc>
                  <a:spcPts val="4530"/>
                </a:lnSpc>
              </a:pPr>
              <a:r>
                <a:rPr b="0" lang="ru-RU" sz="3940" spc="-1" strike="noStrike">
                  <a:solidFill>
                    <a:srgbClr val="1a1b18"/>
                  </a:solidFill>
                  <a:latin typeface="Cormorant Garamond Bold Bold"/>
                </a:rPr>
                <a:t>Желаем успехов!</a:t>
              </a:r>
              <a:endParaRPr b="0" lang="ru-RU" sz="3940" spc="-1" strike="noStrike">
                <a:latin typeface="Arial"/>
              </a:endParaRPr>
            </a:p>
          </p:txBody>
        </p:sp>
        <p:sp>
          <p:nvSpPr>
            <p:cNvPr id="179" name="CustomShape 7"/>
            <p:cNvSpPr/>
            <p:nvPr/>
          </p:nvSpPr>
          <p:spPr>
            <a:xfrm>
              <a:off x="8787960" y="6550200"/>
              <a:ext cx="6755760" cy="3700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0" name="CustomShape 8"/>
            <p:cNvSpPr/>
            <p:nvPr/>
          </p:nvSpPr>
          <p:spPr>
            <a:xfrm>
              <a:off x="8787960" y="6111720"/>
              <a:ext cx="6755760" cy="22680"/>
            </a:xfrm>
            <a:prstGeom prst="rect">
              <a:avLst/>
            </a:prstGeom>
            <a:solidFill>
              <a:srgbClr val="cda63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81" name="CustomShape 9"/>
          <p:cNvSpPr/>
          <p:nvPr/>
        </p:nvSpPr>
        <p:spPr>
          <a:xfrm rot="10800000">
            <a:off x="15836760" y="1029240"/>
            <a:ext cx="28080" cy="8229240"/>
          </a:xfrm>
          <a:prstGeom prst="rect">
            <a:avLst/>
          </a:prstGeom>
          <a:solidFill>
            <a:srgbClr val="cda63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82" name="Group 10"/>
          <p:cNvGrpSpPr/>
          <p:nvPr/>
        </p:nvGrpSpPr>
        <p:grpSpPr>
          <a:xfrm>
            <a:off x="16887240" y="8303400"/>
            <a:ext cx="217800" cy="954360"/>
            <a:chOff x="16887240" y="8303400"/>
            <a:chExt cx="217800" cy="954360"/>
          </a:xfrm>
        </p:grpSpPr>
        <p:grpSp>
          <p:nvGrpSpPr>
            <p:cNvPr id="183" name="Group 11"/>
            <p:cNvGrpSpPr/>
            <p:nvPr/>
          </p:nvGrpSpPr>
          <p:grpSpPr>
            <a:xfrm>
              <a:off x="16887240" y="9039960"/>
              <a:ext cx="217800" cy="217800"/>
              <a:chOff x="16887240" y="9039960"/>
              <a:chExt cx="217800" cy="217800"/>
            </a:xfrm>
          </p:grpSpPr>
          <p:sp>
            <p:nvSpPr>
              <p:cNvPr id="184" name="CustomShape 12"/>
              <p:cNvSpPr/>
              <p:nvPr/>
            </p:nvSpPr>
            <p:spPr>
              <a:xfrm rot="5400000">
                <a:off x="16887240" y="9039960"/>
                <a:ext cx="217800" cy="217800"/>
              </a:xfrm>
              <a:custGeom>
                <a:avLst/>
                <a:gdLst/>
                <a:ah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85" name="Group 13"/>
            <p:cNvGrpSpPr/>
            <p:nvPr/>
          </p:nvGrpSpPr>
          <p:grpSpPr>
            <a:xfrm>
              <a:off x="16887240" y="8670240"/>
              <a:ext cx="217800" cy="217800"/>
              <a:chOff x="16887240" y="8670240"/>
              <a:chExt cx="217800" cy="217800"/>
            </a:xfrm>
          </p:grpSpPr>
          <p:sp>
            <p:nvSpPr>
              <p:cNvPr id="186" name="CustomShape 14"/>
              <p:cNvSpPr/>
              <p:nvPr/>
            </p:nvSpPr>
            <p:spPr>
              <a:xfrm rot="5400000">
                <a:off x="16887240" y="8670240"/>
                <a:ext cx="217800" cy="217800"/>
              </a:xfrm>
              <a:custGeom>
                <a:avLst/>
                <a:gdLst/>
                <a:ah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87" name="Group 15"/>
            <p:cNvGrpSpPr/>
            <p:nvPr/>
          </p:nvGrpSpPr>
          <p:grpSpPr>
            <a:xfrm>
              <a:off x="16888320" y="8303400"/>
              <a:ext cx="215280" cy="214560"/>
              <a:chOff x="16888320" y="8303400"/>
              <a:chExt cx="215280" cy="214560"/>
            </a:xfrm>
          </p:grpSpPr>
          <p:sp>
            <p:nvSpPr>
              <p:cNvPr id="188" name="CustomShape 16"/>
              <p:cNvSpPr/>
              <p:nvPr/>
            </p:nvSpPr>
            <p:spPr>
              <a:xfrm rot="5400000">
                <a:off x="16888680" y="8303040"/>
                <a:ext cx="214560" cy="215280"/>
              </a:xfrm>
              <a:custGeom>
                <a:avLst/>
                <a:gdLst/>
                <a:ah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2137320" y="1028880"/>
            <a:ext cx="28080" cy="8229240"/>
          </a:xfrm>
          <a:prstGeom prst="rect">
            <a:avLst/>
          </a:prstGeom>
          <a:solidFill>
            <a:srgbClr val="cda63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8" name="Picture 3" descr=""/>
          <p:cNvPicPr/>
          <p:nvPr/>
        </p:nvPicPr>
        <p:blipFill>
          <a:blip r:embed="rId1"/>
          <a:srcRect l="19746" t="0" r="28913" b="0"/>
          <a:stretch/>
        </p:blipFill>
        <p:spPr>
          <a:xfrm>
            <a:off x="11922480" y="2333520"/>
            <a:ext cx="5336640" cy="6924240"/>
          </a:xfrm>
          <a:prstGeom prst="rect">
            <a:avLst/>
          </a:prstGeom>
          <a:ln>
            <a:noFill/>
          </a:ln>
        </p:spPr>
      </p:pic>
      <p:grpSp>
        <p:nvGrpSpPr>
          <p:cNvPr id="59" name="Group 2"/>
          <p:cNvGrpSpPr/>
          <p:nvPr/>
        </p:nvGrpSpPr>
        <p:grpSpPr>
          <a:xfrm>
            <a:off x="16303680" y="1113840"/>
            <a:ext cx="955080" cy="217800"/>
            <a:chOff x="16303680" y="1113840"/>
            <a:chExt cx="955080" cy="217800"/>
          </a:xfrm>
        </p:grpSpPr>
        <p:grpSp>
          <p:nvGrpSpPr>
            <p:cNvPr id="60" name="Group 3"/>
            <p:cNvGrpSpPr/>
            <p:nvPr/>
          </p:nvGrpSpPr>
          <p:grpSpPr>
            <a:xfrm>
              <a:off x="17040960" y="1113840"/>
              <a:ext cx="217800" cy="217800"/>
              <a:chOff x="17040960" y="1113840"/>
              <a:chExt cx="217800" cy="217800"/>
            </a:xfrm>
          </p:grpSpPr>
          <p:sp>
            <p:nvSpPr>
              <p:cNvPr id="61" name="CustomShape 4"/>
              <p:cNvSpPr/>
              <p:nvPr/>
            </p:nvSpPr>
            <p:spPr>
              <a:xfrm>
                <a:off x="17040960" y="1113840"/>
                <a:ext cx="217800" cy="217800"/>
              </a:xfrm>
              <a:custGeom>
                <a:avLst/>
                <a:gdLst/>
                <a:ah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62" name="Group 5"/>
            <p:cNvGrpSpPr/>
            <p:nvPr/>
          </p:nvGrpSpPr>
          <p:grpSpPr>
            <a:xfrm>
              <a:off x="16303680" y="1113840"/>
              <a:ext cx="217800" cy="217800"/>
              <a:chOff x="16303680" y="1113840"/>
              <a:chExt cx="217800" cy="217800"/>
            </a:xfrm>
          </p:grpSpPr>
          <p:sp>
            <p:nvSpPr>
              <p:cNvPr id="63" name="CustomShape 6"/>
              <p:cNvSpPr/>
              <p:nvPr/>
            </p:nvSpPr>
            <p:spPr>
              <a:xfrm>
                <a:off x="16303680" y="1113840"/>
                <a:ext cx="217800" cy="217800"/>
              </a:xfrm>
              <a:custGeom>
                <a:avLst/>
                <a:gdLst/>
                <a:ah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64" name="Group 7"/>
            <p:cNvGrpSpPr/>
            <p:nvPr/>
          </p:nvGrpSpPr>
          <p:grpSpPr>
            <a:xfrm>
              <a:off x="16674120" y="1114920"/>
              <a:ext cx="214560" cy="215280"/>
              <a:chOff x="16674120" y="1114920"/>
              <a:chExt cx="214560" cy="215280"/>
            </a:xfrm>
          </p:grpSpPr>
          <p:sp>
            <p:nvSpPr>
              <p:cNvPr id="65" name="CustomShape 8"/>
              <p:cNvSpPr/>
              <p:nvPr/>
            </p:nvSpPr>
            <p:spPr>
              <a:xfrm>
                <a:off x="16674120" y="1114920"/>
                <a:ext cx="214560" cy="215280"/>
              </a:xfrm>
              <a:custGeom>
                <a:avLst/>
                <a:gdLst/>
                <a:ah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66" name="CustomShape 9"/>
          <p:cNvSpPr/>
          <p:nvPr/>
        </p:nvSpPr>
        <p:spPr>
          <a:xfrm>
            <a:off x="3036240" y="1057320"/>
            <a:ext cx="7936200" cy="223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ts val="3521"/>
              </a:lnSpc>
            </a:pPr>
            <a:r>
              <a:rPr b="0" lang="ru-RU" sz="3200" spc="-1" strike="noStrike">
                <a:solidFill>
                  <a:srgbClr val="1a1b18"/>
                </a:solidFill>
                <a:latin typeface="Cormorant Garamond Bold Bold"/>
              </a:rPr>
              <a:t>МБОУ «СШ №6» - региональная инновационная площадка 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ts val="3521"/>
              </a:lnSpc>
            </a:pPr>
            <a:r>
              <a:rPr b="0" lang="ru-RU" sz="3200" spc="-1" strike="noStrike">
                <a:solidFill>
                  <a:srgbClr val="1a1b18"/>
                </a:solidFill>
                <a:latin typeface="Cormorant Garamond Bold Bold"/>
              </a:rPr>
              <a:t>по реализации программы 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ts val="3521"/>
              </a:lnSpc>
            </a:pPr>
            <a:r>
              <a:rPr b="0" lang="ru-RU" sz="3200" spc="-1" strike="noStrike">
                <a:solidFill>
                  <a:srgbClr val="1a1b18"/>
                </a:solidFill>
                <a:latin typeface="Cormorant Garamond Bold Bold"/>
              </a:rPr>
              <a:t>«Путь к профессии начинается в школе»</a:t>
            </a:r>
            <a:endParaRPr b="0" lang="ru-RU" sz="3200" spc="-1" strike="noStrike">
              <a:latin typeface="Arial"/>
            </a:endParaRPr>
          </a:p>
        </p:txBody>
      </p:sp>
      <p:grpSp>
        <p:nvGrpSpPr>
          <p:cNvPr id="67" name="Group 10"/>
          <p:cNvGrpSpPr/>
          <p:nvPr/>
        </p:nvGrpSpPr>
        <p:grpSpPr>
          <a:xfrm>
            <a:off x="3036240" y="3434040"/>
            <a:ext cx="6972120" cy="6078240"/>
            <a:chOff x="3036240" y="3434040"/>
            <a:chExt cx="6972120" cy="6078240"/>
          </a:xfrm>
        </p:grpSpPr>
        <p:sp>
          <p:nvSpPr>
            <p:cNvPr id="68" name="CustomShape 11"/>
            <p:cNvSpPr/>
            <p:nvPr/>
          </p:nvSpPr>
          <p:spPr>
            <a:xfrm>
              <a:off x="3036240" y="3434040"/>
              <a:ext cx="6972120" cy="1428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>
                <a:lnSpc>
                  <a:spcPts val="3750"/>
                </a:lnSpc>
              </a:pPr>
              <a:r>
                <a:rPr b="0" lang="ru-RU" sz="3000" spc="-43" strike="noStrike">
                  <a:solidFill>
                    <a:srgbClr val="1a1b18"/>
                  </a:solidFill>
                  <a:latin typeface="Cormorant Garamond Bold Bold"/>
                </a:rPr>
                <a:t>В рамках реализации программы в школе:</a:t>
              </a:r>
              <a:endParaRPr b="0" lang="ru-RU" sz="3000" spc="-1" strike="noStrike">
                <a:latin typeface="Arial"/>
              </a:endParaRPr>
            </a:p>
            <a:p>
              <a:pPr>
                <a:lnSpc>
                  <a:spcPts val="3750"/>
                </a:lnSpc>
              </a:pPr>
              <a:endParaRPr b="0" lang="ru-RU" sz="3000" spc="-1" strike="noStrike">
                <a:latin typeface="Arial"/>
              </a:endParaRPr>
            </a:p>
          </p:txBody>
        </p:sp>
        <p:sp>
          <p:nvSpPr>
            <p:cNvPr id="69" name="CustomShape 12"/>
            <p:cNvSpPr/>
            <p:nvPr/>
          </p:nvSpPr>
          <p:spPr>
            <a:xfrm>
              <a:off x="3036240" y="4533840"/>
              <a:ext cx="6972120" cy="4978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 lvl="1" marL="330120" indent="-164880">
                <a:lnSpc>
                  <a:spcPts val="2801"/>
                </a:lnSpc>
                <a:buClr>
                  <a:srgbClr val="1a1b18"/>
                </a:buClr>
                <a:buFont typeface="Arial"/>
                <a:buChar char="•"/>
              </a:pPr>
              <a:r>
                <a:rPr b="0" lang="ru-RU" sz="2000" spc="-1" strike="noStrike">
                  <a:solidFill>
                    <a:srgbClr val="1a1b18"/>
                  </a:solidFill>
                  <a:latin typeface="Clear Sans Regular"/>
                </a:rPr>
                <a:t>создано информационное </a:t>
              </a:r>
              <a:r>
                <a:rPr b="0" lang="ru-RU" sz="2000" spc="-1" strike="noStrike">
                  <a:solidFill>
                    <a:srgbClr val="1a1b18"/>
                  </a:solidFill>
                  <a:latin typeface="arial"/>
                </a:rPr>
                <a:t>образ</a:t>
              </a:r>
              <a:r>
                <a:rPr b="0" lang="ru-RU" sz="2000" spc="-1" strike="noStrike">
                  <a:solidFill>
                    <a:srgbClr val="1a1b18"/>
                  </a:solidFill>
                  <a:latin typeface="Clear Sans Regular"/>
                </a:rPr>
                <a:t>овательное пространство по профориентационной работе («От выбора индивидуального образовательного проекта к выбору профессии»);</a:t>
              </a:r>
              <a:endParaRPr b="0" lang="ru-RU" sz="2000" spc="-1" strike="noStrike">
                <a:latin typeface="Arial"/>
              </a:endParaRPr>
            </a:p>
            <a:p>
              <a:pPr lvl="1" marL="330120" indent="-164880">
                <a:lnSpc>
                  <a:spcPts val="2801"/>
                </a:lnSpc>
                <a:buClr>
                  <a:srgbClr val="1a1b18"/>
                </a:buClr>
                <a:buFont typeface="Arial"/>
                <a:buChar char="•"/>
              </a:pPr>
              <a:r>
                <a:rPr b="0" lang="ru-RU" sz="2000" spc="-1" strike="noStrike">
                  <a:solidFill>
                    <a:srgbClr val="1a1b18"/>
                  </a:solidFill>
                  <a:latin typeface="Clear Sans Regular"/>
                </a:rPr>
                <a:t>создан банк диагностических методик профориентационной направленности; </a:t>
              </a:r>
              <a:endParaRPr b="0" lang="ru-RU" sz="2000" spc="-1" strike="noStrike">
                <a:latin typeface="Arial"/>
              </a:endParaRPr>
            </a:p>
            <a:p>
              <a:pPr lvl="1" marL="330120" indent="-164880">
                <a:lnSpc>
                  <a:spcPts val="2801"/>
                </a:lnSpc>
                <a:buClr>
                  <a:srgbClr val="1a1b18"/>
                </a:buClr>
                <a:buFont typeface="Arial"/>
                <a:buChar char="•"/>
              </a:pPr>
              <a:r>
                <a:rPr b="0" lang="ru-RU" sz="2000" spc="-1" strike="noStrike">
                  <a:solidFill>
                    <a:srgbClr val="1a1b18"/>
                  </a:solidFill>
                  <a:latin typeface="Clear Sans Regular"/>
                </a:rPr>
                <a:t>осуществляется профпросвещение и профдиагностика обучающихся;</a:t>
              </a:r>
              <a:endParaRPr b="0" lang="ru-RU" sz="2000" spc="-1" strike="noStrike">
                <a:latin typeface="Arial"/>
              </a:endParaRPr>
            </a:p>
            <a:p>
              <a:pPr lvl="1" marL="330120" indent="-164880">
                <a:lnSpc>
                  <a:spcPts val="2798"/>
                </a:lnSpc>
                <a:buClr>
                  <a:srgbClr val="1a1b18"/>
                </a:buClr>
                <a:buFont typeface="Arial"/>
                <a:buChar char="•"/>
              </a:pPr>
              <a:r>
                <a:rPr b="0" lang="ru-RU" sz="2000" spc="-1" strike="noStrike">
                  <a:solidFill>
                    <a:srgbClr val="1a1b18"/>
                  </a:solidFill>
                  <a:latin typeface="Clear Sans Regular"/>
                </a:rPr>
                <a:t>проводятся бизнес-игры, профессиональные тренинги, экскурсии для учащихся на предприятия города;</a:t>
              </a:r>
              <a:endParaRPr b="0" lang="ru-RU" sz="2000" spc="-1" strike="noStrike">
                <a:latin typeface="Arial"/>
              </a:endParaRPr>
            </a:p>
            <a:p>
              <a:pPr lvl="1" marL="330120" indent="-164880">
                <a:lnSpc>
                  <a:spcPts val="2798"/>
                </a:lnSpc>
                <a:buClr>
                  <a:srgbClr val="1a1b18"/>
                </a:buClr>
                <a:buFont typeface="Arial"/>
                <a:buChar char="•"/>
              </a:pPr>
              <a:r>
                <a:rPr b="0" lang="ru-RU" sz="2000" spc="-1" strike="noStrike">
                  <a:solidFill>
                    <a:srgbClr val="1a1b18"/>
                  </a:solidFill>
                  <a:latin typeface="Clear Sans Regular"/>
                </a:rPr>
                <a:t>проводятся научно-практические конференции по защите индивидуальных образовательных проектов;</a:t>
              </a:r>
              <a:endParaRPr b="0" lang="ru-RU" sz="2000" spc="-1" strike="noStrike">
                <a:latin typeface="Arial"/>
              </a:endParaRPr>
            </a:p>
            <a:p>
              <a:pPr lvl="1" marL="330120" indent="-164880">
                <a:lnSpc>
                  <a:spcPts val="2801"/>
                </a:lnSpc>
                <a:buClr>
                  <a:srgbClr val="1a1b18"/>
                </a:buClr>
                <a:buFont typeface="Arial"/>
                <a:buChar char="•"/>
              </a:pPr>
              <a:r>
                <a:rPr b="0" lang="ru-RU" sz="2000" spc="-1" strike="noStrike">
                  <a:solidFill>
                    <a:srgbClr val="1a1b18"/>
                  </a:solidFill>
                  <a:latin typeface="Clear Sans Regular"/>
                </a:rPr>
                <a:t>сформирован банк проектных работ учащихся профориентационной тематики и др.</a:t>
              </a:r>
              <a:endParaRPr b="0" lang="ru-RU" sz="2000" spc="-1" strike="noStrike">
                <a:latin typeface="Arial"/>
              </a:endParaRPr>
            </a:p>
          </p:txBody>
        </p:sp>
      </p:grp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2137320" y="1028880"/>
            <a:ext cx="28080" cy="8229240"/>
          </a:xfrm>
          <a:prstGeom prst="rect">
            <a:avLst/>
          </a:prstGeom>
          <a:solidFill>
            <a:srgbClr val="cda63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1" name="Picture 3" descr=""/>
          <p:cNvPicPr/>
          <p:nvPr/>
        </p:nvPicPr>
        <p:blipFill>
          <a:blip r:embed="rId1"/>
          <a:srcRect l="29137" t="0" r="29137" b="0"/>
          <a:stretch/>
        </p:blipFill>
        <p:spPr>
          <a:xfrm>
            <a:off x="11711520" y="1681200"/>
            <a:ext cx="5222160" cy="7038720"/>
          </a:xfrm>
          <a:prstGeom prst="rect">
            <a:avLst/>
          </a:prstGeom>
          <a:ln>
            <a:noFill/>
          </a:ln>
        </p:spPr>
      </p:pic>
      <p:grpSp>
        <p:nvGrpSpPr>
          <p:cNvPr id="72" name="Group 2"/>
          <p:cNvGrpSpPr/>
          <p:nvPr/>
        </p:nvGrpSpPr>
        <p:grpSpPr>
          <a:xfrm>
            <a:off x="16303680" y="1113840"/>
            <a:ext cx="955080" cy="217800"/>
            <a:chOff x="16303680" y="1113840"/>
            <a:chExt cx="955080" cy="217800"/>
          </a:xfrm>
        </p:grpSpPr>
        <p:grpSp>
          <p:nvGrpSpPr>
            <p:cNvPr id="73" name="Group 3"/>
            <p:cNvGrpSpPr/>
            <p:nvPr/>
          </p:nvGrpSpPr>
          <p:grpSpPr>
            <a:xfrm>
              <a:off x="17040960" y="1113840"/>
              <a:ext cx="217800" cy="217800"/>
              <a:chOff x="17040960" y="1113840"/>
              <a:chExt cx="217800" cy="217800"/>
            </a:xfrm>
          </p:grpSpPr>
          <p:sp>
            <p:nvSpPr>
              <p:cNvPr id="74" name="CustomShape 4"/>
              <p:cNvSpPr/>
              <p:nvPr/>
            </p:nvSpPr>
            <p:spPr>
              <a:xfrm>
                <a:off x="17040960" y="1113840"/>
                <a:ext cx="217800" cy="217800"/>
              </a:xfrm>
              <a:custGeom>
                <a:avLst/>
                <a:gdLst/>
                <a:ah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75" name="Group 5"/>
            <p:cNvGrpSpPr/>
            <p:nvPr/>
          </p:nvGrpSpPr>
          <p:grpSpPr>
            <a:xfrm>
              <a:off x="16303680" y="1113840"/>
              <a:ext cx="217800" cy="217800"/>
              <a:chOff x="16303680" y="1113840"/>
              <a:chExt cx="217800" cy="217800"/>
            </a:xfrm>
          </p:grpSpPr>
          <p:sp>
            <p:nvSpPr>
              <p:cNvPr id="76" name="CustomShape 6"/>
              <p:cNvSpPr/>
              <p:nvPr/>
            </p:nvSpPr>
            <p:spPr>
              <a:xfrm>
                <a:off x="16303680" y="1113840"/>
                <a:ext cx="217800" cy="217800"/>
              </a:xfrm>
              <a:custGeom>
                <a:avLst/>
                <a:gdLst/>
                <a:ah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77" name="Group 7"/>
            <p:cNvGrpSpPr/>
            <p:nvPr/>
          </p:nvGrpSpPr>
          <p:grpSpPr>
            <a:xfrm>
              <a:off x="16674120" y="1114920"/>
              <a:ext cx="214560" cy="215280"/>
              <a:chOff x="16674120" y="1114920"/>
              <a:chExt cx="214560" cy="215280"/>
            </a:xfrm>
          </p:grpSpPr>
          <p:sp>
            <p:nvSpPr>
              <p:cNvPr id="78" name="CustomShape 8"/>
              <p:cNvSpPr/>
              <p:nvPr/>
            </p:nvSpPr>
            <p:spPr>
              <a:xfrm>
                <a:off x="16674120" y="1114920"/>
                <a:ext cx="214560" cy="215280"/>
              </a:xfrm>
              <a:custGeom>
                <a:avLst/>
                <a:gdLst/>
                <a:ah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79" name="CustomShape 9"/>
          <p:cNvSpPr/>
          <p:nvPr/>
        </p:nvSpPr>
        <p:spPr>
          <a:xfrm>
            <a:off x="3036240" y="1057320"/>
            <a:ext cx="6431400" cy="313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ts val="3081"/>
              </a:lnSpc>
            </a:pPr>
            <a:r>
              <a:rPr b="0" lang="ru-RU" sz="3600" spc="-1" strike="noStrike">
                <a:solidFill>
                  <a:srgbClr val="1a1b18"/>
                </a:solidFill>
                <a:latin typeface="Cormorant Garamond Bold Bold"/>
              </a:rPr>
              <a:t>МБОУ «СШ №6» - площадка для проведения мероприятий и заседаний рабочей группы по обеспечению кадрами учреждений и предприятий г.Касимов</a:t>
            </a:r>
            <a:endParaRPr b="0" lang="ru-RU" sz="3600" spc="-1" strike="noStrike">
              <a:latin typeface="Arial"/>
            </a:endParaRPr>
          </a:p>
        </p:txBody>
      </p:sp>
      <p:grpSp>
        <p:nvGrpSpPr>
          <p:cNvPr id="80" name="Group 10"/>
          <p:cNvGrpSpPr/>
          <p:nvPr/>
        </p:nvGrpSpPr>
        <p:grpSpPr>
          <a:xfrm>
            <a:off x="3036240" y="4856400"/>
            <a:ext cx="6972120" cy="4415040"/>
            <a:chOff x="3036240" y="4856400"/>
            <a:chExt cx="6972120" cy="4415040"/>
          </a:xfrm>
        </p:grpSpPr>
        <p:sp>
          <p:nvSpPr>
            <p:cNvPr id="81" name="CustomShape 11"/>
            <p:cNvSpPr/>
            <p:nvPr/>
          </p:nvSpPr>
          <p:spPr>
            <a:xfrm>
              <a:off x="3036240" y="4856400"/>
              <a:ext cx="6972120" cy="951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>
                <a:lnSpc>
                  <a:spcPts val="3750"/>
                </a:lnSpc>
              </a:pPr>
              <a:r>
                <a:rPr b="0" lang="ru-RU" sz="3000" spc="-43" strike="noStrike">
                  <a:solidFill>
                    <a:srgbClr val="1a1b18"/>
                  </a:solidFill>
                  <a:latin typeface="Cormorant Garamond Bold Bold"/>
                </a:rPr>
                <a:t>В рамках работы площадки в школе:</a:t>
              </a:r>
              <a:endParaRPr b="0" lang="ru-RU" sz="3000" spc="-1" strike="noStrike">
                <a:latin typeface="Arial"/>
              </a:endParaRPr>
            </a:p>
          </p:txBody>
        </p:sp>
        <p:sp>
          <p:nvSpPr>
            <p:cNvPr id="82" name="CustomShape 12"/>
            <p:cNvSpPr/>
            <p:nvPr/>
          </p:nvSpPr>
          <p:spPr>
            <a:xfrm>
              <a:off x="3036240" y="5717160"/>
              <a:ext cx="6972120" cy="35542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 lvl="1" marL="330120" indent="-164880">
                <a:lnSpc>
                  <a:spcPts val="2801"/>
                </a:lnSpc>
                <a:buClr>
                  <a:srgbClr val="1a1b18"/>
                </a:buClr>
                <a:buFont typeface="Arial"/>
                <a:buChar char="•"/>
              </a:pPr>
              <a:r>
                <a:rPr b="0" lang="ru-RU" sz="2400" spc="-1" strike="noStrike">
                  <a:solidFill>
                    <a:srgbClr val="1a1b18"/>
                  </a:solidFill>
                  <a:latin typeface="Clear Sans Regular"/>
                </a:rPr>
                <a:t>проводятся методичексие семинары;</a:t>
              </a:r>
              <a:endParaRPr b="0" lang="ru-RU" sz="2400" spc="-1" strike="noStrike">
                <a:latin typeface="Arial"/>
              </a:endParaRPr>
            </a:p>
            <a:p>
              <a:pPr lvl="1" marL="330120" indent="-164880">
                <a:lnSpc>
                  <a:spcPts val="2801"/>
                </a:lnSpc>
                <a:buClr>
                  <a:srgbClr val="1a1b18"/>
                </a:buClr>
                <a:buFont typeface="Arial"/>
                <a:buChar char="•"/>
              </a:pPr>
              <a:r>
                <a:rPr b="0" lang="ru-RU" sz="2400" spc="-1" strike="noStrike">
                  <a:solidFill>
                    <a:srgbClr val="1a1b18"/>
                  </a:solidFill>
                  <a:latin typeface="Clear Sans Regular"/>
                </a:rPr>
                <a:t>школы управленческого мастерства; </a:t>
              </a:r>
              <a:endParaRPr b="0" lang="ru-RU" sz="2400" spc="-1" strike="noStrike">
                <a:latin typeface="Arial"/>
              </a:endParaRPr>
            </a:p>
            <a:p>
              <a:pPr lvl="1" marL="330120" indent="-164880">
                <a:lnSpc>
                  <a:spcPts val="2801"/>
                </a:lnSpc>
                <a:buClr>
                  <a:srgbClr val="1a1b18"/>
                </a:buClr>
                <a:buFont typeface="Arial"/>
                <a:buChar char="•"/>
              </a:pPr>
              <a:r>
                <a:rPr b="0" lang="ru-RU" sz="2400" spc="-1" strike="noStrike">
                  <a:solidFill>
                    <a:srgbClr val="1a1b18"/>
                  </a:solidFill>
                  <a:latin typeface="Clear Sans Regular"/>
                </a:rPr>
                <a:t>круглые столы;</a:t>
              </a:r>
              <a:endParaRPr b="0" lang="ru-RU" sz="2400" spc="-1" strike="noStrike">
                <a:latin typeface="Arial"/>
              </a:endParaRPr>
            </a:p>
            <a:p>
              <a:pPr lvl="1" marL="330120" indent="-164880">
                <a:lnSpc>
                  <a:spcPts val="2798"/>
                </a:lnSpc>
                <a:buClr>
                  <a:srgbClr val="1a1b18"/>
                </a:buClr>
                <a:buFont typeface="Arial"/>
                <a:buChar char="•"/>
              </a:pPr>
              <a:r>
                <a:rPr b="0" lang="ru-RU" sz="2400" spc="-1" strike="noStrike">
                  <a:solidFill>
                    <a:srgbClr val="1a1b18"/>
                  </a:solidFill>
                  <a:latin typeface="Clear Sans Regular"/>
                </a:rPr>
                <a:t>мастер-классы</a:t>
              </a:r>
              <a:endParaRPr b="0" lang="ru-RU" sz="2400" spc="-1" strike="noStrike">
                <a:latin typeface="Arial"/>
              </a:endParaRPr>
            </a:p>
            <a:p>
              <a:pPr>
                <a:lnSpc>
                  <a:spcPts val="2798"/>
                </a:lnSpc>
              </a:pPr>
              <a:r>
                <a:rPr b="0" lang="ru-RU" sz="2400" spc="-1" strike="noStrike">
                  <a:solidFill>
                    <a:srgbClr val="1a1b18"/>
                  </a:solidFill>
                  <a:latin typeface="Clear Sans Regular"/>
                </a:rPr>
                <a:t> </a:t>
              </a:r>
              <a:r>
                <a:rPr b="0" lang="ru-RU" sz="2400" spc="-1" strike="noStrike">
                  <a:solidFill>
                    <a:srgbClr val="1a1b18"/>
                  </a:solidFill>
                  <a:latin typeface="Clear Sans Regular"/>
                </a:rPr>
                <a:t>для педагогических и руководящих работников общеобразовательных организаций города.</a:t>
              </a:r>
              <a:endParaRPr b="0" lang="ru-RU" sz="2400" spc="-1" strike="noStrike">
                <a:latin typeface="Arial"/>
              </a:endParaRPr>
            </a:p>
            <a:p>
              <a:pPr>
                <a:lnSpc>
                  <a:spcPts val="2798"/>
                </a:lnSpc>
              </a:pPr>
              <a:endParaRPr b="0" lang="ru-RU" sz="2400" spc="-1" strike="noStrike">
                <a:latin typeface="Arial"/>
              </a:endParaRPr>
            </a:p>
            <a:p>
              <a:pPr>
                <a:lnSpc>
                  <a:spcPts val="2798"/>
                </a:lnSpc>
              </a:pPr>
              <a:endParaRPr b="0" lang="ru-RU" sz="2400" spc="-1" strike="noStrike">
                <a:latin typeface="Arial"/>
              </a:endParaRPr>
            </a:p>
            <a:p>
              <a:pPr>
                <a:lnSpc>
                  <a:spcPts val="2798"/>
                </a:lnSpc>
              </a:pPr>
              <a:endParaRPr b="0" lang="ru-RU" sz="2400" spc="-1" strike="noStrike">
                <a:latin typeface="Arial"/>
              </a:endParaRPr>
            </a:p>
            <a:p>
              <a:pPr>
                <a:lnSpc>
                  <a:spcPts val="2801"/>
                </a:lnSpc>
              </a:pPr>
              <a:endParaRPr b="0" lang="ru-RU" sz="2400" spc="-1" strike="noStrike">
                <a:latin typeface="Arial"/>
              </a:endParaRPr>
            </a:p>
          </p:txBody>
        </p:sp>
      </p:grp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2137320" y="1028880"/>
            <a:ext cx="28080" cy="8229240"/>
          </a:xfrm>
          <a:prstGeom prst="rect">
            <a:avLst/>
          </a:prstGeom>
          <a:solidFill>
            <a:srgbClr val="cda63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4" name="Picture 3" descr=""/>
          <p:cNvPicPr/>
          <p:nvPr/>
        </p:nvPicPr>
        <p:blipFill>
          <a:blip r:embed="rId1"/>
          <a:srcRect l="28791" t="0" r="28328" b="0"/>
          <a:stretch/>
        </p:blipFill>
        <p:spPr>
          <a:xfrm>
            <a:off x="11788920" y="1681200"/>
            <a:ext cx="5279400" cy="6924240"/>
          </a:xfrm>
          <a:prstGeom prst="rect">
            <a:avLst/>
          </a:prstGeom>
          <a:ln>
            <a:noFill/>
          </a:ln>
        </p:spPr>
      </p:pic>
      <p:grpSp>
        <p:nvGrpSpPr>
          <p:cNvPr id="85" name="Group 2"/>
          <p:cNvGrpSpPr/>
          <p:nvPr/>
        </p:nvGrpSpPr>
        <p:grpSpPr>
          <a:xfrm>
            <a:off x="16303680" y="1113840"/>
            <a:ext cx="955080" cy="217800"/>
            <a:chOff x="16303680" y="1113840"/>
            <a:chExt cx="955080" cy="217800"/>
          </a:xfrm>
        </p:grpSpPr>
        <p:grpSp>
          <p:nvGrpSpPr>
            <p:cNvPr id="86" name="Group 3"/>
            <p:cNvGrpSpPr/>
            <p:nvPr/>
          </p:nvGrpSpPr>
          <p:grpSpPr>
            <a:xfrm>
              <a:off x="17040960" y="1113840"/>
              <a:ext cx="217800" cy="217800"/>
              <a:chOff x="17040960" y="1113840"/>
              <a:chExt cx="217800" cy="217800"/>
            </a:xfrm>
          </p:grpSpPr>
          <p:sp>
            <p:nvSpPr>
              <p:cNvPr id="87" name="CustomShape 4"/>
              <p:cNvSpPr/>
              <p:nvPr/>
            </p:nvSpPr>
            <p:spPr>
              <a:xfrm>
                <a:off x="17040960" y="1113840"/>
                <a:ext cx="217800" cy="217800"/>
              </a:xfrm>
              <a:custGeom>
                <a:avLst/>
                <a:gdLst/>
                <a:ah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88" name="Group 5"/>
            <p:cNvGrpSpPr/>
            <p:nvPr/>
          </p:nvGrpSpPr>
          <p:grpSpPr>
            <a:xfrm>
              <a:off x="16303680" y="1113840"/>
              <a:ext cx="217800" cy="217800"/>
              <a:chOff x="16303680" y="1113840"/>
              <a:chExt cx="217800" cy="217800"/>
            </a:xfrm>
          </p:grpSpPr>
          <p:sp>
            <p:nvSpPr>
              <p:cNvPr id="89" name="CustomShape 6"/>
              <p:cNvSpPr/>
              <p:nvPr/>
            </p:nvSpPr>
            <p:spPr>
              <a:xfrm>
                <a:off x="16303680" y="1113840"/>
                <a:ext cx="217800" cy="217800"/>
              </a:xfrm>
              <a:custGeom>
                <a:avLst/>
                <a:gdLst/>
                <a:ah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90" name="Group 7"/>
            <p:cNvGrpSpPr/>
            <p:nvPr/>
          </p:nvGrpSpPr>
          <p:grpSpPr>
            <a:xfrm>
              <a:off x="16674120" y="1114920"/>
              <a:ext cx="214560" cy="215280"/>
              <a:chOff x="16674120" y="1114920"/>
              <a:chExt cx="214560" cy="215280"/>
            </a:xfrm>
          </p:grpSpPr>
          <p:sp>
            <p:nvSpPr>
              <p:cNvPr id="91" name="CustomShape 8"/>
              <p:cNvSpPr/>
              <p:nvPr/>
            </p:nvSpPr>
            <p:spPr>
              <a:xfrm>
                <a:off x="16674120" y="1114920"/>
                <a:ext cx="214560" cy="215280"/>
              </a:xfrm>
              <a:custGeom>
                <a:avLst/>
                <a:gdLst/>
                <a:ah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92" name="CustomShape 9"/>
          <p:cNvSpPr/>
          <p:nvPr/>
        </p:nvSpPr>
        <p:spPr>
          <a:xfrm>
            <a:off x="2540880" y="1057320"/>
            <a:ext cx="6602760" cy="1211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lvl="1" marL="604440" indent="-302040">
              <a:lnSpc>
                <a:spcPts val="3078"/>
              </a:lnSpc>
              <a:buClr>
                <a:srgbClr val="1a1b18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1a1b18"/>
                </a:solidFill>
                <a:latin typeface="Cormorant Garamond Bold Bold"/>
              </a:rPr>
              <a:t>МБОУ «СШ №6» - победитель регионального этапа Всероссийского конкурса «Российская организация высокой социальной эффективности» в номинации «За развитие кадрового потенциала в организациях непроизводственной сферы». </a:t>
            </a:r>
            <a:endParaRPr b="0" lang="ru-RU" sz="2800" spc="-1" strike="noStrike">
              <a:latin typeface="Arial"/>
            </a:endParaRPr>
          </a:p>
          <a:p>
            <a:pPr>
              <a:lnSpc>
                <a:spcPts val="3078"/>
              </a:lnSpc>
            </a:pPr>
            <a:endParaRPr b="0" lang="ru-RU" sz="2800" spc="-1" strike="noStrike">
              <a:latin typeface="Arial"/>
            </a:endParaRPr>
          </a:p>
          <a:p>
            <a:pPr lvl="1" marL="604440" indent="-302040">
              <a:lnSpc>
                <a:spcPts val="3078"/>
              </a:lnSpc>
              <a:buClr>
                <a:srgbClr val="1a1b18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1a1b18"/>
                </a:solidFill>
                <a:latin typeface="Cormorant Garamond Bold Bold"/>
              </a:rPr>
              <a:t>Педагоги школы - участники областного образовательного фестиваля-конкурса образовательных организаций Рязанской области «Инноватика. Образование. Мастерство».</a:t>
            </a:r>
            <a:endParaRPr b="0" lang="ru-RU" sz="2800" spc="-1" strike="noStrike">
              <a:latin typeface="Arial"/>
            </a:endParaRPr>
          </a:p>
          <a:p>
            <a:pPr>
              <a:lnSpc>
                <a:spcPts val="3078"/>
              </a:lnSpc>
            </a:pPr>
            <a:endParaRPr b="0" lang="ru-RU" sz="2800" spc="-1" strike="noStrike">
              <a:latin typeface="Arial"/>
            </a:endParaRPr>
          </a:p>
          <a:p>
            <a:pPr lvl="1" marL="604440" indent="-302040">
              <a:lnSpc>
                <a:spcPts val="3078"/>
              </a:lnSpc>
              <a:buClr>
                <a:srgbClr val="1a1b18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1a1b18"/>
                </a:solidFill>
                <a:latin typeface="Cormorant Garamond Bold Bold"/>
              </a:rPr>
              <a:t>Участники Всероссийского конкурса лучших профориентационных практик в области сопровождения и формирования индивидуальных образовательных траектории обучающихся.</a:t>
            </a:r>
            <a:endParaRPr b="0" lang="ru-RU" sz="2800" spc="-1" strike="noStrike">
              <a:latin typeface="Arial"/>
            </a:endParaRPr>
          </a:p>
          <a:p>
            <a:pPr>
              <a:lnSpc>
                <a:spcPts val="3081"/>
              </a:lnSpc>
            </a:pPr>
            <a:endParaRPr b="0" lang="ru-RU" sz="28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2137320" y="1028880"/>
            <a:ext cx="28080" cy="8229240"/>
          </a:xfrm>
          <a:prstGeom prst="rect">
            <a:avLst/>
          </a:prstGeom>
          <a:solidFill>
            <a:srgbClr val="cda63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4" name="Picture 3" descr=""/>
          <p:cNvPicPr/>
          <p:nvPr/>
        </p:nvPicPr>
        <p:blipFill>
          <a:blip r:embed="rId1"/>
          <a:srcRect l="0" t="1341" r="0" b="1341"/>
          <a:stretch/>
        </p:blipFill>
        <p:spPr>
          <a:xfrm>
            <a:off x="12268080" y="1866960"/>
            <a:ext cx="5336640" cy="6924240"/>
          </a:xfrm>
          <a:prstGeom prst="rect">
            <a:avLst/>
          </a:prstGeom>
          <a:ln>
            <a:noFill/>
          </a:ln>
        </p:spPr>
      </p:pic>
      <p:grpSp>
        <p:nvGrpSpPr>
          <p:cNvPr id="95" name="Group 2"/>
          <p:cNvGrpSpPr/>
          <p:nvPr/>
        </p:nvGrpSpPr>
        <p:grpSpPr>
          <a:xfrm>
            <a:off x="16303680" y="1113840"/>
            <a:ext cx="955080" cy="217800"/>
            <a:chOff x="16303680" y="1113840"/>
            <a:chExt cx="955080" cy="217800"/>
          </a:xfrm>
        </p:grpSpPr>
        <p:grpSp>
          <p:nvGrpSpPr>
            <p:cNvPr id="96" name="Group 3"/>
            <p:cNvGrpSpPr/>
            <p:nvPr/>
          </p:nvGrpSpPr>
          <p:grpSpPr>
            <a:xfrm>
              <a:off x="17040960" y="1113840"/>
              <a:ext cx="217800" cy="217800"/>
              <a:chOff x="17040960" y="1113840"/>
              <a:chExt cx="217800" cy="217800"/>
            </a:xfrm>
          </p:grpSpPr>
          <p:sp>
            <p:nvSpPr>
              <p:cNvPr id="97" name="CustomShape 4"/>
              <p:cNvSpPr/>
              <p:nvPr/>
            </p:nvSpPr>
            <p:spPr>
              <a:xfrm>
                <a:off x="17040960" y="1113840"/>
                <a:ext cx="217800" cy="217800"/>
              </a:xfrm>
              <a:custGeom>
                <a:avLst/>
                <a:gdLst/>
                <a:ah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98" name="Group 5"/>
            <p:cNvGrpSpPr/>
            <p:nvPr/>
          </p:nvGrpSpPr>
          <p:grpSpPr>
            <a:xfrm>
              <a:off x="16303680" y="1113840"/>
              <a:ext cx="217800" cy="217800"/>
              <a:chOff x="16303680" y="1113840"/>
              <a:chExt cx="217800" cy="217800"/>
            </a:xfrm>
          </p:grpSpPr>
          <p:sp>
            <p:nvSpPr>
              <p:cNvPr id="99" name="CustomShape 6"/>
              <p:cNvSpPr/>
              <p:nvPr/>
            </p:nvSpPr>
            <p:spPr>
              <a:xfrm>
                <a:off x="16303680" y="1113840"/>
                <a:ext cx="217800" cy="217800"/>
              </a:xfrm>
              <a:custGeom>
                <a:avLst/>
                <a:gdLst/>
                <a:ah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00" name="Group 7"/>
            <p:cNvGrpSpPr/>
            <p:nvPr/>
          </p:nvGrpSpPr>
          <p:grpSpPr>
            <a:xfrm>
              <a:off x="16674120" y="1114920"/>
              <a:ext cx="214560" cy="215280"/>
              <a:chOff x="16674120" y="1114920"/>
              <a:chExt cx="214560" cy="215280"/>
            </a:xfrm>
          </p:grpSpPr>
          <p:sp>
            <p:nvSpPr>
              <p:cNvPr id="101" name="CustomShape 8"/>
              <p:cNvSpPr/>
              <p:nvPr/>
            </p:nvSpPr>
            <p:spPr>
              <a:xfrm>
                <a:off x="16674120" y="1114920"/>
                <a:ext cx="214560" cy="215280"/>
              </a:xfrm>
              <a:custGeom>
                <a:avLst/>
                <a:gdLst/>
                <a:ah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102" name="CustomShape 9"/>
          <p:cNvSpPr/>
          <p:nvPr/>
        </p:nvSpPr>
        <p:spPr>
          <a:xfrm>
            <a:off x="3036240" y="1057320"/>
            <a:ext cx="6972120" cy="223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3521"/>
              </a:lnSpc>
            </a:pPr>
            <a:r>
              <a:rPr b="0" lang="ru-RU" sz="3200" spc="-1" strike="noStrike">
                <a:solidFill>
                  <a:srgbClr val="1a1b18"/>
                </a:solidFill>
                <a:latin typeface="Cormorant Garamond Bold Bold"/>
              </a:rPr>
              <a:t>В школе сформирована</a:t>
            </a:r>
            <a:endParaRPr b="0" lang="ru-RU" sz="3200" spc="-1" strike="noStrike">
              <a:latin typeface="Arial"/>
            </a:endParaRPr>
          </a:p>
          <a:p>
            <a:pPr>
              <a:lnSpc>
                <a:spcPts val="3521"/>
              </a:lnSpc>
            </a:pPr>
            <a:r>
              <a:rPr b="0" lang="ru-RU" sz="3200" spc="-1" strike="noStrike">
                <a:solidFill>
                  <a:srgbClr val="1a1b18"/>
                </a:solidFill>
                <a:latin typeface="Cormorant Garamond Bold Bold"/>
              </a:rPr>
              <a:t>образовательная среда,</a:t>
            </a:r>
            <a:endParaRPr b="0" lang="ru-RU" sz="3200" spc="-1" strike="noStrike">
              <a:latin typeface="Arial"/>
            </a:endParaRPr>
          </a:p>
          <a:p>
            <a:pPr>
              <a:lnSpc>
                <a:spcPts val="3521"/>
              </a:lnSpc>
            </a:pPr>
            <a:r>
              <a:rPr b="0" lang="ru-RU" sz="3200" spc="-1" strike="noStrike">
                <a:solidFill>
                  <a:srgbClr val="1a1b18"/>
                </a:solidFill>
                <a:latin typeface="Cormorant Garamond Bold Bold"/>
              </a:rPr>
              <a:t>направленная на создание эффективной системы профориентации учащихся</a:t>
            </a:r>
            <a:endParaRPr b="0" lang="ru-RU" sz="3200" spc="-1" strike="noStrike">
              <a:latin typeface="Arial"/>
            </a:endParaRPr>
          </a:p>
        </p:txBody>
      </p:sp>
      <p:grpSp>
        <p:nvGrpSpPr>
          <p:cNvPr id="103" name="Group 10"/>
          <p:cNvGrpSpPr/>
          <p:nvPr/>
        </p:nvGrpSpPr>
        <p:grpSpPr>
          <a:xfrm>
            <a:off x="3036240" y="3911760"/>
            <a:ext cx="6972120" cy="5366160"/>
            <a:chOff x="3036240" y="3911760"/>
            <a:chExt cx="6972120" cy="5366160"/>
          </a:xfrm>
        </p:grpSpPr>
        <p:sp>
          <p:nvSpPr>
            <p:cNvPr id="104" name="CustomShape 11"/>
            <p:cNvSpPr/>
            <p:nvPr/>
          </p:nvSpPr>
          <p:spPr>
            <a:xfrm>
              <a:off x="3036240" y="3911760"/>
              <a:ext cx="6972120" cy="2381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>
                <a:lnSpc>
                  <a:spcPts val="3750"/>
                </a:lnSpc>
              </a:pPr>
              <a:r>
                <a:rPr b="0" lang="ru-RU" sz="3000" spc="-43" strike="noStrike">
                  <a:solidFill>
                    <a:srgbClr val="1a1b18"/>
                  </a:solidFill>
                  <a:latin typeface="Cormorant Garamond Bold Bold"/>
                </a:rPr>
                <a:t>Разработаны и апробированы</a:t>
              </a:r>
              <a:endParaRPr b="0" lang="ru-RU" sz="3000" spc="-1" strike="noStrike">
                <a:latin typeface="Arial"/>
              </a:endParaRPr>
            </a:p>
            <a:p>
              <a:pPr>
                <a:lnSpc>
                  <a:spcPts val="3750"/>
                </a:lnSpc>
              </a:pPr>
              <a:r>
                <a:rPr b="0" lang="ru-RU" sz="3000" spc="-43" strike="noStrike">
                  <a:solidFill>
                    <a:srgbClr val="1a1b18"/>
                  </a:solidFill>
                  <a:latin typeface="Cormorant Garamond Bold Bold"/>
                </a:rPr>
                <a:t>программы внеурочной деятельности профориентационной направленности: </a:t>
              </a:r>
              <a:endParaRPr b="0" lang="ru-RU" sz="3000" spc="-1" strike="noStrike">
                <a:latin typeface="Arial"/>
              </a:endParaRPr>
            </a:p>
          </p:txBody>
        </p:sp>
        <p:sp>
          <p:nvSpPr>
            <p:cNvPr id="105" name="CustomShape 12"/>
            <p:cNvSpPr/>
            <p:nvPr/>
          </p:nvSpPr>
          <p:spPr>
            <a:xfrm>
              <a:off x="3036240" y="5724360"/>
              <a:ext cx="6972120" cy="35535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 lvl="1" marL="330120" indent="-164880">
                <a:lnSpc>
                  <a:spcPts val="2798"/>
                </a:lnSpc>
                <a:buClr>
                  <a:srgbClr val="1a1b18"/>
                </a:buClr>
                <a:buFont typeface="Arial"/>
                <a:buChar char="•"/>
              </a:pPr>
              <a:r>
                <a:rPr b="0" lang="ru-RU" sz="2000" spc="-1" strike="noStrike">
                  <a:solidFill>
                    <a:srgbClr val="1a1b18"/>
                  </a:solidFill>
                  <a:latin typeface="Clear Sans Regular"/>
                </a:rPr>
                <a:t>в 1-4 классах - «Мир профессий»,   «Р</a:t>
              </a:r>
              <a:r>
                <a:rPr b="0" lang="ru-RU" sz="2000" spc="-1" strike="noStrike">
                  <a:solidFill>
                    <a:srgbClr val="1a1b18"/>
                  </a:solidFill>
                  <a:latin typeface="arial"/>
                </a:rPr>
                <a:t>ост: раз</a:t>
              </a:r>
              <a:r>
                <a:rPr b="0" lang="ru-RU" sz="2000" spc="-1" strike="noStrike">
                  <a:solidFill>
                    <a:srgbClr val="1a1b18"/>
                  </a:solidFill>
                  <a:latin typeface="Clear Sans Regular"/>
                </a:rPr>
                <a:t>витие, общение, самооценка, творчество», практикум «Мастерица»;</a:t>
              </a:r>
              <a:endParaRPr b="0" lang="ru-RU" sz="2000" spc="-1" strike="noStrike">
                <a:latin typeface="Arial"/>
              </a:endParaRPr>
            </a:p>
            <a:p>
              <a:pPr lvl="1" marL="330120" indent="-164880">
                <a:lnSpc>
                  <a:spcPts val="2798"/>
                </a:lnSpc>
                <a:buClr>
                  <a:srgbClr val="1a1b18"/>
                </a:buClr>
                <a:buFont typeface="Arial"/>
                <a:buChar char="•"/>
              </a:pPr>
              <a:r>
                <a:rPr b="0" lang="ru-RU" sz="2000" spc="-1" strike="noStrike">
                  <a:solidFill>
                    <a:srgbClr val="1a1b18"/>
                  </a:solidFill>
                  <a:latin typeface="Clear Sans Regular"/>
                </a:rPr>
                <a:t>в 5-9 классах - «Твоя будущая профессия»,   «Основы правовой грамотности»,  «Домашние заботы», «Домашний мастер», «Практическая биология», «Практическая география», «Инженерная графика», «Мир химии»;</a:t>
              </a:r>
              <a:endParaRPr b="0" lang="ru-RU" sz="2000" spc="-1" strike="noStrike">
                <a:latin typeface="Arial"/>
              </a:endParaRPr>
            </a:p>
            <a:p>
              <a:pPr lvl="1" marL="330120" indent="-164880">
                <a:lnSpc>
                  <a:spcPts val="2801"/>
                </a:lnSpc>
                <a:buClr>
                  <a:srgbClr val="1a1b18"/>
                </a:buClr>
                <a:buFont typeface="Arial"/>
                <a:buChar char="•"/>
              </a:pPr>
              <a:r>
                <a:rPr b="0" lang="ru-RU" sz="2000" spc="-1" strike="noStrike">
                  <a:solidFill>
                    <a:srgbClr val="1a1b18"/>
                  </a:solidFill>
                  <a:latin typeface="Clear Sans Regular"/>
                </a:rPr>
                <a:t>в 10-11 классах - «Твой профессиональный выбор», «Индивидуальный образовательный проект».</a:t>
              </a:r>
              <a:endParaRPr b="0" lang="ru-RU" sz="2000" spc="-1" strike="noStrike">
                <a:latin typeface="Arial"/>
              </a:endParaRPr>
            </a:p>
          </p:txBody>
        </p:sp>
      </p:grp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2137320" y="1028880"/>
            <a:ext cx="28080" cy="8229240"/>
          </a:xfrm>
          <a:prstGeom prst="rect">
            <a:avLst/>
          </a:prstGeom>
          <a:solidFill>
            <a:srgbClr val="cda63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7" name="Picture 3" descr=""/>
          <p:cNvPicPr/>
          <p:nvPr/>
        </p:nvPicPr>
        <p:blipFill>
          <a:blip r:embed="rId1"/>
          <a:srcRect l="9656" t="0" r="28945" b="0"/>
          <a:stretch/>
        </p:blipFill>
        <p:spPr>
          <a:xfrm>
            <a:off x="12344400" y="2095560"/>
            <a:ext cx="5562360" cy="6924240"/>
          </a:xfrm>
          <a:prstGeom prst="rect">
            <a:avLst/>
          </a:prstGeom>
          <a:ln>
            <a:noFill/>
          </a:ln>
        </p:spPr>
      </p:pic>
      <p:grpSp>
        <p:nvGrpSpPr>
          <p:cNvPr id="108" name="Group 2"/>
          <p:cNvGrpSpPr/>
          <p:nvPr/>
        </p:nvGrpSpPr>
        <p:grpSpPr>
          <a:xfrm>
            <a:off x="16303680" y="1113840"/>
            <a:ext cx="955080" cy="217800"/>
            <a:chOff x="16303680" y="1113840"/>
            <a:chExt cx="955080" cy="217800"/>
          </a:xfrm>
        </p:grpSpPr>
        <p:grpSp>
          <p:nvGrpSpPr>
            <p:cNvPr id="109" name="Group 3"/>
            <p:cNvGrpSpPr/>
            <p:nvPr/>
          </p:nvGrpSpPr>
          <p:grpSpPr>
            <a:xfrm>
              <a:off x="17040960" y="1113840"/>
              <a:ext cx="217800" cy="217800"/>
              <a:chOff x="17040960" y="1113840"/>
              <a:chExt cx="217800" cy="217800"/>
            </a:xfrm>
          </p:grpSpPr>
          <p:sp>
            <p:nvSpPr>
              <p:cNvPr id="110" name="CustomShape 4"/>
              <p:cNvSpPr/>
              <p:nvPr/>
            </p:nvSpPr>
            <p:spPr>
              <a:xfrm>
                <a:off x="17040960" y="1113840"/>
                <a:ext cx="217800" cy="217800"/>
              </a:xfrm>
              <a:custGeom>
                <a:avLst/>
                <a:gdLst/>
                <a:ah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11" name="Group 5"/>
            <p:cNvGrpSpPr/>
            <p:nvPr/>
          </p:nvGrpSpPr>
          <p:grpSpPr>
            <a:xfrm>
              <a:off x="16303680" y="1113840"/>
              <a:ext cx="217800" cy="217800"/>
              <a:chOff x="16303680" y="1113840"/>
              <a:chExt cx="217800" cy="217800"/>
            </a:xfrm>
          </p:grpSpPr>
          <p:sp>
            <p:nvSpPr>
              <p:cNvPr id="112" name="CustomShape 6"/>
              <p:cNvSpPr/>
              <p:nvPr/>
            </p:nvSpPr>
            <p:spPr>
              <a:xfrm>
                <a:off x="16303680" y="1113840"/>
                <a:ext cx="217800" cy="217800"/>
              </a:xfrm>
              <a:custGeom>
                <a:avLst/>
                <a:gdLst/>
                <a:ah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13" name="Group 7"/>
            <p:cNvGrpSpPr/>
            <p:nvPr/>
          </p:nvGrpSpPr>
          <p:grpSpPr>
            <a:xfrm>
              <a:off x="16674120" y="1114920"/>
              <a:ext cx="214560" cy="215280"/>
              <a:chOff x="16674120" y="1114920"/>
              <a:chExt cx="214560" cy="215280"/>
            </a:xfrm>
          </p:grpSpPr>
          <p:sp>
            <p:nvSpPr>
              <p:cNvPr id="114" name="CustomShape 8"/>
              <p:cNvSpPr/>
              <p:nvPr/>
            </p:nvSpPr>
            <p:spPr>
              <a:xfrm>
                <a:off x="16674120" y="1114920"/>
                <a:ext cx="214560" cy="215280"/>
              </a:xfrm>
              <a:custGeom>
                <a:avLst/>
                <a:gdLst/>
                <a:ah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115" name="CustomShape 9"/>
          <p:cNvSpPr/>
          <p:nvPr/>
        </p:nvSpPr>
        <p:spPr>
          <a:xfrm>
            <a:off x="2895480" y="1028880"/>
            <a:ext cx="8534160" cy="223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3521"/>
              </a:lnSpc>
            </a:pPr>
            <a:r>
              <a:rPr b="0" lang="ru-RU" sz="3200" spc="-1" strike="noStrike">
                <a:solidFill>
                  <a:srgbClr val="1a1b18"/>
                </a:solidFill>
                <a:latin typeface="Cormorant Garamond Bold Bold"/>
              </a:rPr>
              <a:t>Сформирована система сетевого</a:t>
            </a:r>
            <a:endParaRPr b="0" lang="ru-RU" sz="3200" spc="-1" strike="noStrike">
              <a:latin typeface="Arial"/>
            </a:endParaRPr>
          </a:p>
          <a:p>
            <a:pPr>
              <a:lnSpc>
                <a:spcPts val="3521"/>
              </a:lnSpc>
            </a:pPr>
            <a:r>
              <a:rPr b="0" lang="ru-RU" sz="3200" spc="-1" strike="noStrike">
                <a:solidFill>
                  <a:srgbClr val="1a1b18"/>
                </a:solidFill>
                <a:latin typeface="Cormorant Garamond Bold Bold"/>
              </a:rPr>
              <a:t>партнерства, направленная на интеграцию общего и дополнительного образования с различными учреждениями: </a:t>
            </a:r>
            <a:endParaRPr b="0" lang="ru-RU" sz="3200" spc="-1" strike="noStrike">
              <a:latin typeface="Arial"/>
            </a:endParaRPr>
          </a:p>
        </p:txBody>
      </p:sp>
      <p:grpSp>
        <p:nvGrpSpPr>
          <p:cNvPr id="116" name="Group 10"/>
          <p:cNvGrpSpPr/>
          <p:nvPr/>
        </p:nvGrpSpPr>
        <p:grpSpPr>
          <a:xfrm>
            <a:off x="2666880" y="3314880"/>
            <a:ext cx="8991360" cy="6600240"/>
            <a:chOff x="2666880" y="3314880"/>
            <a:chExt cx="8991360" cy="6600240"/>
          </a:xfrm>
        </p:grpSpPr>
        <p:sp>
          <p:nvSpPr>
            <p:cNvPr id="117" name="CustomShape 11"/>
            <p:cNvSpPr/>
            <p:nvPr/>
          </p:nvSpPr>
          <p:spPr>
            <a:xfrm>
              <a:off x="2666880" y="3314880"/>
              <a:ext cx="8991360" cy="60937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 lvl="1" marL="518040" indent="-258840">
                <a:lnSpc>
                  <a:spcPts val="2999"/>
                </a:lnSpc>
                <a:buClr>
                  <a:srgbClr val="1a1b18"/>
                </a:buClr>
                <a:buFont typeface="Arial"/>
                <a:buChar char="•"/>
              </a:pPr>
              <a:r>
                <a:rPr b="0" lang="ru-RU" sz="2400" spc="-32" strike="noStrike">
                  <a:solidFill>
                    <a:srgbClr val="1a1b18"/>
                  </a:solidFill>
                  <a:latin typeface="Cormorant Garamond Bold Bold"/>
                </a:rPr>
                <a:t>муниципального бюджетное образовательное учреждение дополнительного образования «Центр психолого-педагогической, медицинской и социальной помощи «Доверие»; </a:t>
              </a:r>
              <a:endParaRPr b="0" lang="ru-RU" sz="2400" spc="-1" strike="noStrike">
                <a:latin typeface="Arial"/>
              </a:endParaRPr>
            </a:p>
            <a:p>
              <a:pPr lvl="1" marL="518040" indent="-258840">
                <a:lnSpc>
                  <a:spcPts val="2999"/>
                </a:lnSpc>
                <a:buClr>
                  <a:srgbClr val="1a1b18"/>
                </a:buClr>
                <a:buFont typeface="Arial"/>
                <a:buChar char="•"/>
              </a:pPr>
              <a:r>
                <a:rPr b="0" lang="ru-RU" sz="2400" spc="-32" strike="noStrike">
                  <a:solidFill>
                    <a:srgbClr val="1a1b18"/>
                  </a:solidFill>
                  <a:latin typeface="Cormorant Garamond Bold Bold"/>
                </a:rPr>
                <a:t>фонд «Касимовский Центр поддержки предпринимательства - бизнес-инкубатор»;</a:t>
              </a:r>
              <a:endParaRPr b="0" lang="ru-RU" sz="2400" spc="-1" strike="noStrike">
                <a:latin typeface="Arial"/>
              </a:endParaRPr>
            </a:p>
            <a:p>
              <a:pPr lvl="1" marL="518040" indent="-258840">
                <a:lnSpc>
                  <a:spcPts val="2999"/>
                </a:lnSpc>
                <a:buClr>
                  <a:srgbClr val="1a1b18"/>
                </a:buClr>
                <a:buFont typeface="Arial"/>
                <a:buChar char="•"/>
              </a:pPr>
              <a:r>
                <a:rPr b="0" lang="ru-RU" sz="2400" spc="-32" strike="noStrike">
                  <a:solidFill>
                    <a:srgbClr val="1a1b18"/>
                  </a:solidFill>
                  <a:latin typeface="Cormorant Garamond Bold Bold"/>
                </a:rPr>
                <a:t> </a:t>
              </a:r>
              <a:r>
                <a:rPr b="0" lang="ru-RU" sz="2400" spc="-32" strike="noStrike">
                  <a:solidFill>
                    <a:srgbClr val="1a1b18"/>
                  </a:solidFill>
                  <a:latin typeface="Cormorant Garamond Bold Bold"/>
                </a:rPr>
                <a:t>муниципальное бюджетное учреждение культуры «Центральная библиотека им. Л.А. Малюгина»;  </a:t>
              </a:r>
              <a:endParaRPr b="0" lang="ru-RU" sz="2400" spc="-1" strike="noStrike">
                <a:latin typeface="Arial"/>
              </a:endParaRPr>
            </a:p>
            <a:p>
              <a:pPr lvl="1" marL="518040" indent="-258840">
                <a:lnSpc>
                  <a:spcPts val="2999"/>
                </a:lnSpc>
                <a:buClr>
                  <a:srgbClr val="1a1b18"/>
                </a:buClr>
                <a:buFont typeface="Arial"/>
                <a:buChar char="•"/>
              </a:pPr>
              <a:r>
                <a:rPr b="0" lang="ru-RU" sz="2400" spc="-32" strike="noStrike">
                  <a:solidFill>
                    <a:srgbClr val="1a1b18"/>
                  </a:solidFill>
                  <a:latin typeface="Cormorant Garamond Bold Bold"/>
                </a:rPr>
                <a:t> </a:t>
              </a:r>
              <a:r>
                <a:rPr b="0" lang="ru-RU" sz="2400" spc="-32" strike="noStrike">
                  <a:solidFill>
                    <a:srgbClr val="1a1b18"/>
                  </a:solidFill>
                  <a:latin typeface="Cormorant Garamond Bold Bold"/>
                </a:rPr>
                <a:t>федеральное государственное бюджетное образовательное учреждение высшего образования «Московский государственный университет пищевых производств»; </a:t>
              </a:r>
              <a:endParaRPr b="0" lang="ru-RU" sz="2400" spc="-1" strike="noStrike">
                <a:latin typeface="Arial"/>
              </a:endParaRPr>
            </a:p>
            <a:p>
              <a:pPr lvl="1" marL="518040" indent="-258840">
                <a:lnSpc>
                  <a:spcPts val="2999"/>
                </a:lnSpc>
                <a:buClr>
                  <a:srgbClr val="1a1b18"/>
                </a:buClr>
                <a:buFont typeface="Arial"/>
                <a:buChar char="•"/>
              </a:pPr>
              <a:r>
                <a:rPr b="0" lang="ru-RU" sz="2400" spc="-32" strike="noStrike">
                  <a:solidFill>
                    <a:srgbClr val="1a1b18"/>
                  </a:solidFill>
                  <a:latin typeface="Cormorant Garamond Bold Bold"/>
                </a:rPr>
                <a:t> </a:t>
              </a:r>
              <a:r>
                <a:rPr b="0" lang="ru-RU" sz="2400" spc="-32" strike="noStrike">
                  <a:solidFill>
                    <a:srgbClr val="1a1b18"/>
                  </a:solidFill>
                  <a:latin typeface="Cormorant Garamond Bold Bold"/>
                </a:rPr>
                <a:t>Союз «Агенство развития профессиональных сообществ и рабочих кадров «Молодые профессионалы» .</a:t>
              </a:r>
              <a:endParaRPr b="0" lang="ru-RU" sz="2400" spc="-1" strike="noStrike">
                <a:latin typeface="Arial"/>
              </a:endParaRPr>
            </a:p>
          </p:txBody>
        </p:sp>
        <p:sp>
          <p:nvSpPr>
            <p:cNvPr id="118" name="CustomShape 12"/>
            <p:cNvSpPr/>
            <p:nvPr/>
          </p:nvSpPr>
          <p:spPr>
            <a:xfrm>
              <a:off x="3036240" y="9574920"/>
              <a:ext cx="8469720" cy="340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2137320" y="1028880"/>
            <a:ext cx="28080" cy="8229240"/>
          </a:xfrm>
          <a:prstGeom prst="rect">
            <a:avLst/>
          </a:prstGeom>
          <a:solidFill>
            <a:srgbClr val="cda63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CustomShape 2"/>
          <p:cNvSpPr/>
          <p:nvPr/>
        </p:nvSpPr>
        <p:spPr>
          <a:xfrm>
            <a:off x="3563640" y="1057320"/>
            <a:ext cx="13695120" cy="134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3521"/>
              </a:lnSpc>
            </a:pPr>
            <a:r>
              <a:rPr b="0" lang="ru-RU" sz="3600" spc="-1" strike="noStrike">
                <a:solidFill>
                  <a:srgbClr val="1a1b18"/>
                </a:solidFill>
                <a:latin typeface="Cormorant Garamond Bold Bold"/>
              </a:rPr>
              <a:t>Следующий шаг - создание в школе профориентационного</a:t>
            </a:r>
            <a:endParaRPr b="0" lang="ru-RU" sz="3600" spc="-1" strike="noStrike">
              <a:latin typeface="Arial"/>
            </a:endParaRPr>
          </a:p>
          <a:p>
            <a:pPr>
              <a:lnSpc>
                <a:spcPts val="3521"/>
              </a:lnSpc>
            </a:pPr>
            <a:r>
              <a:rPr b="0" lang="ru-RU" sz="3600" spc="-1" strike="noStrike">
                <a:solidFill>
                  <a:srgbClr val="1a1b18"/>
                </a:solidFill>
                <a:latin typeface="Cormorant Garamond Bold Bold"/>
              </a:rPr>
              <a:t>центра «Формула успеха»</a:t>
            </a:r>
            <a:endParaRPr b="0" lang="ru-RU" sz="3600" spc="-1" strike="noStrike">
              <a:latin typeface="Arial"/>
            </a:endParaRPr>
          </a:p>
        </p:txBody>
      </p:sp>
      <p:grpSp>
        <p:nvGrpSpPr>
          <p:cNvPr id="121" name="Group 3"/>
          <p:cNvGrpSpPr/>
          <p:nvPr/>
        </p:nvGrpSpPr>
        <p:grpSpPr>
          <a:xfrm>
            <a:off x="3563640" y="2106720"/>
            <a:ext cx="10016280" cy="7451640"/>
            <a:chOff x="3563640" y="2106720"/>
            <a:chExt cx="10016280" cy="7451640"/>
          </a:xfrm>
        </p:grpSpPr>
        <p:pic>
          <p:nvPicPr>
            <p:cNvPr id="122" name="Picture 5" descr=""/>
            <p:cNvPicPr/>
            <p:nvPr/>
          </p:nvPicPr>
          <p:blipFill>
            <a:blip r:embed="rId1"/>
            <a:stretch/>
          </p:blipFill>
          <p:spPr>
            <a:xfrm>
              <a:off x="3563640" y="2236680"/>
              <a:ext cx="202320" cy="2282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23" name="CustomShape 4"/>
            <p:cNvSpPr/>
            <p:nvPr/>
          </p:nvSpPr>
          <p:spPr>
            <a:xfrm>
              <a:off x="3563640" y="4317120"/>
              <a:ext cx="9998640" cy="37080"/>
            </a:xfrm>
            <a:prstGeom prst="rect">
              <a:avLst/>
            </a:prstGeom>
            <a:solidFill>
              <a:srgbClr val="cda63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" name="CustomShape 5"/>
            <p:cNvSpPr/>
            <p:nvPr/>
          </p:nvSpPr>
          <p:spPr>
            <a:xfrm>
              <a:off x="4095720" y="2106720"/>
              <a:ext cx="9466920" cy="484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>
                <a:lnSpc>
                  <a:spcPts val="3815"/>
                </a:lnSpc>
              </a:pPr>
              <a:r>
                <a:rPr b="0" lang="ru-RU" sz="2939" spc="-43" strike="noStrike">
                  <a:solidFill>
                    <a:srgbClr val="1a1b18"/>
                  </a:solidFill>
                  <a:latin typeface="Clear Sans Regular Bold"/>
                </a:rPr>
                <a:t>Актуальность </a:t>
              </a:r>
              <a:endParaRPr b="0" lang="ru-RU" sz="2939" spc="-1" strike="noStrike">
                <a:latin typeface="Arial"/>
              </a:endParaRPr>
            </a:p>
          </p:txBody>
        </p:sp>
        <p:sp>
          <p:nvSpPr>
            <p:cNvPr id="125" name="CustomShape 6"/>
            <p:cNvSpPr/>
            <p:nvPr/>
          </p:nvSpPr>
          <p:spPr>
            <a:xfrm>
              <a:off x="3563640" y="3042720"/>
              <a:ext cx="9998640" cy="10854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 lvl="1" marL="329760" indent="-164520">
                <a:lnSpc>
                  <a:spcPts val="2137"/>
                </a:lnSpc>
                <a:buClr>
                  <a:srgbClr val="1a1b18"/>
                </a:buClr>
                <a:buFont typeface="Arial"/>
                <a:buChar char="•"/>
              </a:pPr>
              <a:r>
                <a:rPr b="0" lang="ru-RU" sz="2000" spc="-1" strike="noStrike">
                  <a:solidFill>
                    <a:srgbClr val="1a1b18"/>
                  </a:solidFill>
                  <a:latin typeface="Clear Sans Regular"/>
                </a:rPr>
                <a:t>противоречия между требованиями к подготовке молодого поколения, вступающего в жизнь и трудовую деятельность в новых быстро меняющихся экономических и социальных условиях недостаточной разработанностью педагогических основ их осуществления.</a:t>
              </a:r>
              <a:endParaRPr b="0" lang="ru-RU" sz="2000" spc="-1" strike="noStrike">
                <a:latin typeface="Arial"/>
              </a:endParaRPr>
            </a:p>
          </p:txBody>
        </p:sp>
        <p:sp>
          <p:nvSpPr>
            <p:cNvPr id="126" name="CustomShape 7"/>
            <p:cNvSpPr/>
            <p:nvPr/>
          </p:nvSpPr>
          <p:spPr>
            <a:xfrm>
              <a:off x="4095720" y="4821840"/>
              <a:ext cx="9466920" cy="484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>
                <a:lnSpc>
                  <a:spcPts val="3815"/>
                </a:lnSpc>
              </a:pPr>
              <a:r>
                <a:rPr b="0" lang="ru-RU" sz="2939" spc="-43" strike="noStrike">
                  <a:solidFill>
                    <a:srgbClr val="1a1b18"/>
                  </a:solidFill>
                  <a:latin typeface="Clear Sans Regular Bold"/>
                </a:rPr>
                <a:t>Основная идея</a:t>
              </a:r>
              <a:endParaRPr b="0" lang="ru-RU" sz="2939" spc="-1" strike="noStrike">
                <a:latin typeface="Arial"/>
              </a:endParaRPr>
            </a:p>
          </p:txBody>
        </p:sp>
        <p:sp>
          <p:nvSpPr>
            <p:cNvPr id="127" name="CustomShape 8"/>
            <p:cNvSpPr/>
            <p:nvPr/>
          </p:nvSpPr>
          <p:spPr>
            <a:xfrm>
              <a:off x="3581280" y="5753160"/>
              <a:ext cx="9998640" cy="10854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 lvl="1" marL="329760" indent="-164520">
                <a:lnSpc>
                  <a:spcPts val="2137"/>
                </a:lnSpc>
                <a:buClr>
                  <a:srgbClr val="1a1b18"/>
                </a:buClr>
                <a:buFont typeface="Arial"/>
                <a:buChar char="•"/>
              </a:pPr>
              <a:r>
                <a:rPr b="0" lang="ru-RU" sz="2000" spc="-1" strike="noStrike">
                  <a:solidFill>
                    <a:srgbClr val="1a1b18"/>
                  </a:solidFill>
                  <a:latin typeface="Clear Sans Regular"/>
                </a:rPr>
                <a:t>использовании возможностей информационного пространства профориентационного центра «Формула успеха» как средства формирования и развития необходимых компетенций для предпринимательской деятельности обучающихся.</a:t>
              </a:r>
              <a:endParaRPr b="0" lang="ru-RU" sz="2000" spc="-1" strike="noStrike">
                <a:latin typeface="Arial"/>
              </a:endParaRPr>
            </a:p>
          </p:txBody>
        </p:sp>
        <p:sp>
          <p:nvSpPr>
            <p:cNvPr id="128" name="CustomShape 9"/>
            <p:cNvSpPr/>
            <p:nvPr/>
          </p:nvSpPr>
          <p:spPr>
            <a:xfrm>
              <a:off x="4095720" y="7537320"/>
              <a:ext cx="9466920" cy="484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>
                <a:lnSpc>
                  <a:spcPts val="3815"/>
                </a:lnSpc>
              </a:pPr>
              <a:r>
                <a:rPr b="0" lang="ru-RU" sz="2939" spc="-43" strike="noStrike">
                  <a:solidFill>
                    <a:srgbClr val="1a1b18"/>
                  </a:solidFill>
                  <a:latin typeface="Clear Sans Regular Bold"/>
                </a:rPr>
                <a:t>Цель</a:t>
              </a:r>
              <a:endParaRPr b="0" lang="ru-RU" sz="2939" spc="-1" strike="noStrike">
                <a:latin typeface="Arial"/>
              </a:endParaRPr>
            </a:p>
          </p:txBody>
        </p:sp>
        <p:sp>
          <p:nvSpPr>
            <p:cNvPr id="129" name="CustomShape 10"/>
            <p:cNvSpPr/>
            <p:nvPr/>
          </p:nvSpPr>
          <p:spPr>
            <a:xfrm>
              <a:off x="3563640" y="8472960"/>
              <a:ext cx="9998640" cy="10854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 lvl="1" marL="329760" indent="-164520">
                <a:lnSpc>
                  <a:spcPts val="2137"/>
                </a:lnSpc>
                <a:buClr>
                  <a:srgbClr val="1a1b18"/>
                </a:buClr>
                <a:buFont typeface="Arial"/>
                <a:buChar char="•"/>
              </a:pPr>
              <a:r>
                <a:rPr b="0" lang="ru-RU" sz="2000" spc="-1" strike="noStrike">
                  <a:solidFill>
                    <a:srgbClr val="1a1b18"/>
                  </a:solidFill>
                  <a:latin typeface="Clear Sans Regular"/>
                </a:rPr>
                <a:t>формирование и развитие компетенций для предпринимательской деятельности обучающихся через создание профориентационного центра «Формула успеха» в 2020 году, обеспечивающего дальнейшее развитие образовательной среды на основе интеграции основного и дополнительного образования.</a:t>
              </a:r>
              <a:endParaRPr b="0" lang="ru-RU" sz="2000" spc="-1" strike="noStrike">
                <a:latin typeface="Arial"/>
              </a:endParaRPr>
            </a:p>
          </p:txBody>
        </p:sp>
        <p:sp>
          <p:nvSpPr>
            <p:cNvPr id="130" name="CustomShape 11"/>
            <p:cNvSpPr/>
            <p:nvPr/>
          </p:nvSpPr>
          <p:spPr>
            <a:xfrm>
              <a:off x="3563640" y="7032240"/>
              <a:ext cx="9998640" cy="37080"/>
            </a:xfrm>
            <a:prstGeom prst="rect">
              <a:avLst/>
            </a:prstGeom>
            <a:solidFill>
              <a:srgbClr val="cda63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31" name="Picture 14" descr=""/>
            <p:cNvPicPr/>
            <p:nvPr/>
          </p:nvPicPr>
          <p:blipFill>
            <a:blip r:embed="rId2"/>
            <a:stretch/>
          </p:blipFill>
          <p:spPr>
            <a:xfrm>
              <a:off x="3563640" y="4951800"/>
              <a:ext cx="20232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2" name="Picture 15" descr=""/>
            <p:cNvPicPr/>
            <p:nvPr/>
          </p:nvPicPr>
          <p:blipFill>
            <a:blip r:embed="rId3"/>
            <a:stretch/>
          </p:blipFill>
          <p:spPr>
            <a:xfrm>
              <a:off x="3563640" y="7666920"/>
              <a:ext cx="202320" cy="228240"/>
            </a:xfrm>
            <a:prstGeom prst="rect">
              <a:avLst/>
            </a:prstGeom>
            <a:ln>
              <a:noFill/>
            </a:ln>
          </p:spPr>
        </p:pic>
      </p:grp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2137320" y="1028880"/>
            <a:ext cx="28080" cy="8229240"/>
          </a:xfrm>
          <a:prstGeom prst="rect">
            <a:avLst/>
          </a:prstGeom>
          <a:solidFill>
            <a:srgbClr val="cda63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4" name="Picture 3" descr=""/>
          <p:cNvPicPr/>
          <p:nvPr/>
        </p:nvPicPr>
        <p:blipFill>
          <a:blip r:embed="rId1"/>
          <a:srcRect l="22701" t="0" r="22701" b="0"/>
          <a:stretch/>
        </p:blipFill>
        <p:spPr>
          <a:xfrm>
            <a:off x="11589480" y="2023920"/>
            <a:ext cx="5669280" cy="6924240"/>
          </a:xfrm>
          <a:prstGeom prst="rect">
            <a:avLst/>
          </a:prstGeom>
          <a:ln>
            <a:noFill/>
          </a:ln>
        </p:spPr>
      </p:pic>
      <p:grpSp>
        <p:nvGrpSpPr>
          <p:cNvPr id="135" name="Group 2"/>
          <p:cNvGrpSpPr/>
          <p:nvPr/>
        </p:nvGrpSpPr>
        <p:grpSpPr>
          <a:xfrm>
            <a:off x="16303680" y="1113840"/>
            <a:ext cx="955080" cy="217800"/>
            <a:chOff x="16303680" y="1113840"/>
            <a:chExt cx="955080" cy="217800"/>
          </a:xfrm>
        </p:grpSpPr>
        <p:grpSp>
          <p:nvGrpSpPr>
            <p:cNvPr id="136" name="Group 3"/>
            <p:cNvGrpSpPr/>
            <p:nvPr/>
          </p:nvGrpSpPr>
          <p:grpSpPr>
            <a:xfrm>
              <a:off x="17040960" y="1113840"/>
              <a:ext cx="217800" cy="217800"/>
              <a:chOff x="17040960" y="1113840"/>
              <a:chExt cx="217800" cy="217800"/>
            </a:xfrm>
          </p:grpSpPr>
          <p:sp>
            <p:nvSpPr>
              <p:cNvPr id="137" name="CustomShape 4"/>
              <p:cNvSpPr/>
              <p:nvPr/>
            </p:nvSpPr>
            <p:spPr>
              <a:xfrm>
                <a:off x="17040960" y="1113840"/>
                <a:ext cx="217800" cy="217800"/>
              </a:xfrm>
              <a:custGeom>
                <a:avLst/>
                <a:gdLst/>
                <a:ah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38" name="Group 5"/>
            <p:cNvGrpSpPr/>
            <p:nvPr/>
          </p:nvGrpSpPr>
          <p:grpSpPr>
            <a:xfrm>
              <a:off x="16303680" y="1113840"/>
              <a:ext cx="217800" cy="217800"/>
              <a:chOff x="16303680" y="1113840"/>
              <a:chExt cx="217800" cy="217800"/>
            </a:xfrm>
          </p:grpSpPr>
          <p:sp>
            <p:nvSpPr>
              <p:cNvPr id="139" name="CustomShape 6"/>
              <p:cNvSpPr/>
              <p:nvPr/>
            </p:nvSpPr>
            <p:spPr>
              <a:xfrm>
                <a:off x="16303680" y="1113840"/>
                <a:ext cx="217800" cy="217800"/>
              </a:xfrm>
              <a:custGeom>
                <a:avLst/>
                <a:gdLst/>
                <a:ah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40" name="Group 7"/>
            <p:cNvGrpSpPr/>
            <p:nvPr/>
          </p:nvGrpSpPr>
          <p:grpSpPr>
            <a:xfrm>
              <a:off x="16674120" y="1114920"/>
              <a:ext cx="214560" cy="215280"/>
              <a:chOff x="16674120" y="1114920"/>
              <a:chExt cx="214560" cy="215280"/>
            </a:xfrm>
          </p:grpSpPr>
          <p:sp>
            <p:nvSpPr>
              <p:cNvPr id="141" name="CustomShape 8"/>
              <p:cNvSpPr/>
              <p:nvPr/>
            </p:nvSpPr>
            <p:spPr>
              <a:xfrm>
                <a:off x="16674120" y="1114920"/>
                <a:ext cx="214560" cy="215280"/>
              </a:xfrm>
              <a:custGeom>
                <a:avLst/>
                <a:gdLst/>
                <a:ah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142" name="CustomShape 9"/>
          <p:cNvSpPr/>
          <p:nvPr/>
        </p:nvSpPr>
        <p:spPr>
          <a:xfrm>
            <a:off x="3036240" y="1057320"/>
            <a:ext cx="6972120" cy="178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3521"/>
              </a:lnSpc>
            </a:pPr>
            <a:r>
              <a:rPr b="0" lang="ru-RU" sz="3600" spc="-1" strike="noStrike">
                <a:solidFill>
                  <a:srgbClr val="1a1b18"/>
                </a:solidFill>
                <a:latin typeface="Cormorant Garamond Bold Bold"/>
              </a:rPr>
              <a:t>Продуктами инновационной деятельности станут:</a:t>
            </a:r>
            <a:endParaRPr b="0" lang="ru-RU" sz="3600" spc="-1" strike="noStrike">
              <a:latin typeface="Arial"/>
            </a:endParaRPr>
          </a:p>
          <a:p>
            <a:pPr>
              <a:lnSpc>
                <a:spcPts val="3521"/>
              </a:lnSpc>
            </a:pPr>
            <a:endParaRPr b="0" lang="ru-RU" sz="3600" spc="-1" strike="noStrike">
              <a:latin typeface="Arial"/>
            </a:endParaRPr>
          </a:p>
        </p:txBody>
      </p:sp>
      <p:grpSp>
        <p:nvGrpSpPr>
          <p:cNvPr id="143" name="Group 10"/>
          <p:cNvGrpSpPr/>
          <p:nvPr/>
        </p:nvGrpSpPr>
        <p:grpSpPr>
          <a:xfrm>
            <a:off x="3036240" y="2712600"/>
            <a:ext cx="7829280" cy="8379000"/>
            <a:chOff x="3036240" y="2712600"/>
            <a:chExt cx="7829280" cy="8379000"/>
          </a:xfrm>
        </p:grpSpPr>
        <p:sp>
          <p:nvSpPr>
            <p:cNvPr id="144" name="CustomShape 11"/>
            <p:cNvSpPr/>
            <p:nvPr/>
          </p:nvSpPr>
          <p:spPr>
            <a:xfrm>
              <a:off x="3036240" y="2712600"/>
              <a:ext cx="7829280" cy="8379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 lvl="1" marL="518040" indent="-258840">
                <a:lnSpc>
                  <a:spcPts val="2999"/>
                </a:lnSpc>
                <a:buClr>
                  <a:srgbClr val="1a1b18"/>
                </a:buClr>
                <a:buFont typeface="Arial"/>
                <a:buChar char="•"/>
              </a:pPr>
              <a:r>
                <a:rPr b="0" lang="ru-RU" sz="2800" spc="-32" strike="noStrike">
                  <a:solidFill>
                    <a:srgbClr val="1a1b18"/>
                  </a:solidFill>
                  <a:latin typeface="Cormorant Garamond Bold Bold"/>
                </a:rPr>
                <a:t>модель профориентационного </a:t>
              </a:r>
              <a:r>
                <a:rPr b="0" lang="ru-RU" sz="2800" spc="-15" strike="noStrike">
                  <a:solidFill>
                    <a:srgbClr val="1a1b18"/>
                  </a:solidFill>
                  <a:latin typeface="Cormorant Garamond Bold Bold"/>
                </a:rPr>
                <a:t>центра «Фор</a:t>
              </a:r>
              <a:r>
                <a:rPr b="0" lang="ru-RU" sz="2800" spc="-32" strike="noStrike">
                  <a:solidFill>
                    <a:srgbClr val="1a1b18"/>
                  </a:solidFill>
                  <a:latin typeface="Cormorant Garamond Bold Bold"/>
                </a:rPr>
                <a:t>мула успеха» как ресурса интеграции общего и дополнительного образования;</a:t>
              </a:r>
              <a:endParaRPr b="0" lang="ru-RU" sz="2800" spc="-1" strike="noStrike">
                <a:latin typeface="Arial"/>
              </a:endParaRPr>
            </a:p>
            <a:p>
              <a:pPr marL="518040" indent="-258840">
                <a:lnSpc>
                  <a:spcPts val="2999"/>
                </a:lnSpc>
              </a:pPr>
              <a:endParaRPr b="0" lang="ru-RU" sz="2800" spc="-1" strike="noStrike">
                <a:latin typeface="Arial"/>
              </a:endParaRPr>
            </a:p>
            <a:p>
              <a:pPr lvl="1" marL="518040" indent="-258840">
                <a:lnSpc>
                  <a:spcPts val="2999"/>
                </a:lnSpc>
                <a:buClr>
                  <a:srgbClr val="1a1b18"/>
                </a:buClr>
                <a:buFont typeface="Arial"/>
                <a:buChar char="•"/>
              </a:pPr>
              <a:r>
                <a:rPr b="0" lang="ru-RU" sz="2800" spc="-32" strike="noStrike">
                  <a:solidFill>
                    <a:srgbClr val="1a1b18"/>
                  </a:solidFill>
                  <a:latin typeface="Cormorant Garamond Bold Bold"/>
                </a:rPr>
                <a:t>методические рекомендации по организации профориентационного центра «Формула успеха» деятельности;</a:t>
              </a:r>
              <a:endParaRPr b="0" lang="ru-RU" sz="2800" spc="-1" strike="noStrike">
                <a:latin typeface="Arial"/>
              </a:endParaRPr>
            </a:p>
            <a:p>
              <a:pPr marL="518040" indent="-258840">
                <a:lnSpc>
                  <a:spcPts val="2999"/>
                </a:lnSpc>
              </a:pPr>
              <a:endParaRPr b="0" lang="ru-RU" sz="2800" spc="-1" strike="noStrike">
                <a:latin typeface="Arial"/>
              </a:endParaRPr>
            </a:p>
            <a:p>
              <a:pPr lvl="1" marL="518040" indent="-258840">
                <a:lnSpc>
                  <a:spcPts val="2999"/>
                </a:lnSpc>
                <a:buClr>
                  <a:srgbClr val="1a1b18"/>
                </a:buClr>
                <a:buFont typeface="Arial"/>
                <a:buChar char="•"/>
              </a:pPr>
              <a:r>
                <a:rPr b="0" lang="ru-RU" sz="2800" spc="-32" strike="noStrike">
                  <a:solidFill>
                    <a:srgbClr val="1a1b18"/>
                  </a:solidFill>
                  <a:latin typeface="Cormorant Garamond Bold Bold"/>
                </a:rPr>
                <a:t>положение о бизнес-центре образовательной организации.</a:t>
              </a:r>
              <a:endParaRPr b="0" lang="ru-RU" sz="2800" spc="-1" strike="noStrike">
                <a:latin typeface="Arial"/>
              </a:endParaRPr>
            </a:p>
            <a:p>
              <a:pPr>
                <a:lnSpc>
                  <a:spcPts val="2999"/>
                </a:lnSpc>
              </a:pPr>
              <a:endParaRPr b="0" lang="ru-RU" sz="2800" spc="-1" strike="noStrike">
                <a:latin typeface="Arial"/>
              </a:endParaRPr>
            </a:p>
            <a:p>
              <a:pPr>
                <a:lnSpc>
                  <a:spcPts val="2999"/>
                </a:lnSpc>
              </a:pPr>
              <a:endParaRPr b="0" lang="ru-RU" sz="2800" spc="-1" strike="noStrike">
                <a:latin typeface="Arial"/>
              </a:endParaRPr>
            </a:p>
            <a:p>
              <a:pPr>
                <a:lnSpc>
                  <a:spcPts val="2999"/>
                </a:lnSpc>
              </a:pPr>
              <a:endParaRPr b="0" lang="ru-RU" sz="2800" spc="-1" strike="noStrike">
                <a:latin typeface="Arial"/>
              </a:endParaRPr>
            </a:p>
            <a:p>
              <a:pPr>
                <a:lnSpc>
                  <a:spcPts val="2999"/>
                </a:lnSpc>
              </a:pPr>
              <a:endParaRPr b="0" lang="ru-RU" sz="2800" spc="-1" strike="noStrike">
                <a:latin typeface="Arial"/>
              </a:endParaRPr>
            </a:p>
            <a:p>
              <a:pPr>
                <a:lnSpc>
                  <a:spcPts val="2999"/>
                </a:lnSpc>
              </a:pPr>
              <a:endParaRPr b="0" lang="ru-RU" sz="2800" spc="-1" strike="noStrike">
                <a:latin typeface="Arial"/>
              </a:endParaRPr>
            </a:p>
            <a:p>
              <a:pPr>
                <a:lnSpc>
                  <a:spcPts val="2999"/>
                </a:lnSpc>
              </a:pPr>
              <a:endParaRPr b="0" lang="ru-RU" sz="2800" spc="-1" strike="noStrike">
                <a:latin typeface="Arial"/>
              </a:endParaRPr>
            </a:p>
            <a:p>
              <a:pPr>
                <a:lnSpc>
                  <a:spcPts val="2999"/>
                </a:lnSpc>
              </a:pPr>
              <a:endParaRPr b="0" lang="ru-RU" sz="2800" spc="-1" strike="noStrike">
                <a:latin typeface="Arial"/>
              </a:endParaRPr>
            </a:p>
            <a:p>
              <a:pPr>
                <a:lnSpc>
                  <a:spcPts val="2999"/>
                </a:lnSpc>
              </a:pPr>
              <a:endParaRPr b="0" lang="ru-RU" sz="2800" spc="-1" strike="noStrike">
                <a:latin typeface="Arial"/>
              </a:endParaRPr>
            </a:p>
            <a:p>
              <a:pPr>
                <a:lnSpc>
                  <a:spcPts val="2999"/>
                </a:lnSpc>
              </a:pPr>
              <a:endParaRPr b="0" lang="ru-RU" sz="2800" spc="-1" strike="noStrike">
                <a:latin typeface="Arial"/>
              </a:endParaRPr>
            </a:p>
            <a:p>
              <a:pPr>
                <a:lnSpc>
                  <a:spcPts val="2999"/>
                </a:lnSpc>
              </a:pPr>
              <a:endParaRPr b="0" lang="ru-RU" sz="2800" spc="-1" strike="noStrike">
                <a:latin typeface="Arial"/>
              </a:endParaRPr>
            </a:p>
          </p:txBody>
        </p:sp>
        <p:sp>
          <p:nvSpPr>
            <p:cNvPr id="145" name="CustomShape 12"/>
            <p:cNvSpPr/>
            <p:nvPr/>
          </p:nvSpPr>
          <p:spPr>
            <a:xfrm>
              <a:off x="3036240" y="9574920"/>
              <a:ext cx="7829280" cy="340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2137320" y="1028880"/>
            <a:ext cx="28080" cy="8229240"/>
          </a:xfrm>
          <a:prstGeom prst="rect">
            <a:avLst/>
          </a:prstGeom>
          <a:solidFill>
            <a:srgbClr val="cda63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7" name="Picture 3" descr=""/>
          <p:cNvPicPr/>
          <p:nvPr/>
        </p:nvPicPr>
        <p:blipFill>
          <a:blip r:embed="rId1"/>
          <a:srcRect l="31474" t="0" r="10664" b="0"/>
          <a:stretch/>
        </p:blipFill>
        <p:spPr>
          <a:xfrm>
            <a:off x="11916360" y="1925280"/>
            <a:ext cx="5342400" cy="6924240"/>
          </a:xfrm>
          <a:prstGeom prst="rect">
            <a:avLst/>
          </a:prstGeom>
          <a:ln>
            <a:noFill/>
          </a:ln>
        </p:spPr>
      </p:pic>
      <p:grpSp>
        <p:nvGrpSpPr>
          <p:cNvPr id="148" name="Group 2"/>
          <p:cNvGrpSpPr/>
          <p:nvPr/>
        </p:nvGrpSpPr>
        <p:grpSpPr>
          <a:xfrm>
            <a:off x="16303680" y="1113840"/>
            <a:ext cx="955080" cy="217800"/>
            <a:chOff x="16303680" y="1113840"/>
            <a:chExt cx="955080" cy="217800"/>
          </a:xfrm>
        </p:grpSpPr>
        <p:grpSp>
          <p:nvGrpSpPr>
            <p:cNvPr id="149" name="Group 3"/>
            <p:cNvGrpSpPr/>
            <p:nvPr/>
          </p:nvGrpSpPr>
          <p:grpSpPr>
            <a:xfrm>
              <a:off x="17040960" y="1113840"/>
              <a:ext cx="217800" cy="217800"/>
              <a:chOff x="17040960" y="1113840"/>
              <a:chExt cx="217800" cy="217800"/>
            </a:xfrm>
          </p:grpSpPr>
          <p:sp>
            <p:nvSpPr>
              <p:cNvPr id="150" name="CustomShape 4"/>
              <p:cNvSpPr/>
              <p:nvPr/>
            </p:nvSpPr>
            <p:spPr>
              <a:xfrm>
                <a:off x="17040960" y="1113840"/>
                <a:ext cx="217800" cy="217800"/>
              </a:xfrm>
              <a:custGeom>
                <a:avLst/>
                <a:gdLst/>
                <a:ah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51" name="Group 5"/>
            <p:cNvGrpSpPr/>
            <p:nvPr/>
          </p:nvGrpSpPr>
          <p:grpSpPr>
            <a:xfrm>
              <a:off x="16303680" y="1113840"/>
              <a:ext cx="217800" cy="217800"/>
              <a:chOff x="16303680" y="1113840"/>
              <a:chExt cx="217800" cy="217800"/>
            </a:xfrm>
          </p:grpSpPr>
          <p:sp>
            <p:nvSpPr>
              <p:cNvPr id="152" name="CustomShape 6"/>
              <p:cNvSpPr/>
              <p:nvPr/>
            </p:nvSpPr>
            <p:spPr>
              <a:xfrm>
                <a:off x="16303680" y="1113840"/>
                <a:ext cx="217800" cy="217800"/>
              </a:xfrm>
              <a:custGeom>
                <a:avLst/>
                <a:gdLst/>
                <a:ah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53" name="Group 7"/>
            <p:cNvGrpSpPr/>
            <p:nvPr/>
          </p:nvGrpSpPr>
          <p:grpSpPr>
            <a:xfrm>
              <a:off x="16674120" y="1114920"/>
              <a:ext cx="214560" cy="215280"/>
              <a:chOff x="16674120" y="1114920"/>
              <a:chExt cx="214560" cy="215280"/>
            </a:xfrm>
          </p:grpSpPr>
          <p:sp>
            <p:nvSpPr>
              <p:cNvPr id="154" name="CustomShape 8"/>
              <p:cNvSpPr/>
              <p:nvPr/>
            </p:nvSpPr>
            <p:spPr>
              <a:xfrm>
                <a:off x="16674120" y="1114920"/>
                <a:ext cx="214560" cy="215280"/>
              </a:xfrm>
              <a:custGeom>
                <a:avLst/>
                <a:gdLst/>
                <a:ah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155" name="CustomShape 9"/>
          <p:cNvSpPr/>
          <p:nvPr/>
        </p:nvSpPr>
        <p:spPr>
          <a:xfrm>
            <a:off x="3036240" y="1057320"/>
            <a:ext cx="6972120" cy="268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3521"/>
              </a:lnSpc>
            </a:pPr>
            <a:r>
              <a:rPr b="0" lang="ru-RU" sz="3600" spc="-1" strike="noStrike">
                <a:solidFill>
                  <a:srgbClr val="1a1b18"/>
                </a:solidFill>
                <a:latin typeface="Cormorant Garamond Bold Bold"/>
              </a:rPr>
              <a:t>Тиражирование инновационного опыта - посредством открытой авторской методической образовательной сети.</a:t>
            </a:r>
            <a:endParaRPr b="0" lang="ru-RU" sz="3600" spc="-1" strike="noStrike">
              <a:latin typeface="Arial"/>
            </a:endParaRPr>
          </a:p>
          <a:p>
            <a:pPr>
              <a:lnSpc>
                <a:spcPts val="3521"/>
              </a:lnSpc>
            </a:pPr>
            <a:endParaRPr b="0" lang="ru-RU" sz="3600" spc="-1" strike="noStrike">
              <a:latin typeface="Arial"/>
            </a:endParaRPr>
          </a:p>
        </p:txBody>
      </p:sp>
      <p:grpSp>
        <p:nvGrpSpPr>
          <p:cNvPr id="156" name="Group 10"/>
          <p:cNvGrpSpPr/>
          <p:nvPr/>
        </p:nvGrpSpPr>
        <p:grpSpPr>
          <a:xfrm>
            <a:off x="2895480" y="3619440"/>
            <a:ext cx="7314840" cy="6966720"/>
            <a:chOff x="2895480" y="3619440"/>
            <a:chExt cx="7314840" cy="6966720"/>
          </a:xfrm>
        </p:grpSpPr>
        <p:sp>
          <p:nvSpPr>
            <p:cNvPr id="157" name="CustomShape 11"/>
            <p:cNvSpPr/>
            <p:nvPr/>
          </p:nvSpPr>
          <p:spPr>
            <a:xfrm>
              <a:off x="3124080" y="3619440"/>
              <a:ext cx="6972120" cy="1905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>
                <a:lnSpc>
                  <a:spcPts val="3750"/>
                </a:lnSpc>
              </a:pPr>
              <a:r>
                <a:rPr b="0" lang="ru-RU" sz="3200" spc="-43" strike="noStrike">
                  <a:solidFill>
                    <a:srgbClr val="1a1b18"/>
                  </a:solidFill>
                  <a:latin typeface="Cormorant Garamond Bold Bold"/>
                </a:rPr>
                <a:t>Состав участников методической сети:</a:t>
              </a:r>
              <a:endParaRPr b="0" lang="ru-RU" sz="3200" spc="-1" strike="noStrike">
                <a:latin typeface="Arial"/>
              </a:endParaRPr>
            </a:p>
            <a:p>
              <a:pPr>
                <a:lnSpc>
                  <a:spcPts val="3750"/>
                </a:lnSpc>
              </a:pPr>
              <a:endParaRPr b="0" lang="ru-RU" sz="3200" spc="-1" strike="noStrike">
                <a:latin typeface="Arial"/>
              </a:endParaRPr>
            </a:p>
            <a:p>
              <a:pPr>
                <a:lnSpc>
                  <a:spcPts val="3750"/>
                </a:lnSpc>
              </a:pPr>
              <a:endParaRPr b="0" lang="ru-RU" sz="3200" spc="-1" strike="noStrike">
                <a:latin typeface="Arial"/>
              </a:endParaRPr>
            </a:p>
          </p:txBody>
        </p:sp>
        <p:sp>
          <p:nvSpPr>
            <p:cNvPr id="158" name="CustomShape 12"/>
            <p:cNvSpPr/>
            <p:nvPr/>
          </p:nvSpPr>
          <p:spPr>
            <a:xfrm>
              <a:off x="2895480" y="4901040"/>
              <a:ext cx="7314840" cy="5685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>
                <a:lnSpc>
                  <a:spcPts val="2798"/>
                </a:lnSpc>
              </a:pPr>
              <a:endParaRPr b="0" lang="ru-RU" sz="1800" spc="-1" strike="noStrike">
                <a:latin typeface="Arial"/>
              </a:endParaRPr>
            </a:p>
            <a:p>
              <a:pPr lvl="1" marL="431640" indent="-215640">
                <a:lnSpc>
                  <a:spcPts val="2798"/>
                </a:lnSpc>
                <a:buClr>
                  <a:srgbClr val="000000"/>
                </a:buClr>
                <a:buFont typeface="Arial"/>
                <a:buChar char="•"/>
              </a:pPr>
              <a:r>
                <a:rPr b="0" lang="ru-RU" sz="2400" spc="-1" strike="noStrike">
                  <a:solidFill>
                    <a:srgbClr val="000000"/>
                  </a:solidFill>
                  <a:latin typeface="Cormorant Garamond Bold Bold"/>
                </a:rPr>
                <a:t>образовательные учреждения общего и дополнительного образования;</a:t>
              </a:r>
              <a:endParaRPr b="0" lang="ru-RU" sz="2400" spc="-1" strike="noStrike">
                <a:latin typeface="Arial"/>
              </a:endParaRPr>
            </a:p>
            <a:p>
              <a:pPr marL="431640" indent="-215640">
                <a:lnSpc>
                  <a:spcPts val="2798"/>
                </a:lnSpc>
              </a:pPr>
              <a:endParaRPr b="0" lang="ru-RU" sz="2400" spc="-1" strike="noStrike">
                <a:latin typeface="Arial"/>
              </a:endParaRPr>
            </a:p>
            <a:p>
              <a:pPr lvl="1" marL="431640" indent="-215640">
                <a:lnSpc>
                  <a:spcPts val="2798"/>
                </a:lnSpc>
                <a:buClr>
                  <a:srgbClr val="000000"/>
                </a:buClr>
                <a:buFont typeface="Arial"/>
                <a:buChar char="•"/>
              </a:pPr>
              <a:r>
                <a:rPr b="0" lang="ru-RU" sz="2400" spc="-1" strike="noStrike">
                  <a:solidFill>
                    <a:srgbClr val="000000"/>
                  </a:solidFill>
                  <a:latin typeface="Cormorant Garamond Bold Bold"/>
                </a:rPr>
                <a:t>Рязанский институт развития образования; </a:t>
              </a:r>
              <a:endParaRPr b="0" lang="ru-RU" sz="2400" spc="-1" strike="noStrike">
                <a:latin typeface="Arial"/>
              </a:endParaRPr>
            </a:p>
            <a:p>
              <a:pPr marL="431640" indent="-215640">
                <a:lnSpc>
                  <a:spcPts val="2798"/>
                </a:lnSpc>
              </a:pPr>
              <a:endParaRPr b="0" lang="ru-RU" sz="2400" spc="-1" strike="noStrike">
                <a:latin typeface="Arial"/>
              </a:endParaRPr>
            </a:p>
            <a:p>
              <a:pPr lvl="1" marL="431640" indent="-215640">
                <a:lnSpc>
                  <a:spcPts val="2798"/>
                </a:lnSpc>
                <a:buClr>
                  <a:srgbClr val="000000"/>
                </a:buClr>
                <a:buFont typeface="Arial"/>
                <a:buChar char="•"/>
              </a:pPr>
              <a:r>
                <a:rPr b="0" lang="ru-RU" sz="2400" spc="-1" strike="noStrike">
                  <a:solidFill>
                    <a:srgbClr val="000000"/>
                  </a:solidFill>
                  <a:latin typeface="Cormorant Garamond Bold Bold"/>
                </a:rPr>
                <a:t>муниципальное бюджетное учреждение «Центр мониторинга и сопровождения образования».</a:t>
              </a:r>
              <a:endParaRPr b="0" lang="ru-RU" sz="2400" spc="-1" strike="noStrike">
                <a:latin typeface="Arial"/>
              </a:endParaRPr>
            </a:p>
            <a:p>
              <a:pPr>
                <a:lnSpc>
                  <a:spcPts val="2798"/>
                </a:lnSpc>
              </a:pPr>
              <a:endParaRPr b="0" lang="ru-RU" sz="2400" spc="-1" strike="noStrike">
                <a:latin typeface="Arial"/>
              </a:endParaRPr>
            </a:p>
            <a:p>
              <a:pPr>
                <a:lnSpc>
                  <a:spcPts val="2798"/>
                </a:lnSpc>
              </a:pPr>
              <a:endParaRPr b="0" lang="ru-RU" sz="2400" spc="-1" strike="noStrike">
                <a:latin typeface="Arial"/>
              </a:endParaRPr>
            </a:p>
            <a:p>
              <a:pPr>
                <a:lnSpc>
                  <a:spcPts val="2798"/>
                </a:lnSpc>
              </a:pPr>
              <a:endParaRPr b="0" lang="ru-RU" sz="2400" spc="-1" strike="noStrike">
                <a:latin typeface="Arial"/>
              </a:endParaRPr>
            </a:p>
            <a:p>
              <a:pPr>
                <a:lnSpc>
                  <a:spcPts val="2798"/>
                </a:lnSpc>
              </a:pPr>
              <a:endParaRPr b="0" lang="ru-RU" sz="2400" spc="-1" strike="noStrike">
                <a:latin typeface="Arial"/>
              </a:endParaRPr>
            </a:p>
            <a:p>
              <a:pPr>
                <a:lnSpc>
                  <a:spcPts val="2798"/>
                </a:lnSpc>
              </a:pPr>
              <a:endParaRPr b="0" lang="ru-RU" sz="2400" spc="-1" strike="noStrike">
                <a:latin typeface="Arial"/>
              </a:endParaRPr>
            </a:p>
            <a:p>
              <a:pPr>
                <a:lnSpc>
                  <a:spcPts val="2801"/>
                </a:lnSpc>
              </a:pPr>
              <a:endParaRPr b="0" lang="ru-RU" sz="2400" spc="-1" strike="noStrike">
                <a:latin typeface="Arial"/>
              </a:endParaRPr>
            </a:p>
          </p:txBody>
        </p:sp>
      </p:grp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Application>LibreOffice/6.0.5.2$Windows_x86 LibreOffice_project/54c8cbb85f300ac59db32fe8a675ff7683cd5a16</Application>
  <Words>677</Words>
  <Paragraphs>101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Екатерина Марфунина</dc:creator>
  <dc:description/>
  <dc:language>ru-RU</dc:language>
  <cp:lastModifiedBy/>
  <dcterms:modified xsi:type="dcterms:W3CDTF">2020-11-17T16:21:49Z</dcterms:modified>
  <cp:revision>6</cp:revision>
  <dc:subject/>
  <dc:title>Приглушенная Белая Черная и Бежевая Минималистичная Элегантная Собрание Компании Презентация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11</vt:i4>
  </property>
</Properties>
</file>