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74" r:id="rId5"/>
    <p:sldId id="275" r:id="rId6"/>
    <p:sldId id="276" r:id="rId7"/>
    <p:sldId id="263" r:id="rId8"/>
    <p:sldId id="260" r:id="rId9"/>
    <p:sldId id="261" r:id="rId10"/>
    <p:sldId id="262" r:id="rId11"/>
    <p:sldId id="264" r:id="rId12"/>
    <p:sldId id="27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E75C"/>
    <a:srgbClr val="0F4AFF"/>
    <a:srgbClr val="165616"/>
    <a:srgbClr val="FA0000"/>
    <a:srgbClr val="2CB074"/>
    <a:srgbClr val="D72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MP\&#1058;&#1045;&#1057;&#1058;%20&#1057;&#1055;&#1048;&#1051;&#1041;&#1045;&#1056;&#1043;&#1045;&#1056;&#1040;%207%20&#1082;&#1083;&#1072;&#1089;&#10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ТЕСТ СПИЛБЕРГЕРА 7 класс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0012187365935785E-2"/>
          <c:y val="3.3571312485943708E-2"/>
          <c:w val="0.91226288208444328"/>
          <c:h val="0.8042333913917100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00B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'[ТЕСТ СПИЛБЕРГЕРА 7 класс.xlsx]Ответы на форму'!$F$94:$F$122</c:f>
              <c:strCache>
                <c:ptCount val="29"/>
                <c:pt idx="0">
                  <c:v>Гурожанова Юлия</c:v>
                </c:pt>
                <c:pt idx="1">
                  <c:v>Озолина Лера</c:v>
                </c:pt>
                <c:pt idx="2">
                  <c:v>Васильев Костя</c:v>
                </c:pt>
                <c:pt idx="3">
                  <c:v>Подгорная Янна</c:v>
                </c:pt>
                <c:pt idx="4">
                  <c:v>Акулов Виталий</c:v>
                </c:pt>
                <c:pt idx="5">
                  <c:v>Андреева Саша</c:v>
                </c:pt>
                <c:pt idx="6">
                  <c:v>Бреусова Светлана</c:v>
                </c:pt>
                <c:pt idx="7">
                  <c:v>Габитова Арина</c:v>
                </c:pt>
                <c:pt idx="8">
                  <c:v>Бондарь Илья</c:v>
                </c:pt>
                <c:pt idx="9">
                  <c:v>Галсанова Пылжит</c:v>
                </c:pt>
                <c:pt idx="10">
                  <c:v>Давидовский Саша</c:v>
                </c:pt>
                <c:pt idx="11">
                  <c:v>Домышев Артем</c:v>
                </c:pt>
                <c:pt idx="12">
                  <c:v>Жапова Октябрина</c:v>
                </c:pt>
                <c:pt idx="13">
                  <c:v>Малышев Павел</c:v>
                </c:pt>
                <c:pt idx="14">
                  <c:v>Елизов Денис</c:v>
                </c:pt>
                <c:pt idx="15">
                  <c:v>Ибрагимова Надя</c:v>
                </c:pt>
                <c:pt idx="16">
                  <c:v>Лесникова Катя</c:v>
                </c:pt>
                <c:pt idx="17">
                  <c:v>Коновалова Евгения</c:v>
                </c:pt>
                <c:pt idx="18">
                  <c:v>Лесников Костя</c:v>
                </c:pt>
                <c:pt idx="19">
                  <c:v>Малыгина Ирина</c:v>
                </c:pt>
                <c:pt idx="20">
                  <c:v>Теркина Анна</c:v>
                </c:pt>
                <c:pt idx="21">
                  <c:v>Урбасаев Вова</c:v>
                </c:pt>
                <c:pt idx="22">
                  <c:v>Мисайлов Костя</c:v>
                </c:pt>
                <c:pt idx="23">
                  <c:v>Липский Сергей</c:v>
                </c:pt>
                <c:pt idx="24">
                  <c:v>Клепиков Даниил</c:v>
                </c:pt>
                <c:pt idx="25">
                  <c:v>Мухина Татьяна</c:v>
                </c:pt>
                <c:pt idx="26">
                  <c:v>Антонов Юра</c:v>
                </c:pt>
                <c:pt idx="27">
                  <c:v>Проничев Семен</c:v>
                </c:pt>
                <c:pt idx="28">
                  <c:v>Шашков Денис</c:v>
                </c:pt>
              </c:strCache>
            </c:strRef>
          </c:cat>
          <c:val>
            <c:numRef>
              <c:f>'[ТЕСТ СПИЛБЕРГЕРА 7 класс.xlsx]Ответы на форму'!$G$94:$G$122</c:f>
              <c:numCache>
                <c:formatCode>General</c:formatCode>
                <c:ptCount val="29"/>
                <c:pt idx="0">
                  <c:v>54</c:v>
                </c:pt>
                <c:pt idx="1">
                  <c:v>52</c:v>
                </c:pt>
                <c:pt idx="2">
                  <c:v>52</c:v>
                </c:pt>
                <c:pt idx="3">
                  <c:v>52</c:v>
                </c:pt>
                <c:pt idx="4">
                  <c:v>50</c:v>
                </c:pt>
                <c:pt idx="5">
                  <c:v>49</c:v>
                </c:pt>
                <c:pt idx="6">
                  <c:v>49</c:v>
                </c:pt>
                <c:pt idx="7">
                  <c:v>47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44</c:v>
                </c:pt>
                <c:pt idx="12">
                  <c:v>43</c:v>
                </c:pt>
                <c:pt idx="13">
                  <c:v>42</c:v>
                </c:pt>
                <c:pt idx="14">
                  <c:v>42</c:v>
                </c:pt>
                <c:pt idx="15">
                  <c:v>41</c:v>
                </c:pt>
                <c:pt idx="16">
                  <c:v>41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39</c:v>
                </c:pt>
                <c:pt idx="21">
                  <c:v>37</c:v>
                </c:pt>
                <c:pt idx="22">
                  <c:v>36</c:v>
                </c:pt>
                <c:pt idx="23">
                  <c:v>36</c:v>
                </c:pt>
                <c:pt idx="24">
                  <c:v>33</c:v>
                </c:pt>
                <c:pt idx="25">
                  <c:v>33</c:v>
                </c:pt>
                <c:pt idx="26">
                  <c:v>32</c:v>
                </c:pt>
                <c:pt idx="27">
                  <c:v>30</c:v>
                </c:pt>
                <c:pt idx="28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18464"/>
        <c:axId val="25920256"/>
      </c:barChart>
      <c:catAx>
        <c:axId val="25918464"/>
        <c:scaling>
          <c:orientation val="minMax"/>
        </c:scaling>
        <c:delete val="0"/>
        <c:axPos val="b"/>
        <c:majorTickMark val="out"/>
        <c:minorTickMark val="none"/>
        <c:tickLblPos val="nextTo"/>
        <c:crossAx val="25920256"/>
        <c:crosses val="autoZero"/>
        <c:auto val="1"/>
        <c:lblAlgn val="ctr"/>
        <c:lblOffset val="100"/>
        <c:noMultiLvlLbl val="0"/>
      </c:catAx>
      <c:valAx>
        <c:axId val="2592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18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012BB-0006-4DE9-A456-55A19BD4CEB6}" type="doc">
      <dgm:prSet loTypeId="urn:microsoft.com/office/officeart/2005/8/layout/bList2#1" loCatId="list" qsTypeId="urn:microsoft.com/office/officeart/2005/8/quickstyle/3d1" qsCatId="3D" csTypeId="urn:microsoft.com/office/officeart/2005/8/colors/colorful5" csCatId="colorful" phldr="1"/>
      <dgm:spPr/>
    </dgm:pt>
    <dgm:pt modelId="{A4746C5F-242B-4376-A093-2C6AB90129FD}">
      <dgm:prSet phldrT="[Текст]"/>
      <dgm:spPr/>
      <dgm:t>
        <a:bodyPr/>
        <a:lstStyle/>
        <a:p>
          <a:endParaRPr lang="ru-RU" dirty="0"/>
        </a:p>
      </dgm:t>
    </dgm:pt>
    <dgm:pt modelId="{C4305BCB-4971-4C99-BAFB-E790B52C7816}" type="parTrans" cxnId="{EAEDCA22-F1CC-4AA8-93C8-D3F18941E4F2}">
      <dgm:prSet/>
      <dgm:spPr/>
      <dgm:t>
        <a:bodyPr/>
        <a:lstStyle/>
        <a:p>
          <a:endParaRPr lang="ru-RU"/>
        </a:p>
      </dgm:t>
    </dgm:pt>
    <dgm:pt modelId="{0288AEFD-373F-4F8F-8B78-28B32FC02490}" type="sibTrans" cxnId="{EAEDCA22-F1CC-4AA8-93C8-D3F18941E4F2}">
      <dgm:prSet/>
      <dgm:spPr/>
      <dgm:t>
        <a:bodyPr/>
        <a:lstStyle/>
        <a:p>
          <a:endParaRPr lang="ru-RU"/>
        </a:p>
      </dgm:t>
    </dgm:pt>
    <dgm:pt modelId="{FE22B0E3-87EA-4508-A49C-D405A1817C44}">
      <dgm:prSet phldrT="[Текст]"/>
      <dgm:spPr/>
      <dgm:t>
        <a:bodyPr/>
        <a:lstStyle/>
        <a:p>
          <a:endParaRPr lang="ru-RU" dirty="0"/>
        </a:p>
      </dgm:t>
    </dgm:pt>
    <dgm:pt modelId="{0F6627B7-5F5E-4B1C-A53F-8E8A72203296}" type="parTrans" cxnId="{8AFAFC92-AAED-411C-B960-B703E2EDEF74}">
      <dgm:prSet/>
      <dgm:spPr/>
      <dgm:t>
        <a:bodyPr/>
        <a:lstStyle/>
        <a:p>
          <a:endParaRPr lang="ru-RU"/>
        </a:p>
      </dgm:t>
    </dgm:pt>
    <dgm:pt modelId="{7F8DD4D1-31E1-4450-9F1D-2166290AB10C}" type="sibTrans" cxnId="{8AFAFC92-AAED-411C-B960-B703E2EDEF74}">
      <dgm:prSet/>
      <dgm:spPr/>
      <dgm:t>
        <a:bodyPr/>
        <a:lstStyle/>
        <a:p>
          <a:endParaRPr lang="ru-RU"/>
        </a:p>
      </dgm:t>
    </dgm:pt>
    <dgm:pt modelId="{B571B7D2-8EE6-4287-8C78-CB692FF7CB76}">
      <dgm:prSet/>
      <dgm:spPr/>
      <dgm:t>
        <a:bodyPr/>
        <a:lstStyle/>
        <a:p>
          <a:r>
            <a:rPr lang="ru-RU" dirty="0" smtClean="0"/>
            <a:t>недостаточная активность включения родителей и представителей местного сообщества в деятельность по реализации модели</a:t>
          </a:r>
          <a:endParaRPr lang="ru-RU" dirty="0"/>
        </a:p>
      </dgm:t>
    </dgm:pt>
    <dgm:pt modelId="{071831D5-3CB8-40B8-A3F3-074812160718}" type="parTrans" cxnId="{17BBF68A-597E-48CB-8CA0-EEAF2340505C}">
      <dgm:prSet/>
      <dgm:spPr/>
      <dgm:t>
        <a:bodyPr/>
        <a:lstStyle/>
        <a:p>
          <a:endParaRPr lang="ru-RU"/>
        </a:p>
      </dgm:t>
    </dgm:pt>
    <dgm:pt modelId="{1185B93C-DADC-4CC2-8A6B-69F18D6C88F0}" type="sibTrans" cxnId="{17BBF68A-597E-48CB-8CA0-EEAF2340505C}">
      <dgm:prSet/>
      <dgm:spPr/>
      <dgm:t>
        <a:bodyPr/>
        <a:lstStyle/>
        <a:p>
          <a:endParaRPr lang="ru-RU"/>
        </a:p>
      </dgm:t>
    </dgm:pt>
    <dgm:pt modelId="{60D99B77-23FB-4B36-80F1-989DAC3E50C3}">
      <dgm:prSet/>
      <dgm:spPr/>
      <dgm:t>
        <a:bodyPr/>
        <a:lstStyle/>
        <a:p>
          <a:r>
            <a:rPr lang="ru-RU" dirty="0" smtClean="0"/>
            <a:t>низкая скорость интернета</a:t>
          </a:r>
          <a:endParaRPr lang="ru-RU" dirty="0"/>
        </a:p>
      </dgm:t>
    </dgm:pt>
    <dgm:pt modelId="{E266C691-3D96-4404-A138-129B502C3F26}" type="parTrans" cxnId="{B37FEE39-E8AE-476A-A6DA-CC9542F7BD7E}">
      <dgm:prSet/>
      <dgm:spPr/>
      <dgm:t>
        <a:bodyPr/>
        <a:lstStyle/>
        <a:p>
          <a:endParaRPr lang="ru-RU"/>
        </a:p>
      </dgm:t>
    </dgm:pt>
    <dgm:pt modelId="{CC28E88C-52C4-4F7D-9D09-8A306732BAFA}" type="sibTrans" cxnId="{B37FEE39-E8AE-476A-A6DA-CC9542F7BD7E}">
      <dgm:prSet/>
      <dgm:spPr/>
      <dgm:t>
        <a:bodyPr/>
        <a:lstStyle/>
        <a:p>
          <a:endParaRPr lang="ru-RU"/>
        </a:p>
      </dgm:t>
    </dgm:pt>
    <dgm:pt modelId="{1CE14C9E-1418-4F9C-A1FB-13101B74C791}">
      <dgm:prSet/>
      <dgm:spPr/>
      <dgm:t>
        <a:bodyPr/>
        <a:lstStyle/>
        <a:p>
          <a:r>
            <a:rPr lang="ru-RU" dirty="0" smtClean="0"/>
            <a:t>периодические сбои в работе Интернета</a:t>
          </a:r>
          <a:endParaRPr lang="ru-RU" dirty="0"/>
        </a:p>
      </dgm:t>
    </dgm:pt>
    <dgm:pt modelId="{6824F1E1-9FF5-4A24-92DD-461E4A284E94}" type="parTrans" cxnId="{A5D3F326-6662-4DE0-9E64-A332ED8A4E45}">
      <dgm:prSet/>
      <dgm:spPr/>
      <dgm:t>
        <a:bodyPr/>
        <a:lstStyle/>
        <a:p>
          <a:endParaRPr lang="ru-RU"/>
        </a:p>
      </dgm:t>
    </dgm:pt>
    <dgm:pt modelId="{CD097D48-987B-4F0A-927A-FE17F67E426B}" type="sibTrans" cxnId="{A5D3F326-6662-4DE0-9E64-A332ED8A4E45}">
      <dgm:prSet/>
      <dgm:spPr/>
      <dgm:t>
        <a:bodyPr/>
        <a:lstStyle/>
        <a:p>
          <a:endParaRPr lang="ru-RU"/>
        </a:p>
      </dgm:t>
    </dgm:pt>
    <dgm:pt modelId="{E299BDC3-9462-42C6-8B82-392D43DE9A7A}">
      <dgm:prSet phldrT="[Текст]"/>
      <dgm:spPr/>
      <dgm:t>
        <a:bodyPr/>
        <a:lstStyle/>
        <a:p>
          <a:endParaRPr lang="ru-RU" dirty="0"/>
        </a:p>
      </dgm:t>
    </dgm:pt>
    <dgm:pt modelId="{C3C4DE63-5E4D-43BF-BFA2-825FB13A4B2A}" type="sibTrans" cxnId="{D5073696-4974-499B-A9DA-2A736E87DBB9}">
      <dgm:prSet/>
      <dgm:spPr/>
      <dgm:t>
        <a:bodyPr/>
        <a:lstStyle/>
        <a:p>
          <a:endParaRPr lang="ru-RU"/>
        </a:p>
      </dgm:t>
    </dgm:pt>
    <dgm:pt modelId="{1AF2EE6E-0F61-4A79-A2B8-71B0B69C3B0F}" type="parTrans" cxnId="{D5073696-4974-499B-A9DA-2A736E87DBB9}">
      <dgm:prSet/>
      <dgm:spPr/>
      <dgm:t>
        <a:bodyPr/>
        <a:lstStyle/>
        <a:p>
          <a:endParaRPr lang="ru-RU"/>
        </a:p>
      </dgm:t>
    </dgm:pt>
    <dgm:pt modelId="{F0542A54-C665-4046-97D4-B2416CD1B08E}" type="pres">
      <dgm:prSet presAssocID="{CB1012BB-0006-4DE9-A456-55A19BD4CEB6}" presName="diagram" presStyleCnt="0">
        <dgm:presLayoutVars>
          <dgm:dir/>
          <dgm:animLvl val="lvl"/>
          <dgm:resizeHandles val="exact"/>
        </dgm:presLayoutVars>
      </dgm:prSet>
      <dgm:spPr/>
    </dgm:pt>
    <dgm:pt modelId="{58F6DBAA-56E2-4F13-AFC6-C7DE5FDA3850}" type="pres">
      <dgm:prSet presAssocID="{A4746C5F-242B-4376-A093-2C6AB90129FD}" presName="compNode" presStyleCnt="0"/>
      <dgm:spPr/>
    </dgm:pt>
    <dgm:pt modelId="{3AFE8A9A-D406-4683-92F4-FD0505F10CE4}" type="pres">
      <dgm:prSet presAssocID="{A4746C5F-242B-4376-A093-2C6AB90129FD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E9EEB-506F-460D-98B4-698980B77326}" type="pres">
      <dgm:prSet presAssocID="{A4746C5F-242B-4376-A093-2C6AB90129F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8716E-1712-410E-A9BB-CCA7772821C0}" type="pres">
      <dgm:prSet presAssocID="{A4746C5F-242B-4376-A093-2C6AB90129FD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E55619E3-15D9-413B-A187-E8BCEDA1D6EA}" type="pres">
      <dgm:prSet presAssocID="{A4746C5F-242B-4376-A093-2C6AB90129FD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CA102FD-DEB3-41E1-B45D-EA4861537AF7}" type="pres">
      <dgm:prSet presAssocID="{0288AEFD-373F-4F8F-8B78-28B32FC0249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52C029-2DB9-4D8C-92C7-CDA331BD4889}" type="pres">
      <dgm:prSet presAssocID="{E299BDC3-9462-42C6-8B82-392D43DE9A7A}" presName="compNode" presStyleCnt="0"/>
      <dgm:spPr/>
    </dgm:pt>
    <dgm:pt modelId="{C01704AB-68E6-43E1-BE9D-4066EF2B78D7}" type="pres">
      <dgm:prSet presAssocID="{E299BDC3-9462-42C6-8B82-392D43DE9A7A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084FF-60F3-4F07-BE65-A00EFDAAB4AA}" type="pres">
      <dgm:prSet presAssocID="{E299BDC3-9462-42C6-8B82-392D43DE9A7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20649-A9E8-4394-9508-B6EA1C1D7AB3}" type="pres">
      <dgm:prSet presAssocID="{E299BDC3-9462-42C6-8B82-392D43DE9A7A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0212979D-4F63-4004-80B4-ACD193C16210}" type="pres">
      <dgm:prSet presAssocID="{E299BDC3-9462-42C6-8B82-392D43DE9A7A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0453BD-53E6-4657-8AD2-12C584B4D1B4}" type="pres">
      <dgm:prSet presAssocID="{C3C4DE63-5E4D-43BF-BFA2-825FB13A4B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BE8921B-8DFA-40C8-BF1E-99AD5A606E4A}" type="pres">
      <dgm:prSet presAssocID="{FE22B0E3-87EA-4508-A49C-D405A1817C44}" presName="compNode" presStyleCnt="0"/>
      <dgm:spPr/>
    </dgm:pt>
    <dgm:pt modelId="{36C1D56E-D552-4545-A87C-E11F3F57C657}" type="pres">
      <dgm:prSet presAssocID="{FE22B0E3-87EA-4508-A49C-D405A1817C44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4CC11-87F8-4F27-BB59-8EE26E571322}" type="pres">
      <dgm:prSet presAssocID="{FE22B0E3-87EA-4508-A49C-D405A1817C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1C5F7-BD21-4A99-812F-F9BF14E81B44}" type="pres">
      <dgm:prSet presAssocID="{FE22B0E3-87EA-4508-A49C-D405A1817C44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7E7D7A60-2146-42E6-A706-71B1F58E178E}" type="pres">
      <dgm:prSet presAssocID="{FE22B0E3-87EA-4508-A49C-D405A1817C44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5073696-4974-499B-A9DA-2A736E87DBB9}" srcId="{CB1012BB-0006-4DE9-A456-55A19BD4CEB6}" destId="{E299BDC3-9462-42C6-8B82-392D43DE9A7A}" srcOrd="1" destOrd="0" parTransId="{1AF2EE6E-0F61-4A79-A2B8-71B0B69C3B0F}" sibTransId="{C3C4DE63-5E4D-43BF-BFA2-825FB13A4B2A}"/>
    <dgm:cxn modelId="{8F53BDCC-FC4F-4BB2-9DAE-4F9834A2050A}" type="presOf" srcId="{FE22B0E3-87EA-4508-A49C-D405A1817C44}" destId="{46B4CC11-87F8-4F27-BB59-8EE26E571322}" srcOrd="0" destOrd="0" presId="urn:microsoft.com/office/officeart/2005/8/layout/bList2#1"/>
    <dgm:cxn modelId="{8AFAFC92-AAED-411C-B960-B703E2EDEF74}" srcId="{CB1012BB-0006-4DE9-A456-55A19BD4CEB6}" destId="{FE22B0E3-87EA-4508-A49C-D405A1817C44}" srcOrd="2" destOrd="0" parTransId="{0F6627B7-5F5E-4B1C-A53F-8E8A72203296}" sibTransId="{7F8DD4D1-31E1-4450-9F1D-2166290AB10C}"/>
    <dgm:cxn modelId="{755F07C3-23BA-452B-95FB-91FA0F60C9B0}" type="presOf" srcId="{E299BDC3-9462-42C6-8B82-392D43DE9A7A}" destId="{1E220649-A9E8-4394-9508-B6EA1C1D7AB3}" srcOrd="1" destOrd="0" presId="urn:microsoft.com/office/officeart/2005/8/layout/bList2#1"/>
    <dgm:cxn modelId="{22E30348-EAF1-4726-BF90-8189285678D1}" type="presOf" srcId="{60D99B77-23FB-4B36-80F1-989DAC3E50C3}" destId="{C01704AB-68E6-43E1-BE9D-4066EF2B78D7}" srcOrd="0" destOrd="0" presId="urn:microsoft.com/office/officeart/2005/8/layout/bList2#1"/>
    <dgm:cxn modelId="{A5D3F326-6662-4DE0-9E64-A332ED8A4E45}" srcId="{FE22B0E3-87EA-4508-A49C-D405A1817C44}" destId="{1CE14C9E-1418-4F9C-A1FB-13101B74C791}" srcOrd="0" destOrd="0" parTransId="{6824F1E1-9FF5-4A24-92DD-461E4A284E94}" sibTransId="{CD097D48-987B-4F0A-927A-FE17F67E426B}"/>
    <dgm:cxn modelId="{87A0936F-B647-403C-863F-78B76BFC686D}" type="presOf" srcId="{1CE14C9E-1418-4F9C-A1FB-13101B74C791}" destId="{36C1D56E-D552-4545-A87C-E11F3F57C657}" srcOrd="0" destOrd="0" presId="urn:microsoft.com/office/officeart/2005/8/layout/bList2#1"/>
    <dgm:cxn modelId="{B02DB13A-7C37-4729-8842-F8452470765A}" type="presOf" srcId="{CB1012BB-0006-4DE9-A456-55A19BD4CEB6}" destId="{F0542A54-C665-4046-97D4-B2416CD1B08E}" srcOrd="0" destOrd="0" presId="urn:microsoft.com/office/officeart/2005/8/layout/bList2#1"/>
    <dgm:cxn modelId="{E243CDFF-04C0-41F8-A9FB-471B3A615B11}" type="presOf" srcId="{A4746C5F-242B-4376-A093-2C6AB90129FD}" destId="{380E9EEB-506F-460D-98B4-698980B77326}" srcOrd="0" destOrd="0" presId="urn:microsoft.com/office/officeart/2005/8/layout/bList2#1"/>
    <dgm:cxn modelId="{2428768A-79DD-40B6-A620-17C7A7F561A0}" type="presOf" srcId="{B571B7D2-8EE6-4287-8C78-CB692FF7CB76}" destId="{3AFE8A9A-D406-4683-92F4-FD0505F10CE4}" srcOrd="0" destOrd="0" presId="urn:microsoft.com/office/officeart/2005/8/layout/bList2#1"/>
    <dgm:cxn modelId="{B37FEE39-E8AE-476A-A6DA-CC9542F7BD7E}" srcId="{E299BDC3-9462-42C6-8B82-392D43DE9A7A}" destId="{60D99B77-23FB-4B36-80F1-989DAC3E50C3}" srcOrd="0" destOrd="0" parTransId="{E266C691-3D96-4404-A138-129B502C3F26}" sibTransId="{CC28E88C-52C4-4F7D-9D09-8A306732BAFA}"/>
    <dgm:cxn modelId="{783C44CB-24DA-4A2A-B728-1EB3EDC122EC}" type="presOf" srcId="{A4746C5F-242B-4376-A093-2C6AB90129FD}" destId="{63C8716E-1712-410E-A9BB-CCA7772821C0}" srcOrd="1" destOrd="0" presId="urn:microsoft.com/office/officeart/2005/8/layout/bList2#1"/>
    <dgm:cxn modelId="{31C0A9AB-241E-41EA-8810-AC14B2458705}" type="presOf" srcId="{C3C4DE63-5E4D-43BF-BFA2-825FB13A4B2A}" destId="{DE0453BD-53E6-4657-8AD2-12C584B4D1B4}" srcOrd="0" destOrd="0" presId="urn:microsoft.com/office/officeart/2005/8/layout/bList2#1"/>
    <dgm:cxn modelId="{242B4827-D3F5-4097-87F4-319F526A7DB1}" type="presOf" srcId="{0288AEFD-373F-4F8F-8B78-28B32FC02490}" destId="{BCA102FD-DEB3-41E1-B45D-EA4861537AF7}" srcOrd="0" destOrd="0" presId="urn:microsoft.com/office/officeart/2005/8/layout/bList2#1"/>
    <dgm:cxn modelId="{17BBF68A-597E-48CB-8CA0-EEAF2340505C}" srcId="{A4746C5F-242B-4376-A093-2C6AB90129FD}" destId="{B571B7D2-8EE6-4287-8C78-CB692FF7CB76}" srcOrd="0" destOrd="0" parTransId="{071831D5-3CB8-40B8-A3F3-074812160718}" sibTransId="{1185B93C-DADC-4CC2-8A6B-69F18D6C88F0}"/>
    <dgm:cxn modelId="{EAEDCA22-F1CC-4AA8-93C8-D3F18941E4F2}" srcId="{CB1012BB-0006-4DE9-A456-55A19BD4CEB6}" destId="{A4746C5F-242B-4376-A093-2C6AB90129FD}" srcOrd="0" destOrd="0" parTransId="{C4305BCB-4971-4C99-BAFB-E790B52C7816}" sibTransId="{0288AEFD-373F-4F8F-8B78-28B32FC02490}"/>
    <dgm:cxn modelId="{7539B273-DD3B-409A-81BE-792D3F1E1A69}" type="presOf" srcId="{FE22B0E3-87EA-4508-A49C-D405A1817C44}" destId="{A291C5F7-BD21-4A99-812F-F9BF14E81B44}" srcOrd="1" destOrd="0" presId="urn:microsoft.com/office/officeart/2005/8/layout/bList2#1"/>
    <dgm:cxn modelId="{D134F9F0-0AB8-4993-B4B9-8BD40DDE4BA4}" type="presOf" srcId="{E299BDC3-9462-42C6-8B82-392D43DE9A7A}" destId="{05C084FF-60F3-4F07-BE65-A00EFDAAB4AA}" srcOrd="0" destOrd="0" presId="urn:microsoft.com/office/officeart/2005/8/layout/bList2#1"/>
    <dgm:cxn modelId="{91FA886D-CB7D-4B39-80C8-91F76A006215}" type="presParOf" srcId="{F0542A54-C665-4046-97D4-B2416CD1B08E}" destId="{58F6DBAA-56E2-4F13-AFC6-C7DE5FDA3850}" srcOrd="0" destOrd="0" presId="urn:microsoft.com/office/officeart/2005/8/layout/bList2#1"/>
    <dgm:cxn modelId="{C9B564D5-641F-47F6-996E-4F0D52724018}" type="presParOf" srcId="{58F6DBAA-56E2-4F13-AFC6-C7DE5FDA3850}" destId="{3AFE8A9A-D406-4683-92F4-FD0505F10CE4}" srcOrd="0" destOrd="0" presId="urn:microsoft.com/office/officeart/2005/8/layout/bList2#1"/>
    <dgm:cxn modelId="{01D509A7-CA69-47A2-9AC5-B1C7EE57DDBC}" type="presParOf" srcId="{58F6DBAA-56E2-4F13-AFC6-C7DE5FDA3850}" destId="{380E9EEB-506F-460D-98B4-698980B77326}" srcOrd="1" destOrd="0" presId="urn:microsoft.com/office/officeart/2005/8/layout/bList2#1"/>
    <dgm:cxn modelId="{4E9E5D71-C7AC-4CDD-B6AC-CB07F4B26598}" type="presParOf" srcId="{58F6DBAA-56E2-4F13-AFC6-C7DE5FDA3850}" destId="{63C8716E-1712-410E-A9BB-CCA7772821C0}" srcOrd="2" destOrd="0" presId="urn:microsoft.com/office/officeart/2005/8/layout/bList2#1"/>
    <dgm:cxn modelId="{070ABE92-6A3F-4825-843F-D298193B6B5B}" type="presParOf" srcId="{58F6DBAA-56E2-4F13-AFC6-C7DE5FDA3850}" destId="{E55619E3-15D9-413B-A187-E8BCEDA1D6EA}" srcOrd="3" destOrd="0" presId="urn:microsoft.com/office/officeart/2005/8/layout/bList2#1"/>
    <dgm:cxn modelId="{997BB791-039B-4B85-AC77-1280AADBB9D4}" type="presParOf" srcId="{F0542A54-C665-4046-97D4-B2416CD1B08E}" destId="{BCA102FD-DEB3-41E1-B45D-EA4861537AF7}" srcOrd="1" destOrd="0" presId="urn:microsoft.com/office/officeart/2005/8/layout/bList2#1"/>
    <dgm:cxn modelId="{B096CA4B-420A-413E-91DB-0DFAD4BC147F}" type="presParOf" srcId="{F0542A54-C665-4046-97D4-B2416CD1B08E}" destId="{5352C029-2DB9-4D8C-92C7-CDA331BD4889}" srcOrd="2" destOrd="0" presId="urn:microsoft.com/office/officeart/2005/8/layout/bList2#1"/>
    <dgm:cxn modelId="{B833F10D-518B-48AC-B026-7540099C4AD2}" type="presParOf" srcId="{5352C029-2DB9-4D8C-92C7-CDA331BD4889}" destId="{C01704AB-68E6-43E1-BE9D-4066EF2B78D7}" srcOrd="0" destOrd="0" presId="urn:microsoft.com/office/officeart/2005/8/layout/bList2#1"/>
    <dgm:cxn modelId="{20FF7805-004A-4163-B4A1-4878976E6112}" type="presParOf" srcId="{5352C029-2DB9-4D8C-92C7-CDA331BD4889}" destId="{05C084FF-60F3-4F07-BE65-A00EFDAAB4AA}" srcOrd="1" destOrd="0" presId="urn:microsoft.com/office/officeart/2005/8/layout/bList2#1"/>
    <dgm:cxn modelId="{6A66ADFA-D33D-4A17-B090-FD1E045ACC46}" type="presParOf" srcId="{5352C029-2DB9-4D8C-92C7-CDA331BD4889}" destId="{1E220649-A9E8-4394-9508-B6EA1C1D7AB3}" srcOrd="2" destOrd="0" presId="urn:microsoft.com/office/officeart/2005/8/layout/bList2#1"/>
    <dgm:cxn modelId="{63692DAA-D989-4072-A439-5EE38D526A21}" type="presParOf" srcId="{5352C029-2DB9-4D8C-92C7-CDA331BD4889}" destId="{0212979D-4F63-4004-80B4-ACD193C16210}" srcOrd="3" destOrd="0" presId="urn:microsoft.com/office/officeart/2005/8/layout/bList2#1"/>
    <dgm:cxn modelId="{E53906C5-9B3C-4801-B186-4EBCE232EADB}" type="presParOf" srcId="{F0542A54-C665-4046-97D4-B2416CD1B08E}" destId="{DE0453BD-53E6-4657-8AD2-12C584B4D1B4}" srcOrd="3" destOrd="0" presId="urn:microsoft.com/office/officeart/2005/8/layout/bList2#1"/>
    <dgm:cxn modelId="{AD6F07B8-31BB-453E-8CC6-D07D096496D3}" type="presParOf" srcId="{F0542A54-C665-4046-97D4-B2416CD1B08E}" destId="{9BE8921B-8DFA-40C8-BF1E-99AD5A606E4A}" srcOrd="4" destOrd="0" presId="urn:microsoft.com/office/officeart/2005/8/layout/bList2#1"/>
    <dgm:cxn modelId="{59D5CCED-0A4F-4EAB-A374-75ACCB257154}" type="presParOf" srcId="{9BE8921B-8DFA-40C8-BF1E-99AD5A606E4A}" destId="{36C1D56E-D552-4545-A87C-E11F3F57C657}" srcOrd="0" destOrd="0" presId="urn:microsoft.com/office/officeart/2005/8/layout/bList2#1"/>
    <dgm:cxn modelId="{330266E3-59F6-4E33-9D7C-185A83361E97}" type="presParOf" srcId="{9BE8921B-8DFA-40C8-BF1E-99AD5A606E4A}" destId="{46B4CC11-87F8-4F27-BB59-8EE26E571322}" srcOrd="1" destOrd="0" presId="urn:microsoft.com/office/officeart/2005/8/layout/bList2#1"/>
    <dgm:cxn modelId="{997B61C4-EBEF-45F8-B8A5-E41A73F4665A}" type="presParOf" srcId="{9BE8921B-8DFA-40C8-BF1E-99AD5A606E4A}" destId="{A291C5F7-BD21-4A99-812F-F9BF14E81B44}" srcOrd="2" destOrd="0" presId="urn:microsoft.com/office/officeart/2005/8/layout/bList2#1"/>
    <dgm:cxn modelId="{CDA43CFC-B4AF-4AB0-ACE1-3E1932FBD429}" type="presParOf" srcId="{9BE8921B-8DFA-40C8-BF1E-99AD5A606E4A}" destId="{7E7D7A60-2146-42E6-A706-71B1F58E178E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DE4AD-C138-4757-A812-E8DE88A7C539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6CCC3BDA-A920-4B65-AB9D-A079D53EE330}">
      <dgm:prSet phldrT="[Текст]"/>
      <dgm:spPr/>
      <dgm:t>
        <a:bodyPr/>
        <a:lstStyle/>
        <a:p>
          <a:r>
            <a:rPr lang="ru-RU" dirty="0" smtClean="0"/>
            <a:t>создание «Центра доступа и обучения  работе в электронной образовательной среде (ЭОС)»</a:t>
          </a:r>
          <a:endParaRPr lang="ru-RU" dirty="0"/>
        </a:p>
      </dgm:t>
    </dgm:pt>
    <dgm:pt modelId="{06C39415-8820-44C2-A236-B529795E3154}" type="parTrans" cxnId="{9D60D837-A855-4478-BFEA-7AC98B155884}">
      <dgm:prSet/>
      <dgm:spPr/>
      <dgm:t>
        <a:bodyPr/>
        <a:lstStyle/>
        <a:p>
          <a:endParaRPr lang="ru-RU"/>
        </a:p>
      </dgm:t>
    </dgm:pt>
    <dgm:pt modelId="{9C59824A-47D5-4A83-9E9C-9FFCFACC836B}" type="sibTrans" cxnId="{9D60D837-A855-4478-BFEA-7AC98B155884}">
      <dgm:prSet/>
      <dgm:spPr/>
      <dgm:t>
        <a:bodyPr/>
        <a:lstStyle/>
        <a:p>
          <a:endParaRPr lang="ru-RU"/>
        </a:p>
      </dgm:t>
    </dgm:pt>
    <dgm:pt modelId="{22FFD338-EEDA-4168-A68B-852EB38C5C46}">
      <dgm:prSet phldrT="[Текст]"/>
      <dgm:spPr/>
      <dgm:t>
        <a:bodyPr/>
        <a:lstStyle/>
        <a:p>
          <a:r>
            <a:rPr lang="ru-RU" dirty="0" smtClean="0"/>
            <a:t>создание дубликатов форм опросов и анкет в электронных таблицах </a:t>
          </a:r>
          <a:r>
            <a:rPr lang="en-US" dirty="0" smtClean="0"/>
            <a:t>Excel</a:t>
          </a:r>
          <a:endParaRPr lang="ru-RU" dirty="0"/>
        </a:p>
      </dgm:t>
    </dgm:pt>
    <dgm:pt modelId="{B1A1751B-78E4-4513-BE3D-831B9C1CCB87}" type="parTrans" cxnId="{355F7675-C7EE-4B9E-9FD7-483AFD391617}">
      <dgm:prSet/>
      <dgm:spPr/>
      <dgm:t>
        <a:bodyPr/>
        <a:lstStyle/>
        <a:p>
          <a:endParaRPr lang="ru-RU"/>
        </a:p>
      </dgm:t>
    </dgm:pt>
    <dgm:pt modelId="{18B24F8A-303E-48D7-A3F5-CB9D63DF5129}" type="sibTrans" cxnId="{355F7675-C7EE-4B9E-9FD7-483AFD391617}">
      <dgm:prSet/>
      <dgm:spPr/>
      <dgm:t>
        <a:bodyPr/>
        <a:lstStyle/>
        <a:p>
          <a:endParaRPr lang="ru-RU"/>
        </a:p>
      </dgm:t>
    </dgm:pt>
    <dgm:pt modelId="{D1A4F1E2-D41E-4E6A-916E-272401F0194D}">
      <dgm:prSet phldrT="[Текст]"/>
      <dgm:spPr/>
      <dgm:t>
        <a:bodyPr/>
        <a:lstStyle/>
        <a:p>
          <a:r>
            <a:rPr lang="ru-RU" dirty="0" smtClean="0"/>
            <a:t>работа в </a:t>
          </a:r>
          <a:r>
            <a:rPr lang="ru-RU" dirty="0" err="1" smtClean="0"/>
            <a:t>оф-лайн</a:t>
          </a:r>
          <a:r>
            <a:rPr lang="ru-RU" dirty="0" smtClean="0"/>
            <a:t> режиме</a:t>
          </a:r>
          <a:endParaRPr lang="ru-RU" dirty="0"/>
        </a:p>
      </dgm:t>
    </dgm:pt>
    <dgm:pt modelId="{699783B2-D8B9-4D3D-8146-EA751409B51A}" type="parTrans" cxnId="{C3D3B449-FC91-48C7-92E7-0BCA0FA34034}">
      <dgm:prSet/>
      <dgm:spPr/>
      <dgm:t>
        <a:bodyPr/>
        <a:lstStyle/>
        <a:p>
          <a:endParaRPr lang="ru-RU"/>
        </a:p>
      </dgm:t>
    </dgm:pt>
    <dgm:pt modelId="{02E8830F-CFAB-4148-A5AD-9D410F293015}" type="sibTrans" cxnId="{C3D3B449-FC91-48C7-92E7-0BCA0FA34034}">
      <dgm:prSet/>
      <dgm:spPr/>
      <dgm:t>
        <a:bodyPr/>
        <a:lstStyle/>
        <a:p>
          <a:endParaRPr lang="ru-RU"/>
        </a:p>
      </dgm:t>
    </dgm:pt>
    <dgm:pt modelId="{5ECFBAAF-7BB5-46F0-9E33-E6A530474085}" type="pres">
      <dgm:prSet presAssocID="{BDDDE4AD-C138-4757-A812-E8DE88A7C539}" presName="Name0" presStyleCnt="0">
        <dgm:presLayoutVars>
          <dgm:dir/>
          <dgm:resizeHandles val="exact"/>
        </dgm:presLayoutVars>
      </dgm:prSet>
      <dgm:spPr/>
    </dgm:pt>
    <dgm:pt modelId="{C8788ACC-BA0A-40FC-87E1-AF4058D6C28C}" type="pres">
      <dgm:prSet presAssocID="{6CCC3BDA-A920-4B65-AB9D-A079D53EE3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C34BC-60A7-4BDB-B7E4-C8D1624D20B9}" type="pres">
      <dgm:prSet presAssocID="{9C59824A-47D5-4A83-9E9C-9FFCFACC836B}" presName="sibTrans" presStyleLbl="sibTrans2D1" presStyleIdx="0" presStyleCnt="2" custAng="5400000" custLinFactX="-100000" custLinFactY="-100000" custLinFactNeighborX="-173672" custLinFactNeighborY="-146832"/>
      <dgm:spPr/>
      <dgm:t>
        <a:bodyPr/>
        <a:lstStyle/>
        <a:p>
          <a:endParaRPr lang="ru-RU"/>
        </a:p>
      </dgm:t>
    </dgm:pt>
    <dgm:pt modelId="{D86493CD-861F-4024-B9BE-FCA498F7E876}" type="pres">
      <dgm:prSet presAssocID="{9C59824A-47D5-4A83-9E9C-9FFCFACC836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8EF4398-81A3-4EC2-BEE1-5E57F0101995}" type="pres">
      <dgm:prSet presAssocID="{22FFD338-EEDA-4168-A68B-852EB38C5C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4D73A-9D43-4930-823B-2D544BB99C15}" type="pres">
      <dgm:prSet presAssocID="{18B24F8A-303E-48D7-A3F5-CB9D63DF5129}" presName="sibTrans" presStyleLbl="sibTrans2D1" presStyleIdx="1" presStyleCnt="2" custAng="5400000" custLinFactX="121681" custLinFactY="-100000" custLinFactNeighborX="200000" custLinFactNeighborY="-158054"/>
      <dgm:spPr/>
      <dgm:t>
        <a:bodyPr/>
        <a:lstStyle/>
        <a:p>
          <a:endParaRPr lang="ru-RU"/>
        </a:p>
      </dgm:t>
    </dgm:pt>
    <dgm:pt modelId="{72377F8F-6BA0-4BD3-95C4-05B18B3DFA7F}" type="pres">
      <dgm:prSet presAssocID="{18B24F8A-303E-48D7-A3F5-CB9D63DF512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12346D-8474-4A88-A859-E898C993E6F1}" type="pres">
      <dgm:prSet presAssocID="{D1A4F1E2-D41E-4E6A-916E-272401F019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969C42-8DE4-469B-9172-B318421652FB}" type="presOf" srcId="{9C59824A-47D5-4A83-9E9C-9FFCFACC836B}" destId="{11CC34BC-60A7-4BDB-B7E4-C8D1624D20B9}" srcOrd="0" destOrd="0" presId="urn:microsoft.com/office/officeart/2005/8/layout/process1"/>
    <dgm:cxn modelId="{862E9D21-82A2-41F0-98AB-8B48EBADBC6C}" type="presOf" srcId="{6CCC3BDA-A920-4B65-AB9D-A079D53EE330}" destId="{C8788ACC-BA0A-40FC-87E1-AF4058D6C28C}" srcOrd="0" destOrd="0" presId="urn:microsoft.com/office/officeart/2005/8/layout/process1"/>
    <dgm:cxn modelId="{355F7675-C7EE-4B9E-9FD7-483AFD391617}" srcId="{BDDDE4AD-C138-4757-A812-E8DE88A7C539}" destId="{22FFD338-EEDA-4168-A68B-852EB38C5C46}" srcOrd="1" destOrd="0" parTransId="{B1A1751B-78E4-4513-BE3D-831B9C1CCB87}" sibTransId="{18B24F8A-303E-48D7-A3F5-CB9D63DF5129}"/>
    <dgm:cxn modelId="{37C907B2-1749-4706-BC83-C050A88FF793}" type="presOf" srcId="{BDDDE4AD-C138-4757-A812-E8DE88A7C539}" destId="{5ECFBAAF-7BB5-46F0-9E33-E6A530474085}" srcOrd="0" destOrd="0" presId="urn:microsoft.com/office/officeart/2005/8/layout/process1"/>
    <dgm:cxn modelId="{84265419-1586-487C-81D3-C655AD6D8D15}" type="presOf" srcId="{18B24F8A-303E-48D7-A3F5-CB9D63DF5129}" destId="{72377F8F-6BA0-4BD3-95C4-05B18B3DFA7F}" srcOrd="1" destOrd="0" presId="urn:microsoft.com/office/officeart/2005/8/layout/process1"/>
    <dgm:cxn modelId="{5F04F791-7061-42C2-A620-F708A56A290D}" type="presOf" srcId="{9C59824A-47D5-4A83-9E9C-9FFCFACC836B}" destId="{D86493CD-861F-4024-B9BE-FCA498F7E876}" srcOrd="1" destOrd="0" presId="urn:microsoft.com/office/officeart/2005/8/layout/process1"/>
    <dgm:cxn modelId="{96D8CF9F-5301-440C-B1CB-3551BF4085C3}" type="presOf" srcId="{22FFD338-EEDA-4168-A68B-852EB38C5C46}" destId="{A8EF4398-81A3-4EC2-BEE1-5E57F0101995}" srcOrd="0" destOrd="0" presId="urn:microsoft.com/office/officeart/2005/8/layout/process1"/>
    <dgm:cxn modelId="{8B5AC147-B023-4305-95E2-67601B4EC411}" type="presOf" srcId="{18B24F8A-303E-48D7-A3F5-CB9D63DF5129}" destId="{6334D73A-9D43-4930-823B-2D544BB99C15}" srcOrd="0" destOrd="0" presId="urn:microsoft.com/office/officeart/2005/8/layout/process1"/>
    <dgm:cxn modelId="{9D60D837-A855-4478-BFEA-7AC98B155884}" srcId="{BDDDE4AD-C138-4757-A812-E8DE88A7C539}" destId="{6CCC3BDA-A920-4B65-AB9D-A079D53EE330}" srcOrd="0" destOrd="0" parTransId="{06C39415-8820-44C2-A236-B529795E3154}" sibTransId="{9C59824A-47D5-4A83-9E9C-9FFCFACC836B}"/>
    <dgm:cxn modelId="{84E17500-0B6D-43DA-86EA-DF43DF01AE06}" type="presOf" srcId="{D1A4F1E2-D41E-4E6A-916E-272401F0194D}" destId="{E812346D-8474-4A88-A859-E898C993E6F1}" srcOrd="0" destOrd="0" presId="urn:microsoft.com/office/officeart/2005/8/layout/process1"/>
    <dgm:cxn modelId="{C3D3B449-FC91-48C7-92E7-0BCA0FA34034}" srcId="{BDDDE4AD-C138-4757-A812-E8DE88A7C539}" destId="{D1A4F1E2-D41E-4E6A-916E-272401F0194D}" srcOrd="2" destOrd="0" parTransId="{699783B2-D8B9-4D3D-8146-EA751409B51A}" sibTransId="{02E8830F-CFAB-4148-A5AD-9D410F293015}"/>
    <dgm:cxn modelId="{C14583B9-B5BC-415D-9742-11FBB57B1095}" type="presParOf" srcId="{5ECFBAAF-7BB5-46F0-9E33-E6A530474085}" destId="{C8788ACC-BA0A-40FC-87E1-AF4058D6C28C}" srcOrd="0" destOrd="0" presId="urn:microsoft.com/office/officeart/2005/8/layout/process1"/>
    <dgm:cxn modelId="{7B6729FB-EF89-4AA7-BA03-63B22B78E02A}" type="presParOf" srcId="{5ECFBAAF-7BB5-46F0-9E33-E6A530474085}" destId="{11CC34BC-60A7-4BDB-B7E4-C8D1624D20B9}" srcOrd="1" destOrd="0" presId="urn:microsoft.com/office/officeart/2005/8/layout/process1"/>
    <dgm:cxn modelId="{037C68B1-4800-4AAB-AE16-5A61B2B54AD3}" type="presParOf" srcId="{11CC34BC-60A7-4BDB-B7E4-C8D1624D20B9}" destId="{D86493CD-861F-4024-B9BE-FCA498F7E876}" srcOrd="0" destOrd="0" presId="urn:microsoft.com/office/officeart/2005/8/layout/process1"/>
    <dgm:cxn modelId="{2FB15EBD-3DF6-48EC-8524-E212BA2B6663}" type="presParOf" srcId="{5ECFBAAF-7BB5-46F0-9E33-E6A530474085}" destId="{A8EF4398-81A3-4EC2-BEE1-5E57F0101995}" srcOrd="2" destOrd="0" presId="urn:microsoft.com/office/officeart/2005/8/layout/process1"/>
    <dgm:cxn modelId="{56CFBF0C-76E3-47C3-92F6-970FD558B81F}" type="presParOf" srcId="{5ECFBAAF-7BB5-46F0-9E33-E6A530474085}" destId="{6334D73A-9D43-4930-823B-2D544BB99C15}" srcOrd="3" destOrd="0" presId="urn:microsoft.com/office/officeart/2005/8/layout/process1"/>
    <dgm:cxn modelId="{E73FB9FD-3C86-4158-90AF-0C6489496BD6}" type="presParOf" srcId="{6334D73A-9D43-4930-823B-2D544BB99C15}" destId="{72377F8F-6BA0-4BD3-95C4-05B18B3DFA7F}" srcOrd="0" destOrd="0" presId="urn:microsoft.com/office/officeart/2005/8/layout/process1"/>
    <dgm:cxn modelId="{95156B2F-E5ED-4E7E-BDFA-3DE38B4D0EBD}" type="presParOf" srcId="{5ECFBAAF-7BB5-46F0-9E33-E6A530474085}" destId="{E812346D-8474-4A88-A859-E898C993E6F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E8A9A-D406-4683-92F4-FD0505F10CE4}">
      <dsp:nvSpPr>
        <dsp:cNvPr id="0" name=""/>
        <dsp:cNvSpPr/>
      </dsp:nvSpPr>
      <dsp:spPr>
        <a:xfrm>
          <a:off x="4120" y="264900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недостаточная активность включения родителей и представителей местного сообщества в деятельность по реализации модели</a:t>
          </a:r>
          <a:endParaRPr lang="ru-RU" sz="1200" kern="1200" dirty="0"/>
        </a:p>
      </dsp:txBody>
      <dsp:txXfrm>
        <a:off x="35246" y="296026"/>
        <a:ext cx="1717294" cy="1297267"/>
      </dsp:txXfrm>
    </dsp:sp>
    <dsp:sp modelId="{63C8716E-1712-410E-A9BB-CCA7772821C0}">
      <dsp:nvSpPr>
        <dsp:cNvPr id="0" name=""/>
        <dsp:cNvSpPr/>
      </dsp:nvSpPr>
      <dsp:spPr>
        <a:xfrm>
          <a:off x="4120" y="1593294"/>
          <a:ext cx="1779546" cy="5712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4120" y="1593294"/>
        <a:ext cx="1253201" cy="571209"/>
      </dsp:txXfrm>
    </dsp:sp>
    <dsp:sp modelId="{E55619E3-15D9-413B-A187-E8BCEDA1D6EA}">
      <dsp:nvSpPr>
        <dsp:cNvPr id="0" name=""/>
        <dsp:cNvSpPr/>
      </dsp:nvSpPr>
      <dsp:spPr>
        <a:xfrm>
          <a:off x="1307662" y="1684025"/>
          <a:ext cx="622841" cy="622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1704AB-68E6-43E1-BE9D-4066EF2B78D7}">
      <dsp:nvSpPr>
        <dsp:cNvPr id="0" name=""/>
        <dsp:cNvSpPr/>
      </dsp:nvSpPr>
      <dsp:spPr>
        <a:xfrm>
          <a:off x="2084808" y="264900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низкая скорость интернета</a:t>
          </a:r>
          <a:endParaRPr lang="ru-RU" sz="1200" kern="1200" dirty="0"/>
        </a:p>
      </dsp:txBody>
      <dsp:txXfrm>
        <a:off x="2115934" y="296026"/>
        <a:ext cx="1717294" cy="1297267"/>
      </dsp:txXfrm>
    </dsp:sp>
    <dsp:sp modelId="{1E220649-A9E8-4394-9508-B6EA1C1D7AB3}">
      <dsp:nvSpPr>
        <dsp:cNvPr id="0" name=""/>
        <dsp:cNvSpPr/>
      </dsp:nvSpPr>
      <dsp:spPr>
        <a:xfrm>
          <a:off x="2084808" y="1593294"/>
          <a:ext cx="1779546" cy="571209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2084808" y="1593294"/>
        <a:ext cx="1253201" cy="571209"/>
      </dsp:txXfrm>
    </dsp:sp>
    <dsp:sp modelId="{0212979D-4F63-4004-80B4-ACD193C16210}">
      <dsp:nvSpPr>
        <dsp:cNvPr id="0" name=""/>
        <dsp:cNvSpPr/>
      </dsp:nvSpPr>
      <dsp:spPr>
        <a:xfrm>
          <a:off x="3388350" y="1684025"/>
          <a:ext cx="622841" cy="622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C1D56E-D552-4545-A87C-E11F3F57C657}">
      <dsp:nvSpPr>
        <dsp:cNvPr id="0" name=""/>
        <dsp:cNvSpPr/>
      </dsp:nvSpPr>
      <dsp:spPr>
        <a:xfrm>
          <a:off x="4165496" y="264900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периодические сбои в работе Интернета</a:t>
          </a:r>
          <a:endParaRPr lang="ru-RU" sz="1200" kern="1200" dirty="0"/>
        </a:p>
      </dsp:txBody>
      <dsp:txXfrm>
        <a:off x="4196622" y="296026"/>
        <a:ext cx="1717294" cy="1297267"/>
      </dsp:txXfrm>
    </dsp:sp>
    <dsp:sp modelId="{A291C5F7-BD21-4A99-812F-F9BF14E81B44}">
      <dsp:nvSpPr>
        <dsp:cNvPr id="0" name=""/>
        <dsp:cNvSpPr/>
      </dsp:nvSpPr>
      <dsp:spPr>
        <a:xfrm>
          <a:off x="4165496" y="1593294"/>
          <a:ext cx="1779546" cy="57120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4165496" y="1593294"/>
        <a:ext cx="1253201" cy="571209"/>
      </dsp:txXfrm>
    </dsp:sp>
    <dsp:sp modelId="{7E7D7A60-2146-42E6-A706-71B1F58E178E}">
      <dsp:nvSpPr>
        <dsp:cNvPr id="0" name=""/>
        <dsp:cNvSpPr/>
      </dsp:nvSpPr>
      <dsp:spPr>
        <a:xfrm>
          <a:off x="5469038" y="1684025"/>
          <a:ext cx="622841" cy="622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88ACC-BA0A-40FC-87E1-AF4058D6C28C}">
      <dsp:nvSpPr>
        <dsp:cNvPr id="0" name=""/>
        <dsp:cNvSpPr/>
      </dsp:nvSpPr>
      <dsp:spPr>
        <a:xfrm>
          <a:off x="5357" y="297187"/>
          <a:ext cx="1601390" cy="13661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«Центра доступа и обучения  работе в электронной образовательной среде (ЭОС)»</a:t>
          </a:r>
          <a:endParaRPr lang="ru-RU" sz="1400" kern="1200" dirty="0"/>
        </a:p>
      </dsp:txBody>
      <dsp:txXfrm>
        <a:off x="45371" y="337201"/>
        <a:ext cx="1521362" cy="1286158"/>
      </dsp:txXfrm>
    </dsp:sp>
    <dsp:sp modelId="{11CC34BC-60A7-4BDB-B7E4-C8D1624D20B9}">
      <dsp:nvSpPr>
        <dsp:cNvPr id="0" name=""/>
        <dsp:cNvSpPr/>
      </dsp:nvSpPr>
      <dsp:spPr>
        <a:xfrm rot="5400000">
          <a:off x="837785" y="-19857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888709" y="-170067"/>
        <a:ext cx="237646" cy="238286"/>
      </dsp:txXfrm>
    </dsp:sp>
    <dsp:sp modelId="{A8EF4398-81A3-4EC2-BEE1-5E57F0101995}">
      <dsp:nvSpPr>
        <dsp:cNvPr id="0" name=""/>
        <dsp:cNvSpPr/>
      </dsp:nvSpPr>
      <dsp:spPr>
        <a:xfrm>
          <a:off x="2247304" y="297187"/>
          <a:ext cx="1601390" cy="136618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дубликатов форм опросов и анкет в электронных таблицах </a:t>
          </a:r>
          <a:r>
            <a:rPr lang="en-US" sz="1400" kern="1200" dirty="0" smtClean="0"/>
            <a:t>Excel</a:t>
          </a:r>
          <a:endParaRPr lang="ru-RU" sz="1400" kern="1200" dirty="0"/>
        </a:p>
      </dsp:txBody>
      <dsp:txXfrm>
        <a:off x="2287318" y="337201"/>
        <a:ext cx="1521362" cy="1286158"/>
      </dsp:txXfrm>
    </dsp:sp>
    <dsp:sp modelId="{6334D73A-9D43-4930-823B-2D544BB99C15}">
      <dsp:nvSpPr>
        <dsp:cNvPr id="0" name=""/>
        <dsp:cNvSpPr/>
      </dsp:nvSpPr>
      <dsp:spPr>
        <a:xfrm rot="5400000">
          <a:off x="5100924" y="-19857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151848" y="-170067"/>
        <a:ext cx="237646" cy="238286"/>
      </dsp:txXfrm>
    </dsp:sp>
    <dsp:sp modelId="{E812346D-8474-4A88-A859-E898C993E6F1}">
      <dsp:nvSpPr>
        <dsp:cNvPr id="0" name=""/>
        <dsp:cNvSpPr/>
      </dsp:nvSpPr>
      <dsp:spPr>
        <a:xfrm>
          <a:off x="4489251" y="297187"/>
          <a:ext cx="1601390" cy="136618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работа в </a:t>
          </a:r>
          <a:r>
            <a:rPr lang="ru-RU" sz="1400" kern="1200" dirty="0" err="1" smtClean="0"/>
            <a:t>оф-лайн</a:t>
          </a:r>
          <a:r>
            <a:rPr lang="ru-RU" sz="1400" kern="1200" dirty="0" smtClean="0"/>
            <a:t> режиме</a:t>
          </a:r>
          <a:endParaRPr lang="ru-RU" sz="1400" kern="1200" dirty="0"/>
        </a:p>
      </dsp:txBody>
      <dsp:txXfrm>
        <a:off x="4529265" y="337201"/>
        <a:ext cx="1521362" cy="1286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2390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15345"/>
            <a:ext cx="7772400" cy="1470025"/>
          </a:xfrm>
        </p:spPr>
        <p:txBody>
          <a:bodyPr anchor="b"/>
          <a:lstStyle>
            <a:lvl1pPr>
              <a:defRPr lang="bs-Latn-BA" sz="5400" b="1" kern="1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29944"/>
            <a:ext cx="6400800" cy="504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s-Latn-B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E3812-6C2E-4A1C-B2CB-833A49BDAA88}" type="datetimeFigureOut">
              <a:rPr lang="bs-Latn-BA"/>
              <a:pPr>
                <a:defRPr/>
              </a:pPr>
              <a:t>15.11.2015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3BEC-EA42-4098-80F1-88BDFE143238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76235-B0DC-40E7-812C-63F71E15AD3C}" type="datetimeFigureOut">
              <a:rPr lang="bs-Latn-BA"/>
              <a:pPr>
                <a:defRPr/>
              </a:pPr>
              <a:t>15.11.2015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18F1-771C-48B6-B3F8-C1D5C12412CD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3F7EA-E664-41EA-85FA-2518255B3FDE}" type="datetimeFigureOut">
              <a:rPr lang="bs-Latn-BA"/>
              <a:pPr>
                <a:defRPr/>
              </a:pPr>
              <a:t>15.11.2015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6FDA3-A2D5-4A95-9654-9F72FD94F8EF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5138" y="64928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pPr>
              <a:defRPr/>
            </a:pPr>
            <a:fld id="{C771B9B1-BEAC-4D61-A3C0-6AA43E0C9280}" type="datetimeFigureOut">
              <a:rPr lang="bs-Latn-BA"/>
              <a:pPr>
                <a:defRPr/>
              </a:pPr>
              <a:t>15.11.2015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92875"/>
            <a:ext cx="2895600" cy="365125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1138" y="64928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pPr>
              <a:defRPr/>
            </a:pPr>
            <a:fld id="{8A5668FF-BC0C-49CE-9D17-3980594CDC27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400" b="1" kern="1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61048"/>
            <a:ext cx="7772400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B4321-BBA1-490D-A65C-2D3EB7AC833E}" type="datetimeFigureOut">
              <a:rPr lang="bs-Latn-BA"/>
              <a:pPr>
                <a:defRPr/>
              </a:pPr>
              <a:t>15.11.2015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DBEE-C209-44FB-956F-7175B82EAE22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3863-7D7F-4F19-8143-2B7F0F669762}" type="datetimeFigureOut">
              <a:rPr lang="bs-Latn-BA"/>
              <a:pPr>
                <a:defRPr/>
              </a:pPr>
              <a:t>15.11.2015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7A09F-06D3-42FA-B331-8F857B4C966D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s-Latn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32A5-CE24-4AD3-A67D-1E77CC9EE99B}" type="datetimeFigureOut">
              <a:rPr lang="bs-Latn-BA"/>
              <a:pPr>
                <a:defRPr/>
              </a:pPr>
              <a:t>15.11.2015</a:t>
            </a:fld>
            <a:endParaRPr lang="bs-Latn-B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C55D-5ADD-456C-B516-30D0381629C9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s-Latn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DED5F-32F8-4A2E-AEAF-6F7FDC18976E}" type="datetimeFigureOut">
              <a:rPr lang="bs-Latn-BA"/>
              <a:pPr>
                <a:defRPr/>
              </a:pPr>
              <a:t>15.11.2015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B871-0DDD-4969-A811-3ABC484412AE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53B7-4739-49EE-8FFD-13AFF3666FE3}" type="datetimeFigureOut">
              <a:rPr lang="bs-Latn-BA"/>
              <a:pPr>
                <a:defRPr/>
              </a:pPr>
              <a:t>15.11.2015</a:t>
            </a:fld>
            <a:endParaRPr lang="bs-Latn-B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00D94-6D23-4CF9-8A5E-73F9CFF8673E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A2E8-A548-401E-96BD-A4C93D499C78}" type="datetimeFigureOut">
              <a:rPr lang="bs-Latn-BA"/>
              <a:pPr>
                <a:defRPr/>
              </a:pPr>
              <a:t>15.11.2015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BADC-B9F3-4233-9DA0-CCC343A9F192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59553-B873-454D-A723-A22FDC87F883}" type="datetimeFigureOut">
              <a:rPr lang="bs-Latn-BA"/>
              <a:pPr>
                <a:defRPr/>
              </a:pPr>
              <a:t>15.11.2015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B8EA1-5CC4-4FCD-803D-BDEC31FEE57E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mtClean="0"/>
              <a:t>Образец заголовка</a:t>
            </a:r>
            <a:endParaRPr lang="bs-Latn-B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57338"/>
            <a:ext cx="82296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s-Latn-B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6B5C2B-229C-43B2-A9F0-F9BEC20F001F}" type="datetimeFigureOut">
              <a:rPr lang="bs-Latn-BA"/>
              <a:pPr>
                <a:defRPr/>
              </a:pPr>
              <a:t>15.11.2015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B8541F-2477-4F5D-A4F9-EA421D19097A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lang="bs-Latn-BA" sz="5400" b="1" kern="1200" dirty="0">
          <a:ln w="19050">
            <a:solidFill>
              <a:schemeClr val="tx1">
                <a:lumMod val="85000"/>
                <a:lumOff val="15000"/>
              </a:schemeClr>
            </a:solidFill>
          </a:ln>
          <a:solidFill>
            <a:srgbClr val="262626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5400" b="1">
          <a:solidFill>
            <a:srgbClr val="262626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400" b="1">
          <a:solidFill>
            <a:srgbClr val="262626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400" b="1">
          <a:solidFill>
            <a:srgbClr val="262626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400" b="1">
          <a:solidFill>
            <a:srgbClr val="262626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262626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262626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262626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262626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2626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2626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501008"/>
            <a:ext cx="8496944" cy="295232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3200" b="0" dirty="0" smtClean="0"/>
              <a:t>«</a:t>
            </a:r>
            <a:r>
              <a:rPr lang="ru-RU" sz="3200" dirty="0"/>
              <a:t>Организация мониторинга удовлетворённости всех участников образовательного процесса качеством предоставляемых </a:t>
            </a:r>
            <a:r>
              <a:rPr lang="ru-RU" sz="3200" dirty="0" smtClean="0"/>
              <a:t>услуг</a:t>
            </a:r>
            <a:r>
              <a:rPr lang="en-US" sz="3200" b="0" dirty="0" smtClean="0"/>
              <a:t>»</a:t>
            </a:r>
            <a:endParaRPr sz="3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32656"/>
            <a:ext cx="6400800" cy="864096"/>
          </a:xfrm>
        </p:spPr>
        <p:txBody>
          <a:bodyPr rtlCol="0">
            <a:normAutofit fontScale="77500" lnSpcReduction="2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IV</a:t>
            </a:r>
            <a:r>
              <a:rPr lang="ru-RU" dirty="0" smtClean="0">
                <a:solidFill>
                  <a:schemeClr val="tx1"/>
                </a:solidFill>
              </a:rPr>
              <a:t> Межрегиональный конкурс эффективных управленческих моделей</a:t>
            </a:r>
          </a:p>
          <a:p>
            <a:pPr lvl="0" fontAlgn="auto">
              <a:spcAft>
                <a:spcPts val="0"/>
              </a:spcAft>
              <a:defRPr/>
            </a:pPr>
            <a:endParaRPr lang="ru-RU" dirty="0" smtClean="0"/>
          </a:p>
          <a:p>
            <a:pPr lvl="0" fontAlgn="auto"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s-Latn-BA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764704"/>
          </a:xfrm>
        </p:spPr>
        <p:txBody>
          <a:bodyPr/>
          <a:lstStyle/>
          <a:p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Дифференциация уровней профессионального стандарта  (опрос учителей)</a:t>
            </a:r>
            <a:endParaRPr lang="ru-RU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 l="2487" t="19313" r="43830" b="29500"/>
          <a:stretch>
            <a:fillRect/>
          </a:stretch>
        </p:blipFill>
        <p:spPr bwMode="auto">
          <a:xfrm>
            <a:off x="21651" y="980729"/>
            <a:ext cx="8870829" cy="47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19256" cy="764704"/>
          </a:xfrm>
        </p:spPr>
        <p:txBody>
          <a:bodyPr/>
          <a:lstStyle/>
          <a:p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Анкета  для опроса  стажеров, обучающихся на </a:t>
            </a:r>
            <a:r>
              <a:rPr lang="ru-RU" sz="3000" b="0" dirty="0" err="1" smtClean="0">
                <a:latin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 площадке МБОУ СОШ №1 г.Гусиноозерска</a:t>
            </a:r>
            <a:endParaRPr lang="ru-RU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8485" r="7857" b="17688"/>
          <a:stretch>
            <a:fillRect/>
          </a:stretch>
        </p:blipFill>
        <p:spPr bwMode="auto">
          <a:xfrm>
            <a:off x="32494" y="1556792"/>
            <a:ext cx="911150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19256" cy="764704"/>
          </a:xfrm>
        </p:spPr>
        <p:txBody>
          <a:bodyPr/>
          <a:lstStyle/>
          <a:p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Регистрация участников семинара-практикума молодых специалистов (февраль, 2015)</a:t>
            </a:r>
            <a:endParaRPr lang="ru-RU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593" t="17344" r="33869" b="6250"/>
          <a:stretch>
            <a:fillRect/>
          </a:stretch>
        </p:blipFill>
        <p:spPr bwMode="auto">
          <a:xfrm>
            <a:off x="539552" y="1052736"/>
            <a:ext cx="813690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593" t="29156" r="49918" b="23594"/>
          <a:stretch>
            <a:fillRect/>
          </a:stretch>
        </p:blipFill>
        <p:spPr bwMode="auto">
          <a:xfrm>
            <a:off x="179512" y="1330481"/>
            <a:ext cx="8712968" cy="49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19256" cy="764704"/>
          </a:xfrm>
        </p:spPr>
        <p:txBody>
          <a:bodyPr/>
          <a:lstStyle/>
          <a:p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Анкетирование учащихся (по инициативе Совета школы)</a:t>
            </a:r>
            <a:endParaRPr lang="ru-RU" sz="30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19256" cy="764704"/>
          </a:xfrm>
        </p:spPr>
        <p:txBody>
          <a:bodyPr/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Учет количества посещенных уроков по классам и по предметам (для администрации школы, Совета школы, экспертов) 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87" t="7501" r="52685" b="6250"/>
          <a:stretch>
            <a:fillRect/>
          </a:stretch>
        </p:blipFill>
        <p:spPr bwMode="auto">
          <a:xfrm>
            <a:off x="2123728" y="1136514"/>
            <a:ext cx="5112568" cy="553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Технологическая карта системного анализа  и оценка эффективности урока  (по В. П. Симонову)</a:t>
            </a:r>
            <a:endParaRPr lang="ru-RU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t="12029" r="22357" b="13317"/>
          <a:stretch/>
        </p:blipFill>
        <p:spPr bwMode="auto">
          <a:xfrm>
            <a:off x="899592" y="836712"/>
            <a:ext cx="700169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Технологическая карта системного анализа  и оценка эффективности урока  (по В. П. Симонову)</a:t>
            </a:r>
            <a:endParaRPr lang="ru-RU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040" t="10454" r="35529" b="17688"/>
          <a:stretch>
            <a:fillRect/>
          </a:stretch>
        </p:blipFill>
        <p:spPr bwMode="auto">
          <a:xfrm>
            <a:off x="395536" y="908720"/>
            <a:ext cx="843085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sz="3000" b="0" dirty="0" smtClean="0"/>
              <a:t>Тест ситуативной и личностной тревожности </a:t>
            </a:r>
            <a:r>
              <a:rPr lang="ru-RU" sz="3000" b="0" dirty="0" err="1" smtClean="0"/>
              <a:t>Спилбергера</a:t>
            </a:r>
            <a:endParaRPr lang="ru-RU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t="11657" r="19816" b="14633"/>
          <a:stretch/>
        </p:blipFill>
        <p:spPr bwMode="auto">
          <a:xfrm>
            <a:off x="827584" y="836712"/>
            <a:ext cx="755724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sz="3000" b="0" dirty="0" smtClean="0"/>
              <a:t>Тест ситуативной и личностной тревожности </a:t>
            </a:r>
            <a:r>
              <a:rPr lang="ru-RU" sz="3000" b="0" dirty="0" err="1" smtClean="0"/>
              <a:t>Спилбергера</a:t>
            </a:r>
            <a:endParaRPr lang="ru-RU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1" r="45343" b="4369"/>
          <a:stretch/>
        </p:blipFill>
        <p:spPr bwMode="auto">
          <a:xfrm>
            <a:off x="1043608" y="908720"/>
            <a:ext cx="6480720" cy="561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sz="3000" b="0" dirty="0" smtClean="0"/>
              <a:t>Тест ситуативной и личностной тревожности </a:t>
            </a:r>
            <a:r>
              <a:rPr lang="ru-RU" sz="3000" b="0" dirty="0" err="1" smtClean="0"/>
              <a:t>Спилбергера-таблица</a:t>
            </a:r>
            <a:r>
              <a:rPr lang="ru-RU" sz="3000" b="0" dirty="0" smtClean="0"/>
              <a:t> ответов</a:t>
            </a:r>
            <a:endParaRPr lang="ru-RU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>
            <a:fillRect/>
          </a:stretch>
        </p:blipFill>
        <p:spPr bwMode="auto">
          <a:xfrm>
            <a:off x="147509" y="1052736"/>
            <a:ext cx="896099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7969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Направление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Механизм расширения государственно общественного управления в сфере образования.</a:t>
            </a:r>
            <a:endParaRPr lang="ru-RU" dirty="0"/>
          </a:p>
        </p:txBody>
      </p:sp>
      <p:pic>
        <p:nvPicPr>
          <p:cNvPr id="4" name="Рисунок 3" descr="3-300x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636912"/>
            <a:ext cx="3888432" cy="3188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sz="2800" b="0" dirty="0" smtClean="0"/>
              <a:t>Тест ситуативной и личностной тревожности </a:t>
            </a:r>
            <a:r>
              <a:rPr lang="ru-RU" sz="2800" b="0" dirty="0" err="1" smtClean="0"/>
              <a:t>Спилбергера-дальнейшая</a:t>
            </a:r>
            <a:r>
              <a:rPr lang="ru-RU" sz="2800" b="0" dirty="0" smtClean="0"/>
              <a:t> работа с таблицей ответов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179512" y="836712"/>
          <a:ext cx="9135052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19256" cy="654032"/>
          </a:xfrm>
        </p:spPr>
        <p:txBody>
          <a:bodyPr/>
          <a:lstStyle/>
          <a:p>
            <a:r>
              <a:rPr lang="en-US" sz="2800" b="0" dirty="0" err="1" smtClean="0"/>
              <a:t>Возможные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риски</a:t>
            </a:r>
            <a:r>
              <a:rPr lang="ru-RU" sz="2800" b="0" dirty="0" smtClean="0"/>
              <a:t> реализации модели</a:t>
            </a:r>
            <a:endParaRPr lang="ru-RU" sz="2800" b="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357290" y="714356"/>
          <a:ext cx="6096000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262082" y="3714752"/>
          <a:ext cx="6096000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28596" y="3071810"/>
            <a:ext cx="8219256" cy="50006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New Tai Lue" pitchFamily="34" charset="0"/>
                <a:ea typeface="+mj-ea"/>
                <a:cs typeface="Microsoft New Tai Lue" pitchFamily="34" charset="0"/>
              </a:rPr>
              <a:t>Минимизация</a:t>
            </a:r>
            <a:r>
              <a:rPr kumimoji="0" lang="en-US" sz="2800" b="0" i="0" u="none" strike="noStrike" kern="1200" cap="none" spc="0" normalizeH="0" baseline="0" noProof="0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New Tai Lue" pitchFamily="34" charset="0"/>
                <a:ea typeface="+mj-ea"/>
                <a:cs typeface="Microsoft New Tai Lue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New Tai Lue" pitchFamily="34" charset="0"/>
                <a:ea typeface="+mj-ea"/>
                <a:cs typeface="Microsoft New Tai Lue" pitchFamily="34" charset="0"/>
              </a:rPr>
              <a:t>риск</a:t>
            </a:r>
            <a:r>
              <a:rPr kumimoji="0" lang="ru-RU" sz="2800" b="0" i="0" u="none" strike="noStrike" kern="1200" cap="none" spc="0" normalizeH="0" baseline="0" noProof="0" dirty="0" err="1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New Tai Lue" pitchFamily="34" charset="0"/>
                <a:ea typeface="+mj-ea"/>
                <a:cs typeface="Microsoft New Tai Lue" pitchFamily="34" charset="0"/>
              </a:rPr>
              <a:t>ов</a:t>
            </a:r>
            <a:r>
              <a:rPr kumimoji="0" lang="ru-RU" sz="2800" b="0" i="0" u="none" strike="noStrike" kern="1200" cap="none" spc="0" normalizeH="0" baseline="0" noProof="0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New Tai Lue" pitchFamily="34" charset="0"/>
                <a:ea typeface="+mj-ea"/>
                <a:cs typeface="Microsoft New Tai Lue" pitchFamily="34" charset="0"/>
              </a:rPr>
              <a:t> реализации модели</a:t>
            </a:r>
            <a:endParaRPr kumimoji="0" lang="ru-RU" sz="2800" b="0" i="0" u="none" strike="noStrike" kern="1200" cap="none" spc="0" normalizeH="0" baseline="0" noProof="0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icrosoft New Tai Lue" pitchFamily="34" charset="0"/>
              <a:ea typeface="+mj-ea"/>
              <a:cs typeface="Microsoft New Tai Lue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143372" y="3589572"/>
            <a:ext cx="397144" cy="339494"/>
            <a:chOff x="5072099" y="-169747"/>
            <a:chExt cx="397144" cy="339494"/>
          </a:xfrm>
          <a:solidFill>
            <a:srgbClr val="17E75C"/>
          </a:solidFill>
        </p:grpSpPr>
        <p:sp>
          <p:nvSpPr>
            <p:cNvPr id="8" name="Стрелка вправо 7"/>
            <p:cNvSpPr/>
            <p:nvPr/>
          </p:nvSpPr>
          <p:spPr>
            <a:xfrm rot="5400000">
              <a:off x="5100924" y="-19857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трелка вправо 4"/>
            <p:cNvSpPr/>
            <p:nvPr/>
          </p:nvSpPr>
          <p:spPr>
            <a:xfrm rot="5400000">
              <a:off x="5151848" y="-170067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219256" cy="1143000"/>
          </a:xfrm>
        </p:spPr>
        <p:txBody>
          <a:bodyPr/>
          <a:lstStyle/>
          <a:p>
            <a:pPr algn="just"/>
            <a:r>
              <a:rPr lang="ru-RU" sz="3200" b="0" dirty="0" smtClean="0"/>
              <a:t>Модель </a:t>
            </a:r>
            <a:r>
              <a:rPr lang="en-US" sz="3200" b="0" dirty="0" smtClean="0"/>
              <a:t>«</a:t>
            </a:r>
            <a:r>
              <a:rPr lang="en-US" sz="3200" b="0" dirty="0" err="1" smtClean="0"/>
              <a:t>Электронная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образовательная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среда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как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один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из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инструментов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внутреннего</a:t>
            </a:r>
            <a:r>
              <a:rPr lang="en-US" sz="3200" b="0" dirty="0" smtClean="0"/>
              <a:t> и </a:t>
            </a:r>
            <a:r>
              <a:rPr lang="en-US" sz="3200" b="0" dirty="0" err="1" smtClean="0"/>
              <a:t>внешнего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мониторинга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качества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образования</a:t>
            </a:r>
            <a:r>
              <a:rPr lang="en-US" sz="3200" b="0" dirty="0" smtClean="0"/>
              <a:t> и </a:t>
            </a:r>
            <a:r>
              <a:rPr lang="en-US" sz="3200" b="0" dirty="0" err="1" smtClean="0"/>
              <a:t>получения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обратной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связи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школы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от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потребителей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ее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деятельности</a:t>
            </a:r>
            <a:r>
              <a:rPr lang="ru-RU" sz="3200" b="0" dirty="0" smtClean="0"/>
              <a:t> (на основе сервисов </a:t>
            </a:r>
            <a:r>
              <a:rPr lang="en-US" sz="3200" b="0" dirty="0" smtClean="0"/>
              <a:t>Google»</a:t>
            </a:r>
            <a:r>
              <a:rPr lang="ru-RU" sz="3200" b="0" dirty="0" smtClean="0"/>
              <a:t>может быть реализована в любом образовательном учреждении, так как требует умения владения ИКТ на уровне пользователя, что является одной из составляющих </a:t>
            </a:r>
            <a:r>
              <a:rPr lang="ru-RU" sz="3200" b="0" dirty="0" err="1" smtClean="0"/>
              <a:t>профстандарта</a:t>
            </a:r>
            <a:r>
              <a:rPr lang="ru-RU" sz="3200" b="0" dirty="0" smtClean="0"/>
              <a:t> педагога.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10"/>
            <a:ext cx="8219256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gray">
          <a:xfrm>
            <a:off x="1" y="2455252"/>
            <a:ext cx="4054078" cy="3693987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gray">
          <a:xfrm>
            <a:off x="161809" y="2680659"/>
            <a:ext cx="3697230" cy="337262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EAEAE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13" descr="circuler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3251" y="2636912"/>
            <a:ext cx="3523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>
            <a:spLocks noChangeArrowheads="1"/>
          </p:cNvSpPr>
          <p:nvPr/>
        </p:nvSpPr>
        <p:spPr bwMode="gray">
          <a:xfrm>
            <a:off x="282782" y="2856171"/>
            <a:ext cx="3436032" cy="3112151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Freeform 15"/>
          <p:cNvSpPr>
            <a:spLocks/>
          </p:cNvSpPr>
          <p:nvPr/>
        </p:nvSpPr>
        <p:spPr bwMode="gray">
          <a:xfrm>
            <a:off x="614962" y="3807055"/>
            <a:ext cx="2700267" cy="1082487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BBF6EE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gray">
          <a:xfrm>
            <a:off x="5093601" y="2455252"/>
            <a:ext cx="4050400" cy="3693987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gray">
          <a:xfrm>
            <a:off x="5252022" y="2680659"/>
            <a:ext cx="3700908" cy="337262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EAEAE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" name="Picture 18" descr="circuler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26897" y="2636912"/>
            <a:ext cx="351965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>
            <a:spLocks noChangeArrowheads="1"/>
          </p:cNvSpPr>
          <p:nvPr/>
        </p:nvSpPr>
        <p:spPr bwMode="gray">
          <a:xfrm>
            <a:off x="5376380" y="2856171"/>
            <a:ext cx="3432354" cy="3112151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Freeform 20"/>
          <p:cNvSpPr>
            <a:spLocks/>
          </p:cNvSpPr>
          <p:nvPr/>
        </p:nvSpPr>
        <p:spPr bwMode="gray">
          <a:xfrm>
            <a:off x="5708562" y="3807055"/>
            <a:ext cx="2696586" cy="1082487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>
                  <a:alpha val="1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BBF6EE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 rot="-1297425" flipH="1" flipV="1">
            <a:off x="5540778" y="5075148"/>
            <a:ext cx="2998253" cy="659643"/>
            <a:chOff x="2532" y="1051"/>
            <a:chExt cx="893" cy="246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9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4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5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3" name="Oval 32"/>
          <p:cNvSpPr>
            <a:spLocks noChangeArrowheads="1"/>
          </p:cNvSpPr>
          <p:nvPr/>
        </p:nvSpPr>
        <p:spPr bwMode="gray">
          <a:xfrm>
            <a:off x="2621866" y="2455252"/>
            <a:ext cx="4050398" cy="3693987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gray">
          <a:xfrm>
            <a:off x="2780285" y="2680659"/>
            <a:ext cx="3700908" cy="337262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EAEAE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5" name="Picture 34" descr="circuler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855159" y="2636912"/>
            <a:ext cx="351966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val 35"/>
          <p:cNvSpPr>
            <a:spLocks noChangeArrowheads="1"/>
          </p:cNvSpPr>
          <p:nvPr/>
        </p:nvSpPr>
        <p:spPr bwMode="gray">
          <a:xfrm>
            <a:off x="2904640" y="2856171"/>
            <a:ext cx="3432356" cy="3112151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Freeform 36"/>
          <p:cNvSpPr>
            <a:spLocks/>
          </p:cNvSpPr>
          <p:nvPr/>
        </p:nvSpPr>
        <p:spPr bwMode="gray">
          <a:xfrm>
            <a:off x="3236824" y="3807055"/>
            <a:ext cx="2696590" cy="1082487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BBF6EE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 rot="-1297425" flipH="1" flipV="1">
            <a:off x="3069045" y="5075148"/>
            <a:ext cx="2998250" cy="659642"/>
            <a:chOff x="2532" y="1051"/>
            <a:chExt cx="893" cy="246"/>
          </a:xfrm>
        </p:grpSpPr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45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0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41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0" name="Rectangle 49"/>
          <p:cNvSpPr>
            <a:spLocks noChangeArrowheads="1"/>
          </p:cNvSpPr>
          <p:nvPr/>
        </p:nvSpPr>
        <p:spPr bwMode="black">
          <a:xfrm>
            <a:off x="3419872" y="3573016"/>
            <a:ext cx="252028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ru-RU" sz="1500" dirty="0"/>
              <a:t>Апробация разработанного инструментария внутреннего и внешнего мониторинга качества образования.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black">
          <a:xfrm>
            <a:off x="539552" y="3140968"/>
            <a:ext cx="2376264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500" dirty="0"/>
              <a:t>Разработка на основе </a:t>
            </a:r>
            <a:r>
              <a:rPr lang="en-US" sz="1500" dirty="0" err="1" smtClean="0"/>
              <a:t>GoogleForms</a:t>
            </a:r>
            <a:r>
              <a:rPr lang="ru-RU" sz="1500" dirty="0" smtClean="0"/>
              <a:t>  инструментария </a:t>
            </a:r>
            <a:r>
              <a:rPr lang="ru-RU" sz="1500" dirty="0"/>
              <a:t>для проведения внутреннего и внешнего мониторинга качества образования и получения обратной связи школы от потребителей ее деятельности. 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black">
          <a:xfrm>
            <a:off x="6516216" y="3275399"/>
            <a:ext cx="2016224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ru-RU" sz="1500" dirty="0"/>
              <a:t>Внедрение модели в практику образовательных учреждений путем проведения стажировок, практико-ориентированных семинаров.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468314" y="333374"/>
            <a:ext cx="8496301" cy="2016127"/>
            <a:chOff x="343" y="306"/>
            <a:chExt cx="5352" cy="1270"/>
          </a:xfrm>
        </p:grpSpPr>
        <p:sp>
          <p:nvSpPr>
            <p:cNvPr id="57" name="AutoShape 55"/>
            <p:cNvSpPr>
              <a:spLocks noChangeArrowheads="1"/>
            </p:cNvSpPr>
            <p:nvPr/>
          </p:nvSpPr>
          <p:spPr bwMode="gray">
            <a:xfrm>
              <a:off x="343" y="306"/>
              <a:ext cx="5352" cy="127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5000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850" y="351"/>
              <a:ext cx="4799" cy="1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Цель </a:t>
              </a:r>
              <a:endParaRPr lang="en-US" sz="2000" b="1" dirty="0" smtClean="0"/>
            </a:p>
            <a:p>
              <a:pPr algn="just"/>
              <a:r>
                <a:rPr lang="ru-RU" sz="2000" dirty="0" smtClean="0"/>
                <a:t>Обеспечение </a:t>
              </a:r>
              <a:r>
                <a:rPr lang="ru-RU" sz="2000" dirty="0"/>
                <a:t>действенного государственно-общественного </a:t>
              </a:r>
              <a:r>
                <a:rPr lang="ru-RU" sz="2000" dirty="0" smtClean="0"/>
                <a:t>управления </a:t>
              </a:r>
              <a:r>
                <a:rPr lang="ru-RU" sz="2000" dirty="0"/>
                <a:t>в сфере образования </a:t>
              </a:r>
              <a:r>
                <a:rPr lang="ru-RU" sz="2000" dirty="0" smtClean="0"/>
                <a:t>путем </a:t>
              </a:r>
              <a:r>
                <a:rPr lang="ru-RU" sz="2000" dirty="0"/>
                <a:t>построения модели внутреннего и внешнего мониторинга </a:t>
              </a:r>
              <a:r>
                <a:rPr lang="en-US" sz="2000" dirty="0" smtClean="0"/>
                <a:t> </a:t>
              </a:r>
              <a:r>
                <a:rPr lang="ru-RU" sz="2000" dirty="0" smtClean="0"/>
                <a:t>качества </a:t>
              </a:r>
              <a:r>
                <a:rPr lang="ru-RU" sz="2000" dirty="0"/>
                <a:t>образования </a:t>
              </a:r>
              <a:r>
                <a:rPr lang="ru-RU" sz="2000" dirty="0" smtClean="0"/>
                <a:t>и</a:t>
              </a:r>
              <a:r>
                <a:rPr lang="en-US" sz="2000" dirty="0" smtClean="0"/>
                <a:t> </a:t>
              </a:r>
              <a:r>
                <a:rPr lang="ru-RU" sz="2000" dirty="0" smtClean="0"/>
                <a:t> </a:t>
              </a:r>
              <a:r>
                <a:rPr lang="ru-RU" sz="2000" dirty="0"/>
                <a:t>получения обратной связи школы от потребителей ее деятельности. </a:t>
              </a: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 rot="-1297425" flipH="1" flipV="1">
            <a:off x="436970" y="5075148"/>
            <a:ext cx="2998250" cy="659642"/>
            <a:chOff x="2532" y="1051"/>
            <a:chExt cx="893" cy="246"/>
          </a:xfrm>
        </p:grpSpPr>
        <p:grpSp>
          <p:nvGrpSpPr>
            <p:cNvPr id="60" name="Group 59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66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1" name="Group 64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62" name="AutoShape 6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AutoShape 6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" name="AutoShape 6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" name="AutoShape 6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33"/>
          <p:cNvGrpSpPr>
            <a:grpSpLocks/>
          </p:cNvGrpSpPr>
          <p:nvPr/>
        </p:nvGrpSpPr>
        <p:grpSpPr bwMode="auto">
          <a:xfrm>
            <a:off x="1051992" y="2784376"/>
            <a:ext cx="7239000" cy="3352800"/>
            <a:chOff x="672" y="1776"/>
            <a:chExt cx="4560" cy="2112"/>
          </a:xfrm>
        </p:grpSpPr>
        <p:sp>
          <p:nvSpPr>
            <p:cNvPr id="56" name="Text Box 5"/>
            <p:cNvSpPr txBox="1">
              <a:spLocks noChangeArrowheads="1"/>
            </p:cNvSpPr>
            <p:nvPr/>
          </p:nvSpPr>
          <p:spPr bwMode="gray">
            <a:xfrm>
              <a:off x="2620" y="1776"/>
              <a:ext cx="50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dirty="0" smtClean="0">
                  <a:solidFill>
                    <a:schemeClr val="bg1"/>
                  </a:solidFill>
                </a:rPr>
                <a:t>текст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Group 29"/>
            <p:cNvGrpSpPr>
              <a:grpSpLocks/>
            </p:cNvGrpSpPr>
            <p:nvPr/>
          </p:nvGrpSpPr>
          <p:grpSpPr bwMode="auto">
            <a:xfrm>
              <a:off x="672" y="3059"/>
              <a:ext cx="760" cy="766"/>
              <a:chOff x="672" y="3059"/>
              <a:chExt cx="760" cy="766"/>
            </a:xfrm>
          </p:grpSpPr>
          <p:grpSp>
            <p:nvGrpSpPr>
              <p:cNvPr id="89" name="Group 6"/>
              <p:cNvGrpSpPr>
                <a:grpSpLocks/>
              </p:cNvGrpSpPr>
              <p:nvPr/>
            </p:nvGrpSpPr>
            <p:grpSpPr bwMode="auto">
              <a:xfrm>
                <a:off x="767" y="3059"/>
                <a:ext cx="540" cy="252"/>
                <a:chOff x="879" y="2244"/>
                <a:chExt cx="720" cy="342"/>
              </a:xfrm>
            </p:grpSpPr>
            <p:sp>
              <p:nvSpPr>
                <p:cNvPr id="92" name="Text Box 10"/>
                <p:cNvSpPr txBox="1">
                  <a:spLocks noChangeArrowheads="1"/>
                </p:cNvSpPr>
                <p:nvPr/>
              </p:nvSpPr>
              <p:spPr bwMode="gray">
                <a:xfrm>
                  <a:off x="889" y="2244"/>
                  <a:ext cx="710" cy="3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ru-RU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текст</a:t>
                  </a:r>
                  <a:endParaRPr 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93" name="Text Box 10"/>
                <p:cNvSpPr txBox="1">
                  <a:spLocks noChangeArrowheads="1"/>
                </p:cNvSpPr>
                <p:nvPr/>
              </p:nvSpPr>
              <p:spPr bwMode="gray">
                <a:xfrm>
                  <a:off x="879" y="2244"/>
                  <a:ext cx="710" cy="3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ru-RU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текст</a:t>
                  </a:r>
                  <a:endParaRPr 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90" name="Oval 11"/>
              <p:cNvSpPr>
                <a:spLocks noChangeArrowheads="1"/>
              </p:cNvSpPr>
              <p:nvPr/>
            </p:nvSpPr>
            <p:spPr bwMode="gray">
              <a:xfrm>
                <a:off x="672" y="3580"/>
                <a:ext cx="760" cy="245"/>
              </a:xfrm>
              <a:prstGeom prst="ellipse">
                <a:avLst/>
              </a:prstGeom>
              <a:gradFill rotWithShape="1">
                <a:gsLst>
                  <a:gs pos="0">
                    <a:srgbClr val="CECECE"/>
                  </a:gs>
                  <a:gs pos="100000">
                    <a:srgbClr val="EFF7F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8" name="Group 32"/>
            <p:cNvGrpSpPr>
              <a:grpSpLocks/>
            </p:cNvGrpSpPr>
            <p:nvPr/>
          </p:nvGrpSpPr>
          <p:grpSpPr bwMode="auto">
            <a:xfrm>
              <a:off x="4272" y="2544"/>
              <a:ext cx="960" cy="1302"/>
              <a:chOff x="4272" y="2544"/>
              <a:chExt cx="960" cy="1302"/>
            </a:xfrm>
          </p:grpSpPr>
          <p:grpSp>
            <p:nvGrpSpPr>
              <p:cNvPr id="80" name="Group 12"/>
              <p:cNvGrpSpPr>
                <a:grpSpLocks/>
              </p:cNvGrpSpPr>
              <p:nvPr/>
            </p:nvGrpSpPr>
            <p:grpSpPr bwMode="auto">
              <a:xfrm>
                <a:off x="4272" y="2544"/>
                <a:ext cx="960" cy="965"/>
                <a:chOff x="2400" y="1488"/>
                <a:chExt cx="1152" cy="1152"/>
              </a:xfrm>
            </p:grpSpPr>
            <p:grpSp>
              <p:nvGrpSpPr>
                <p:cNvPr id="82" name="Group 13"/>
                <p:cNvGrpSpPr>
                  <a:grpSpLocks/>
                </p:cNvGrpSpPr>
                <p:nvPr/>
              </p:nvGrpSpPr>
              <p:grpSpPr bwMode="auto">
                <a:xfrm>
                  <a:off x="2400" y="1488"/>
                  <a:ext cx="1152" cy="1152"/>
                  <a:chOff x="2016" y="1920"/>
                  <a:chExt cx="1680" cy="1680"/>
                </a:xfrm>
              </p:grpSpPr>
              <p:sp>
                <p:nvSpPr>
                  <p:cNvPr id="85" name="Oval 14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24314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6" name="Freeform 15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BBF6E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8" name="Freeform 15"/>
                  <p:cNvSpPr>
                    <a:spLocks/>
                  </p:cNvSpPr>
                  <p:nvPr/>
                </p:nvSpPr>
                <p:spPr bwMode="gray">
                  <a:xfrm>
                    <a:off x="2195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BBF6E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3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2643" y="2025"/>
                  <a:ext cx="639" cy="3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ru-RU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текст</a:t>
                  </a:r>
                  <a:endParaRPr 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84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2634" y="2025"/>
                  <a:ext cx="639" cy="3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ru-RU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текст</a:t>
                  </a:r>
                  <a:endParaRPr 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81" name="Oval 17"/>
              <p:cNvSpPr>
                <a:spLocks noChangeArrowheads="1"/>
              </p:cNvSpPr>
              <p:nvPr/>
            </p:nvSpPr>
            <p:spPr bwMode="gray">
              <a:xfrm>
                <a:off x="4315" y="3539"/>
                <a:ext cx="917" cy="307"/>
              </a:xfrm>
              <a:prstGeom prst="ellipse">
                <a:avLst/>
              </a:prstGeom>
              <a:gradFill rotWithShape="1">
                <a:gsLst>
                  <a:gs pos="0">
                    <a:srgbClr val="CECECE"/>
                  </a:gs>
                  <a:gs pos="100000">
                    <a:srgbClr val="EFF7F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9" name="Group 30"/>
            <p:cNvGrpSpPr>
              <a:grpSpLocks/>
            </p:cNvGrpSpPr>
            <p:nvPr/>
          </p:nvGrpSpPr>
          <p:grpSpPr bwMode="auto">
            <a:xfrm>
              <a:off x="1776" y="2589"/>
              <a:ext cx="916" cy="1299"/>
              <a:chOff x="1776" y="2589"/>
              <a:chExt cx="916" cy="1299"/>
            </a:xfrm>
          </p:grpSpPr>
          <p:grpSp>
            <p:nvGrpSpPr>
              <p:cNvPr id="73" name="Group 18"/>
              <p:cNvGrpSpPr>
                <a:grpSpLocks/>
              </p:cNvGrpSpPr>
              <p:nvPr/>
            </p:nvGrpSpPr>
            <p:grpSpPr bwMode="auto">
              <a:xfrm>
                <a:off x="1878" y="2589"/>
                <a:ext cx="748" cy="362"/>
                <a:chOff x="2195" y="1948"/>
                <a:chExt cx="1309" cy="634"/>
              </a:xfrm>
            </p:grpSpPr>
            <p:sp>
              <p:nvSpPr>
                <p:cNvPr id="78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" name="Freeform 20"/>
                <p:cNvSpPr>
                  <a:spLocks/>
                </p:cNvSpPr>
                <p:nvPr/>
              </p:nvSpPr>
              <p:spPr bwMode="gray">
                <a:xfrm>
                  <a:off x="2195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4" name="Text Box 21"/>
              <p:cNvSpPr txBox="1">
                <a:spLocks noChangeArrowheads="1"/>
              </p:cNvSpPr>
              <p:nvPr/>
            </p:nvSpPr>
            <p:spPr bwMode="gray">
              <a:xfrm>
                <a:off x="1824" y="3032"/>
                <a:ext cx="86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текст</a:t>
                </a:r>
                <a:endPara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 eaLnBrk="0" hangingPunct="0"/>
                <a:endPara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5" name="Oval 22"/>
              <p:cNvSpPr>
                <a:spLocks noChangeArrowheads="1"/>
              </p:cNvSpPr>
              <p:nvPr/>
            </p:nvSpPr>
            <p:spPr bwMode="gray">
              <a:xfrm>
                <a:off x="1776" y="3580"/>
                <a:ext cx="916" cy="308"/>
              </a:xfrm>
              <a:prstGeom prst="ellipse">
                <a:avLst/>
              </a:prstGeom>
              <a:gradFill rotWithShape="1">
                <a:gsLst>
                  <a:gs pos="0">
                    <a:srgbClr val="CECECE"/>
                  </a:gs>
                  <a:gs pos="100000">
                    <a:srgbClr val="EFF7F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" name="Text Box 21"/>
              <p:cNvSpPr txBox="1">
                <a:spLocks noChangeArrowheads="1"/>
              </p:cNvSpPr>
              <p:nvPr/>
            </p:nvSpPr>
            <p:spPr bwMode="gray">
              <a:xfrm>
                <a:off x="1817" y="3032"/>
                <a:ext cx="86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текст</a:t>
                </a:r>
                <a:endPara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 eaLnBrk="0" hangingPunct="0"/>
                <a:endPara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60" name="Group 31"/>
            <p:cNvGrpSpPr>
              <a:grpSpLocks/>
            </p:cNvGrpSpPr>
            <p:nvPr/>
          </p:nvGrpSpPr>
          <p:grpSpPr bwMode="auto">
            <a:xfrm>
              <a:off x="3113" y="2561"/>
              <a:ext cx="919" cy="1299"/>
              <a:chOff x="3113" y="2561"/>
              <a:chExt cx="919" cy="1299"/>
            </a:xfrm>
          </p:grpSpPr>
          <p:grpSp>
            <p:nvGrpSpPr>
              <p:cNvPr id="64" name="Group 23"/>
              <p:cNvGrpSpPr>
                <a:grpSpLocks/>
              </p:cNvGrpSpPr>
              <p:nvPr/>
            </p:nvGrpSpPr>
            <p:grpSpPr bwMode="auto">
              <a:xfrm>
                <a:off x="3113" y="2561"/>
                <a:ext cx="871" cy="889"/>
                <a:chOff x="3113" y="2561"/>
                <a:chExt cx="871" cy="889"/>
              </a:xfrm>
            </p:grpSpPr>
            <p:grpSp>
              <p:nvGrpSpPr>
                <p:cNvPr id="66" name="Group 24"/>
                <p:cNvGrpSpPr>
                  <a:grpSpLocks/>
                </p:cNvGrpSpPr>
                <p:nvPr/>
              </p:nvGrpSpPr>
              <p:grpSpPr bwMode="auto">
                <a:xfrm>
                  <a:off x="3174" y="2561"/>
                  <a:ext cx="748" cy="362"/>
                  <a:chOff x="2195" y="1948"/>
                  <a:chExt cx="1309" cy="634"/>
                </a:xfrm>
              </p:grpSpPr>
              <p:sp>
                <p:nvSpPr>
                  <p:cNvPr id="70" name="Freeform 26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" name="Freeform 26"/>
                  <p:cNvSpPr>
                    <a:spLocks/>
                  </p:cNvSpPr>
                  <p:nvPr/>
                </p:nvSpPr>
                <p:spPr bwMode="gray">
                  <a:xfrm>
                    <a:off x="2195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7" name="Text Box 27"/>
                <p:cNvSpPr txBox="1">
                  <a:spLocks noChangeArrowheads="1"/>
                </p:cNvSpPr>
                <p:nvPr/>
              </p:nvSpPr>
              <p:spPr bwMode="gray">
                <a:xfrm>
                  <a:off x="3120" y="3004"/>
                  <a:ext cx="864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ru-RU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текст</a:t>
                  </a:r>
                  <a:endPara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  <a:p>
                  <a:pPr algn="ctr" eaLnBrk="0" hangingPunct="0"/>
                  <a:endParaRPr 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68" name="Text Box 27"/>
                <p:cNvSpPr txBox="1">
                  <a:spLocks noChangeArrowheads="1"/>
                </p:cNvSpPr>
                <p:nvPr/>
              </p:nvSpPr>
              <p:spPr bwMode="gray">
                <a:xfrm>
                  <a:off x="3113" y="3004"/>
                  <a:ext cx="864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ru-RU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текст</a:t>
                  </a:r>
                  <a:endPara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  <a:p>
                  <a:pPr algn="ctr" eaLnBrk="0" hangingPunct="0"/>
                  <a:endParaRPr 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65" name="Oval 28"/>
              <p:cNvSpPr>
                <a:spLocks noChangeArrowheads="1"/>
              </p:cNvSpPr>
              <p:nvPr/>
            </p:nvSpPr>
            <p:spPr bwMode="gray">
              <a:xfrm>
                <a:off x="3116" y="3552"/>
                <a:ext cx="916" cy="308"/>
              </a:xfrm>
              <a:prstGeom prst="ellipse">
                <a:avLst/>
              </a:prstGeom>
              <a:gradFill rotWithShape="1">
                <a:gsLst>
                  <a:gs pos="0">
                    <a:srgbClr val="CECECE"/>
                  </a:gs>
                  <a:gs pos="100000">
                    <a:srgbClr val="EFF7F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3" name="Text Box 5"/>
            <p:cNvSpPr txBox="1">
              <a:spLocks noChangeArrowheads="1"/>
            </p:cNvSpPr>
            <p:nvPr/>
          </p:nvSpPr>
          <p:spPr bwMode="gray">
            <a:xfrm>
              <a:off x="2613" y="1776"/>
              <a:ext cx="50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dirty="0" smtClean="0">
                  <a:solidFill>
                    <a:schemeClr val="bg1"/>
                  </a:solidFill>
                </a:rPr>
                <a:t>текст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251520" y="261211"/>
            <a:ext cx="8353547" cy="5910989"/>
            <a:chOff x="576" y="591"/>
            <a:chExt cx="4829" cy="3297"/>
          </a:xfrm>
        </p:grpSpPr>
        <p:sp>
          <p:nvSpPr>
            <p:cNvPr id="23" name="AutoShape 3"/>
            <p:cNvSpPr>
              <a:spLocks noChangeArrowheads="1"/>
            </p:cNvSpPr>
            <p:nvPr/>
          </p:nvSpPr>
          <p:spPr bwMode="gray">
            <a:xfrm>
              <a:off x="701" y="1392"/>
              <a:ext cx="4704" cy="2050"/>
            </a:xfrm>
            <a:prstGeom prst="upArrow">
              <a:avLst>
                <a:gd name="adj1" fmla="val 57824"/>
                <a:gd name="adj2" fmla="val 54398"/>
              </a:avLst>
            </a:prstGeom>
            <a:gradFill rotWithShape="1">
              <a:gsLst>
                <a:gs pos="0">
                  <a:schemeClr val="tx1"/>
                </a:gs>
                <a:gs pos="100000">
                  <a:srgbClr val="EFF7F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867" y="591"/>
              <a:ext cx="4412" cy="6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4314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sz="2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АКТУАЛЬНОСТЬ МОДЕЛИ</a:t>
              </a:r>
              <a:endPara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gray">
            <a:xfrm>
              <a:off x="1568" y="1675"/>
              <a:ext cx="3032" cy="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000" dirty="0" smtClean="0"/>
            </a:p>
            <a:p>
              <a:pPr algn="ctr" eaLnBrk="0" hangingPunct="0"/>
              <a:r>
                <a:rPr lang="ru-RU" sz="2000" dirty="0" smtClean="0">
                  <a:solidFill>
                    <a:schemeClr val="bg1"/>
                  </a:solidFill>
                </a:rPr>
                <a:t>Решение </a:t>
              </a:r>
              <a:r>
                <a:rPr lang="ru-RU" dirty="0" smtClean="0">
                  <a:solidFill>
                    <a:schemeClr val="bg1"/>
                  </a:solidFill>
                </a:rPr>
                <a:t>проблемы </a:t>
              </a:r>
              <a:r>
                <a:rPr lang="ru-RU" dirty="0">
                  <a:solidFill>
                    <a:schemeClr val="bg1"/>
                  </a:solidFill>
                </a:rPr>
                <a:t>оперативной </a:t>
              </a:r>
              <a:endParaRPr lang="ru-RU" dirty="0" smtClean="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ru-RU" dirty="0" smtClean="0">
                  <a:solidFill>
                    <a:schemeClr val="bg1"/>
                  </a:solidFill>
                </a:rPr>
                <a:t>обработки  </a:t>
              </a:r>
              <a:r>
                <a:rPr lang="ru-RU" dirty="0">
                  <a:solidFill>
                    <a:schemeClr val="bg1"/>
                  </a:solidFill>
                </a:rPr>
                <a:t>огромного количества </a:t>
              </a:r>
              <a:endParaRPr lang="ru-RU" dirty="0" smtClean="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>
                  <a:solidFill>
                    <a:schemeClr val="bg1"/>
                  </a:solidFill>
                </a:rPr>
                <a:t>полученной информации, </a:t>
              </a:r>
              <a:endParaRPr lang="ru-RU" dirty="0" smtClean="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>
                  <a:solidFill>
                    <a:schemeClr val="bg1"/>
                  </a:solidFill>
                </a:rPr>
                <a:t>сохранения и представления ее в наглядном </a:t>
              </a:r>
              <a:r>
                <a:rPr lang="ru-RU" dirty="0" smtClean="0">
                  <a:solidFill>
                    <a:schemeClr val="bg1"/>
                  </a:solidFill>
                </a:rPr>
                <a:t>виде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Group 29"/>
            <p:cNvGrpSpPr>
              <a:grpSpLocks/>
            </p:cNvGrpSpPr>
            <p:nvPr/>
          </p:nvGrpSpPr>
          <p:grpSpPr bwMode="auto">
            <a:xfrm>
              <a:off x="576" y="2572"/>
              <a:ext cx="936" cy="1253"/>
              <a:chOff x="576" y="2572"/>
              <a:chExt cx="936" cy="1253"/>
            </a:xfrm>
          </p:grpSpPr>
          <p:grpSp>
            <p:nvGrpSpPr>
              <p:cNvPr id="47" name="Group 6"/>
              <p:cNvGrpSpPr>
                <a:grpSpLocks/>
              </p:cNvGrpSpPr>
              <p:nvPr/>
            </p:nvGrpSpPr>
            <p:grpSpPr bwMode="auto">
              <a:xfrm>
                <a:off x="576" y="2572"/>
                <a:ext cx="936" cy="954"/>
                <a:chOff x="624" y="1584"/>
                <a:chExt cx="1248" cy="1296"/>
              </a:xfrm>
            </p:grpSpPr>
            <p:grpSp>
              <p:nvGrpSpPr>
                <p:cNvPr id="49" name="Group 7"/>
                <p:cNvGrpSpPr>
                  <a:grpSpLocks/>
                </p:cNvGrpSpPr>
                <p:nvPr/>
              </p:nvGrpSpPr>
              <p:grpSpPr bwMode="auto">
                <a:xfrm>
                  <a:off x="624" y="1584"/>
                  <a:ext cx="1248" cy="1296"/>
                  <a:chOff x="2016" y="1920"/>
                  <a:chExt cx="1680" cy="1680"/>
                </a:xfrm>
              </p:grpSpPr>
              <p:sp>
                <p:nvSpPr>
                  <p:cNvPr id="51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63529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9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BBF6E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0" name="Text Box 10"/>
                <p:cNvSpPr txBox="1">
                  <a:spLocks noChangeArrowheads="1"/>
                </p:cNvSpPr>
                <p:nvPr/>
              </p:nvSpPr>
              <p:spPr bwMode="gray">
                <a:xfrm>
                  <a:off x="846" y="2166"/>
                  <a:ext cx="817" cy="3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ru-RU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Опросы</a:t>
                  </a:r>
                  <a:endParaRPr 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48" name="Oval 11"/>
              <p:cNvSpPr>
                <a:spLocks noChangeArrowheads="1"/>
              </p:cNvSpPr>
              <p:nvPr/>
            </p:nvSpPr>
            <p:spPr bwMode="gray">
              <a:xfrm>
                <a:off x="672" y="3580"/>
                <a:ext cx="760" cy="245"/>
              </a:xfrm>
              <a:prstGeom prst="ellipse">
                <a:avLst/>
              </a:prstGeom>
              <a:gradFill rotWithShape="1">
                <a:gsLst>
                  <a:gs pos="0">
                    <a:srgbClr val="CECECE"/>
                  </a:gs>
                  <a:gs pos="100000">
                    <a:srgbClr val="EFF7F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7" name="Group 32"/>
            <p:cNvGrpSpPr>
              <a:grpSpLocks/>
            </p:cNvGrpSpPr>
            <p:nvPr/>
          </p:nvGrpSpPr>
          <p:grpSpPr bwMode="auto">
            <a:xfrm>
              <a:off x="4272" y="2544"/>
              <a:ext cx="960" cy="1302"/>
              <a:chOff x="4272" y="2544"/>
              <a:chExt cx="960" cy="1302"/>
            </a:xfrm>
          </p:grpSpPr>
          <p:grpSp>
            <p:nvGrpSpPr>
              <p:cNvPr id="41" name="Group 12"/>
              <p:cNvGrpSpPr>
                <a:grpSpLocks/>
              </p:cNvGrpSpPr>
              <p:nvPr/>
            </p:nvGrpSpPr>
            <p:grpSpPr bwMode="auto">
              <a:xfrm>
                <a:off x="4272" y="2544"/>
                <a:ext cx="960" cy="965"/>
                <a:chOff x="2400" y="1488"/>
                <a:chExt cx="1152" cy="1152"/>
              </a:xfrm>
            </p:grpSpPr>
            <p:grpSp>
              <p:nvGrpSpPr>
                <p:cNvPr id="43" name="Group 13"/>
                <p:cNvGrpSpPr>
                  <a:grpSpLocks/>
                </p:cNvGrpSpPr>
                <p:nvPr/>
              </p:nvGrpSpPr>
              <p:grpSpPr bwMode="auto">
                <a:xfrm>
                  <a:off x="2400" y="1488"/>
                  <a:ext cx="1152" cy="1152"/>
                  <a:chOff x="2016" y="1920"/>
                  <a:chExt cx="1680" cy="1680"/>
                </a:xfrm>
              </p:grpSpPr>
              <p:sp>
                <p:nvSpPr>
                  <p:cNvPr id="45" name="Oval 14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24314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6" name="Freeform 15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BBF6E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4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2410" y="1985"/>
                  <a:ext cx="1107" cy="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ru-RU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Диагностика</a:t>
                  </a:r>
                  <a:endParaRPr 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42" name="Oval 17"/>
              <p:cNvSpPr>
                <a:spLocks noChangeArrowheads="1"/>
              </p:cNvSpPr>
              <p:nvPr/>
            </p:nvSpPr>
            <p:spPr bwMode="gray">
              <a:xfrm>
                <a:off x="4315" y="3539"/>
                <a:ext cx="917" cy="307"/>
              </a:xfrm>
              <a:prstGeom prst="ellipse">
                <a:avLst/>
              </a:prstGeom>
              <a:gradFill rotWithShape="1">
                <a:gsLst>
                  <a:gs pos="0">
                    <a:srgbClr val="CECECE"/>
                  </a:gs>
                  <a:gs pos="100000">
                    <a:srgbClr val="EFF7F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8" name="Group 30"/>
            <p:cNvGrpSpPr>
              <a:grpSpLocks/>
            </p:cNvGrpSpPr>
            <p:nvPr/>
          </p:nvGrpSpPr>
          <p:grpSpPr bwMode="auto">
            <a:xfrm>
              <a:off x="1776" y="2572"/>
              <a:ext cx="960" cy="1316"/>
              <a:chOff x="1776" y="2572"/>
              <a:chExt cx="960" cy="1316"/>
            </a:xfrm>
          </p:grpSpPr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>
                <a:off x="1776" y="2572"/>
                <a:ext cx="960" cy="958"/>
                <a:chOff x="2016" y="1920"/>
                <a:chExt cx="1680" cy="1680"/>
              </a:xfrm>
            </p:grpSpPr>
            <p:sp>
              <p:nvSpPr>
                <p:cNvPr id="39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" name="Text Box 21"/>
              <p:cNvSpPr txBox="1">
                <a:spLocks noChangeArrowheads="1"/>
              </p:cNvSpPr>
              <p:nvPr/>
            </p:nvSpPr>
            <p:spPr bwMode="gray">
              <a:xfrm>
                <a:off x="1866" y="2920"/>
                <a:ext cx="864" cy="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Анкетирование</a:t>
                </a:r>
                <a:endPara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 eaLnBrk="0" hangingPunct="0"/>
                <a:endPara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8" name="Oval 22"/>
              <p:cNvSpPr>
                <a:spLocks noChangeArrowheads="1"/>
              </p:cNvSpPr>
              <p:nvPr/>
            </p:nvSpPr>
            <p:spPr bwMode="gray">
              <a:xfrm>
                <a:off x="1776" y="3580"/>
                <a:ext cx="916" cy="308"/>
              </a:xfrm>
              <a:prstGeom prst="ellipse">
                <a:avLst/>
              </a:prstGeom>
              <a:gradFill rotWithShape="1">
                <a:gsLst>
                  <a:gs pos="0">
                    <a:srgbClr val="CECECE"/>
                  </a:gs>
                  <a:gs pos="100000">
                    <a:srgbClr val="EFF7F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3072" y="2544"/>
              <a:ext cx="960" cy="1316"/>
              <a:chOff x="3072" y="2544"/>
              <a:chExt cx="960" cy="1316"/>
            </a:xfrm>
          </p:grpSpPr>
          <p:grpSp>
            <p:nvGrpSpPr>
              <p:cNvPr id="30" name="Group 23"/>
              <p:cNvGrpSpPr>
                <a:grpSpLocks/>
              </p:cNvGrpSpPr>
              <p:nvPr/>
            </p:nvGrpSpPr>
            <p:grpSpPr bwMode="auto">
              <a:xfrm>
                <a:off x="3072" y="2544"/>
                <a:ext cx="960" cy="958"/>
                <a:chOff x="3072" y="2544"/>
                <a:chExt cx="960" cy="958"/>
              </a:xfrm>
            </p:grpSpPr>
            <p:grpSp>
              <p:nvGrpSpPr>
                <p:cNvPr id="32" name="Group 24"/>
                <p:cNvGrpSpPr>
                  <a:grpSpLocks/>
                </p:cNvGrpSpPr>
                <p:nvPr/>
              </p:nvGrpSpPr>
              <p:grpSpPr bwMode="auto">
                <a:xfrm>
                  <a:off x="3072" y="2544"/>
                  <a:ext cx="960" cy="958"/>
                  <a:chOff x="2016" y="1920"/>
                  <a:chExt cx="1680" cy="1680"/>
                </a:xfrm>
              </p:grpSpPr>
              <p:sp>
                <p:nvSpPr>
                  <p:cNvPr id="34" name="Oval 25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51373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5" name="Freeform 26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3" name="Text Box 27"/>
                <p:cNvSpPr txBox="1">
                  <a:spLocks noChangeArrowheads="1"/>
                </p:cNvSpPr>
                <p:nvPr/>
              </p:nvSpPr>
              <p:spPr bwMode="gray">
                <a:xfrm>
                  <a:off x="3157" y="2920"/>
                  <a:ext cx="864" cy="5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ru-RU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Анализ уроков</a:t>
                  </a:r>
                  <a:endPara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  <a:p>
                  <a:pPr algn="ctr" eaLnBrk="0" hangingPunct="0"/>
                  <a:endParaRPr 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31" name="Oval 28"/>
              <p:cNvSpPr>
                <a:spLocks noChangeArrowheads="1"/>
              </p:cNvSpPr>
              <p:nvPr/>
            </p:nvSpPr>
            <p:spPr bwMode="gray">
              <a:xfrm>
                <a:off x="3116" y="3552"/>
                <a:ext cx="916" cy="308"/>
              </a:xfrm>
              <a:prstGeom prst="ellipse">
                <a:avLst/>
              </a:prstGeom>
              <a:gradFill rotWithShape="1">
                <a:gsLst>
                  <a:gs pos="0">
                    <a:srgbClr val="CECECE"/>
                  </a:gs>
                  <a:gs pos="100000">
                    <a:srgbClr val="EFF7F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0"/>
          <p:cNvSpPr>
            <a:spLocks noChangeArrowheads="1"/>
          </p:cNvSpPr>
          <p:nvPr/>
        </p:nvSpPr>
        <p:spPr bwMode="gray">
          <a:xfrm>
            <a:off x="1763688" y="1601416"/>
            <a:ext cx="2321768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EA7EA"/>
              </a:gs>
              <a:gs pos="50000">
                <a:srgbClr val="4EA7EA">
                  <a:gamma/>
                  <a:tint val="42353"/>
                  <a:invGamma/>
                </a:srgbClr>
              </a:gs>
              <a:gs pos="100000">
                <a:srgbClr val="4EA7EA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143000"/>
          </a:xfrm>
        </p:spPr>
        <p:txBody>
          <a:bodyPr/>
          <a:lstStyle/>
          <a:p>
            <a:r>
              <a:rPr lang="ru-RU" sz="3000" b="0" dirty="0" smtClean="0"/>
              <a:t>Преимущества использования </a:t>
            </a:r>
            <a:r>
              <a:rPr lang="en-US" sz="3000" b="0" dirty="0" smtClean="0"/>
              <a:t>Google</a:t>
            </a:r>
            <a:r>
              <a:rPr lang="ru-RU" sz="3000" b="0" dirty="0" smtClean="0"/>
              <a:t> форм</a:t>
            </a:r>
            <a:endParaRPr lang="ru-RU" sz="3000" b="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gray">
          <a:xfrm>
            <a:off x="3398714" y="2795514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gray">
          <a:xfrm flipV="1">
            <a:off x="3517776" y="4413176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gray">
          <a:xfrm rot="18903867" flipV="1">
            <a:off x="4197226" y="4841801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gray">
          <a:xfrm rot="2103433" flipV="1">
            <a:off x="3274889" y="3689276"/>
            <a:ext cx="249237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gray">
          <a:xfrm rot="15143245" flipH="1" flipV="1">
            <a:off x="5302126" y="2214489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gray">
          <a:xfrm rot="4384254" flipH="1">
            <a:off x="5511457" y="4748705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gray">
          <a:xfrm rot="120645" flipH="1">
            <a:off x="5938714" y="2571676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gray">
          <a:xfrm>
            <a:off x="1043608" y="2431976"/>
            <a:ext cx="2321768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EA7EA"/>
              </a:gs>
              <a:gs pos="50000">
                <a:srgbClr val="4EA7EA">
                  <a:gamma/>
                  <a:tint val="42353"/>
                  <a:invGamma/>
                </a:srgbClr>
              </a:gs>
              <a:gs pos="100000">
                <a:srgbClr val="4EA7EA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gray">
          <a:xfrm rot="2147097" flipH="1">
            <a:off x="6246689" y="3320976"/>
            <a:ext cx="249237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gray">
          <a:xfrm>
            <a:off x="1043608" y="2393504"/>
            <a:ext cx="2304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1C1C1C"/>
                </a:solidFill>
              </a:rPr>
              <a:t>оперативное планирование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gray">
          <a:xfrm>
            <a:off x="107504" y="3185592"/>
            <a:ext cx="3105472" cy="84658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EA7EA"/>
              </a:gs>
              <a:gs pos="50000">
                <a:srgbClr val="4EA7EA">
                  <a:gamma/>
                  <a:tint val="42353"/>
                  <a:invGamma/>
                </a:srgbClr>
              </a:gs>
              <a:gs pos="100000">
                <a:srgbClr val="4EA7EA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gray">
          <a:xfrm>
            <a:off x="1331640" y="4413176"/>
            <a:ext cx="2033736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EA7EA"/>
              </a:gs>
              <a:gs pos="50000">
                <a:srgbClr val="4EA7EA">
                  <a:gamma/>
                  <a:tint val="42353"/>
                  <a:invGamma/>
                </a:srgbClr>
              </a:gs>
              <a:gs pos="100000">
                <a:srgbClr val="4EA7EA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gray">
          <a:xfrm>
            <a:off x="1835696" y="5057800"/>
            <a:ext cx="2604864" cy="103894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EA7EA"/>
              </a:gs>
              <a:gs pos="50000">
                <a:srgbClr val="4EA7EA">
                  <a:gamma/>
                  <a:tint val="42353"/>
                  <a:invGamma/>
                </a:srgbClr>
              </a:gs>
              <a:gs pos="100000">
                <a:srgbClr val="4EA7EA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gray">
          <a:xfrm>
            <a:off x="395536" y="3185592"/>
            <a:ext cx="25930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эффективная организация </a:t>
            </a:r>
            <a:r>
              <a:rPr lang="ru-RU" b="1" dirty="0"/>
              <a:t>обратной связи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gray">
          <a:xfrm>
            <a:off x="1403648" y="4489376"/>
            <a:ext cx="1733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1C1C1C"/>
                </a:solidFill>
              </a:rPr>
              <a:t>совместимость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gray">
          <a:xfrm>
            <a:off x="2051720" y="5201816"/>
            <a:ext cx="21602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информационная безопасность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gray">
          <a:xfrm>
            <a:off x="5117976" y="1441376"/>
            <a:ext cx="18288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5292080" y="1385392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/>
              <a:t>экономия </a:t>
            </a:r>
            <a:r>
              <a:rPr lang="ru-RU" b="1" dirty="0"/>
              <a:t>средств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gray">
          <a:xfrm>
            <a:off x="6156176" y="2105472"/>
            <a:ext cx="18288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6300192" y="2177480"/>
            <a:ext cx="16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1C1C1C"/>
                </a:solidFill>
              </a:rPr>
              <a:t>эластичность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gray">
          <a:xfrm>
            <a:off x="6565776" y="2825552"/>
            <a:ext cx="2038672" cy="93610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6588224" y="2753544"/>
            <a:ext cx="20162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/>
              <a:t>увеличении доступности и мобильности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gray">
          <a:xfrm>
            <a:off x="6337176" y="4108376"/>
            <a:ext cx="2123256" cy="11654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489576" y="4184576"/>
            <a:ext cx="1826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большой </a:t>
            </a:r>
            <a:r>
              <a:rPr lang="ru-RU" b="1" dirty="0"/>
              <a:t>объеме памяти для работы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gray">
          <a:xfrm>
            <a:off x="3593976" y="2355776"/>
            <a:ext cx="2519363" cy="2438400"/>
          </a:xfrm>
          <a:prstGeom prst="ellips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25"/>
          <p:cNvSpPr>
            <a:spLocks noChangeArrowheads="1"/>
          </p:cNvSpPr>
          <p:nvPr/>
        </p:nvSpPr>
        <p:spPr bwMode="gray">
          <a:xfrm>
            <a:off x="4860032" y="5273824"/>
            <a:ext cx="2160240" cy="6480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6452592" y="2329880"/>
            <a:ext cx="16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1C1C1C"/>
                </a:solidFill>
              </a:rPr>
              <a:t>эластичность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5148064" y="5273824"/>
            <a:ext cx="16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1C1C1C"/>
                </a:solidFill>
              </a:rPr>
              <a:t>совместная работа 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gray">
          <a:xfrm rot="4384254" flipH="1">
            <a:off x="5977180" y="4240139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gray">
          <a:xfrm>
            <a:off x="1763688" y="1529408"/>
            <a:ext cx="2304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err="1" smtClean="0">
                <a:solidFill>
                  <a:srgbClr val="1C1C1C"/>
                </a:solidFill>
              </a:rPr>
              <a:t>инновационность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40" name="Line 3"/>
          <p:cNvSpPr>
            <a:spLocks noChangeShapeType="1"/>
          </p:cNvSpPr>
          <p:nvPr/>
        </p:nvSpPr>
        <p:spPr bwMode="gray">
          <a:xfrm>
            <a:off x="3779912" y="2249488"/>
            <a:ext cx="288032" cy="216024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635896" y="2492896"/>
            <a:ext cx="2448272" cy="223224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 w="76200">
            <a:solidFill>
              <a:srgbClr val="0F4AFF">
                <a:alpha val="81176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176464" cy="1556792"/>
          </a:xfrm>
        </p:spPr>
        <p:txBody>
          <a:bodyPr/>
          <a:lstStyle/>
          <a:p>
            <a:r>
              <a:rPr lang="ru-RU" sz="3000" b="0" dirty="0" smtClean="0"/>
              <a:t>Ожидаемые результаты внедрения модели</a:t>
            </a:r>
            <a:endParaRPr lang="ru-RU" sz="3000" b="0" dirty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ltGray">
          <a:xfrm>
            <a:off x="914400" y="3703638"/>
            <a:ext cx="4362450" cy="1265237"/>
          </a:xfrm>
          <a:prstGeom prst="ellipse">
            <a:avLst/>
          </a:prstGeom>
          <a:solidFill>
            <a:srgbClr val="DDDDD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rc 4"/>
          <p:cNvSpPr>
            <a:spLocks/>
          </p:cNvSpPr>
          <p:nvPr/>
        </p:nvSpPr>
        <p:spPr bwMode="gray">
          <a:xfrm rot="16200000">
            <a:off x="2536825" y="1744663"/>
            <a:ext cx="1536700" cy="40576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3380 w 43200"/>
              <a:gd name="T1" fmla="*/ 39705 h 43200"/>
              <a:gd name="T2" fmla="*/ 38438 w 43200"/>
              <a:gd name="T3" fmla="*/ 3512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</a:path>
              <a:path w="43200" h="43200" stroke="0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rc 6"/>
          <p:cNvSpPr>
            <a:spLocks/>
          </p:cNvSpPr>
          <p:nvPr/>
        </p:nvSpPr>
        <p:spPr bwMode="ltGray">
          <a:xfrm rot="16200000">
            <a:off x="2565400" y="1789113"/>
            <a:ext cx="1379538" cy="37639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027 w 43200"/>
              <a:gd name="T1" fmla="*/ 42175 h 42175"/>
              <a:gd name="T2" fmla="*/ 31490 w 43200"/>
              <a:gd name="T3" fmla="*/ 40803 h 42175"/>
              <a:gd name="T4" fmla="*/ 21600 w 43200"/>
              <a:gd name="T5" fmla="*/ 21600 h 4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175" fill="none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2175" stroke="0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rc 7"/>
          <p:cNvSpPr>
            <a:spLocks/>
          </p:cNvSpPr>
          <p:nvPr/>
        </p:nvSpPr>
        <p:spPr bwMode="gray">
          <a:xfrm rot="16200000">
            <a:off x="2496344" y="1839119"/>
            <a:ext cx="1414463" cy="36353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943 w 43200"/>
              <a:gd name="T1" fmla="*/ 37466 h 40803"/>
              <a:gd name="T2" fmla="*/ 31490 w 43200"/>
              <a:gd name="T3" fmla="*/ 40803 h 40803"/>
              <a:gd name="T4" fmla="*/ 21600 w 43200"/>
              <a:gd name="T5" fmla="*/ 21600 h 40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803" fill="none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0803" stroke="0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0392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133975" y="3884613"/>
            <a:ext cx="0" cy="115887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4719638" y="4143375"/>
            <a:ext cx="0" cy="69850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gray">
          <a:xfrm flipH="1">
            <a:off x="2476500" y="3635375"/>
            <a:ext cx="1014413" cy="830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rc 13"/>
          <p:cNvSpPr>
            <a:spLocks/>
          </p:cNvSpPr>
          <p:nvPr/>
        </p:nvSpPr>
        <p:spPr bwMode="gray">
          <a:xfrm rot="16200000">
            <a:off x="2516981" y="1412082"/>
            <a:ext cx="1768475" cy="4532312"/>
          </a:xfrm>
          <a:custGeom>
            <a:avLst/>
            <a:gdLst>
              <a:gd name="G0" fmla="+- 19812 0 0"/>
              <a:gd name="G1" fmla="+- 21600 0 0"/>
              <a:gd name="G2" fmla="+- 21600 0 0"/>
              <a:gd name="T0" fmla="*/ 0 w 41412"/>
              <a:gd name="T1" fmla="*/ 12994 h 41573"/>
              <a:gd name="T2" fmla="*/ 28035 w 41412"/>
              <a:gd name="T3" fmla="*/ 41573 h 41573"/>
              <a:gd name="T4" fmla="*/ 19812 w 41412"/>
              <a:gd name="T5" fmla="*/ 21600 h 4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412" h="41573" fill="none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</a:path>
              <a:path w="41412" h="41573" stroke="0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  <a:lnTo>
                  <a:pt x="19812" y="216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137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Freeform 14"/>
          <p:cNvSpPr>
            <a:spLocks/>
          </p:cNvSpPr>
          <p:nvPr/>
        </p:nvSpPr>
        <p:spPr bwMode="gray">
          <a:xfrm>
            <a:off x="5486400" y="3094038"/>
            <a:ext cx="223838" cy="295275"/>
          </a:xfrm>
          <a:custGeom>
            <a:avLst/>
            <a:gdLst>
              <a:gd name="T0" fmla="*/ 133 w 141"/>
              <a:gd name="T1" fmla="*/ 72 h 186"/>
              <a:gd name="T2" fmla="*/ 141 w 141"/>
              <a:gd name="T3" fmla="*/ 161 h 186"/>
              <a:gd name="T4" fmla="*/ 15 w 141"/>
              <a:gd name="T5" fmla="*/ 186 h 186"/>
              <a:gd name="T6" fmla="*/ 0 w 141"/>
              <a:gd name="T7" fmla="*/ 0 h 186"/>
              <a:gd name="T8" fmla="*/ 133 w 141"/>
              <a:gd name="T9" fmla="*/ 7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86">
                <a:moveTo>
                  <a:pt x="133" y="72"/>
                </a:moveTo>
                <a:lnTo>
                  <a:pt x="141" y="161"/>
                </a:lnTo>
                <a:lnTo>
                  <a:pt x="15" y="186"/>
                </a:lnTo>
                <a:lnTo>
                  <a:pt x="0" y="0"/>
                </a:lnTo>
                <a:lnTo>
                  <a:pt x="133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rc 15"/>
          <p:cNvSpPr>
            <a:spLocks/>
          </p:cNvSpPr>
          <p:nvPr/>
        </p:nvSpPr>
        <p:spPr bwMode="gray">
          <a:xfrm rot="16200000">
            <a:off x="2532856" y="1242219"/>
            <a:ext cx="1757363" cy="4537075"/>
          </a:xfrm>
          <a:custGeom>
            <a:avLst/>
            <a:gdLst>
              <a:gd name="G0" fmla="+- 19534 0 0"/>
              <a:gd name="G1" fmla="+- 21600 0 0"/>
              <a:gd name="G2" fmla="+- 21600 0 0"/>
              <a:gd name="T0" fmla="*/ 0 w 41134"/>
              <a:gd name="T1" fmla="*/ 12382 h 41573"/>
              <a:gd name="T2" fmla="*/ 27757 w 41134"/>
              <a:gd name="T3" fmla="*/ 41573 h 41573"/>
              <a:gd name="T4" fmla="*/ 19534 w 41134"/>
              <a:gd name="T5" fmla="*/ 21600 h 4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134" h="41573" fill="none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</a:path>
              <a:path w="41134" h="41573" stroke="0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  <a:lnTo>
                  <a:pt x="19534" y="216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505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9" name="AutoShape 17"/>
          <p:cNvCxnSpPr>
            <a:cxnSpLocks noChangeShapeType="1"/>
          </p:cNvCxnSpPr>
          <p:nvPr/>
        </p:nvCxnSpPr>
        <p:spPr bwMode="auto">
          <a:xfrm rot="10800000" flipV="1">
            <a:off x="3908426" y="1196752"/>
            <a:ext cx="2103735" cy="186712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18"/>
          <p:cNvCxnSpPr>
            <a:cxnSpLocks noChangeShapeType="1"/>
          </p:cNvCxnSpPr>
          <p:nvPr/>
        </p:nvCxnSpPr>
        <p:spPr bwMode="auto">
          <a:xfrm rot="10800000" flipV="1">
            <a:off x="5251450" y="2963491"/>
            <a:ext cx="1122164" cy="63378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5220072" y="908720"/>
            <a:ext cx="3744416" cy="482600"/>
            <a:chOff x="816" y="2304"/>
            <a:chExt cx="1440" cy="448"/>
          </a:xfrm>
        </p:grpSpPr>
        <p:sp>
          <p:nvSpPr>
            <p:cNvPr id="24" name="Freeform 22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shade val="78824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Органы общественного управления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6012160" y="2708920"/>
            <a:ext cx="2244849" cy="482600"/>
            <a:chOff x="816" y="2304"/>
            <a:chExt cx="1440" cy="448"/>
          </a:xfrm>
        </p:grpSpPr>
        <p:sp>
          <p:nvSpPr>
            <p:cNvPr id="27" name="Freeform 2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shade val="78824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Администрация ОО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6324600" y="4922838"/>
            <a:ext cx="2028825" cy="482600"/>
            <a:chOff x="816" y="2304"/>
            <a:chExt cx="1440" cy="448"/>
          </a:xfrm>
        </p:grpSpPr>
        <p:sp>
          <p:nvSpPr>
            <p:cNvPr id="30" name="Freeform 28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shade val="78824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Внешние  эксперты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467544" y="4869160"/>
            <a:ext cx="2028825" cy="482600"/>
            <a:chOff x="816" y="2304"/>
            <a:chExt cx="1440" cy="448"/>
          </a:xfrm>
        </p:grpSpPr>
        <p:sp>
          <p:nvSpPr>
            <p:cNvPr id="33" name="Freeform 31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shade val="78824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Педагоги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5" name="AutoShape 33"/>
          <p:cNvCxnSpPr>
            <a:cxnSpLocks noChangeShapeType="1"/>
          </p:cNvCxnSpPr>
          <p:nvPr/>
        </p:nvCxnSpPr>
        <p:spPr bwMode="auto">
          <a:xfrm rot="10800000">
            <a:off x="4800600" y="3932238"/>
            <a:ext cx="1524000" cy="1219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34"/>
          <p:cNvCxnSpPr>
            <a:cxnSpLocks noChangeShapeType="1"/>
            <a:stCxn id="34" idx="3"/>
          </p:cNvCxnSpPr>
          <p:nvPr/>
        </p:nvCxnSpPr>
        <p:spPr bwMode="auto">
          <a:xfrm flipV="1">
            <a:off x="2496369" y="4005064"/>
            <a:ext cx="851495" cy="107577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6191673" y="3284984"/>
            <a:ext cx="27728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200" dirty="0">
                <a:solidFill>
                  <a:srgbClr val="1C1C1C"/>
                </a:solidFill>
              </a:rPr>
              <a:t> </a:t>
            </a:r>
            <a:r>
              <a:rPr lang="ru-RU" sz="1600" dirty="0" smtClean="0"/>
              <a:t>получает </a:t>
            </a:r>
            <a:r>
              <a:rPr lang="ru-RU" sz="1600" dirty="0"/>
              <a:t>возможность обеспечить </a:t>
            </a:r>
            <a:r>
              <a:rPr lang="ru-RU" sz="1600" dirty="0" smtClean="0"/>
              <a:t> координированный </a:t>
            </a:r>
            <a:r>
              <a:rPr lang="ru-RU" sz="1600" dirty="0"/>
              <a:t>рост свободы и </a:t>
            </a:r>
            <a:r>
              <a:rPr lang="ru-RU" sz="1600" dirty="0" smtClean="0"/>
              <a:t> ответственности </a:t>
            </a:r>
            <a:r>
              <a:rPr lang="ru-RU" sz="1600" dirty="0"/>
              <a:t>педагога за </a:t>
            </a:r>
            <a:r>
              <a:rPr lang="ru-RU" sz="1600" dirty="0" smtClean="0"/>
              <a:t> результаты </a:t>
            </a:r>
            <a:r>
              <a:rPr lang="ru-RU" sz="1600" dirty="0"/>
              <a:t>своего труда</a:t>
            </a:r>
            <a:endParaRPr lang="en-US" sz="1600" dirty="0">
              <a:solidFill>
                <a:srgbClr val="1C1C1C"/>
              </a:solidFill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5364088" y="1484784"/>
            <a:ext cx="331236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1600" dirty="0" smtClean="0"/>
              <a:t>получают </a:t>
            </a:r>
            <a:r>
              <a:rPr lang="ru-RU" sz="1600" dirty="0"/>
              <a:t>возможность участвовать в управлении </a:t>
            </a:r>
            <a:r>
              <a:rPr lang="ru-RU" sz="1600" dirty="0" smtClean="0"/>
              <a:t>школой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1C1C1C"/>
                </a:solidFill>
              </a:rPr>
              <a:t>п</a:t>
            </a:r>
            <a:r>
              <a:rPr lang="ru-RU" sz="1600" dirty="0" smtClean="0"/>
              <a:t>роводят </a:t>
            </a:r>
            <a:r>
              <a:rPr lang="ru-RU" sz="1600" dirty="0"/>
              <a:t>независимую экспертизу деятельности учреждения</a:t>
            </a:r>
            <a:endParaRPr lang="en-US" sz="1600" dirty="0">
              <a:solidFill>
                <a:srgbClr val="1C1C1C"/>
              </a:solidFill>
            </a:endParaRPr>
          </a:p>
          <a:p>
            <a:pPr>
              <a:buFontTx/>
              <a:buChar char="•"/>
            </a:pPr>
            <a:endParaRPr lang="en-US" sz="1200" dirty="0">
              <a:solidFill>
                <a:srgbClr val="1C1C1C"/>
              </a:solidFill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5796136" y="5380038"/>
            <a:ext cx="28083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200" dirty="0">
                <a:solidFill>
                  <a:srgbClr val="1C1C1C"/>
                </a:solidFill>
              </a:rPr>
              <a:t> </a:t>
            </a:r>
            <a:r>
              <a:rPr lang="ru-RU" sz="1600" dirty="0" smtClean="0">
                <a:solidFill>
                  <a:srgbClr val="1C1C1C"/>
                </a:solidFill>
              </a:rPr>
              <a:t>получают возможность оперативно</a:t>
            </a:r>
          </a:p>
          <a:p>
            <a:pPr algn="just"/>
            <a:r>
              <a:rPr lang="ru-RU" sz="1600" dirty="0">
                <a:solidFill>
                  <a:srgbClr val="1C1C1C"/>
                </a:solidFill>
              </a:rPr>
              <a:t>о</a:t>
            </a:r>
            <a:r>
              <a:rPr lang="ru-RU" sz="1600" dirty="0" smtClean="0">
                <a:solidFill>
                  <a:srgbClr val="1C1C1C"/>
                </a:solidFill>
              </a:rPr>
              <a:t>брабатывать результаты экспертизы</a:t>
            </a:r>
          </a:p>
        </p:txBody>
      </p:sp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1981200" y="2149475"/>
            <a:ext cx="1066800" cy="1295400"/>
            <a:chOff x="1008" y="1296"/>
            <a:chExt cx="891" cy="983"/>
          </a:xfrm>
        </p:grpSpPr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1067" y="1298"/>
              <a:ext cx="828" cy="981"/>
              <a:chOff x="1175" y="3418"/>
              <a:chExt cx="381" cy="436"/>
            </a:xfrm>
          </p:grpSpPr>
          <p:sp>
            <p:nvSpPr>
              <p:cNvPr id="68" name="Freeform 40"/>
              <p:cNvSpPr>
                <a:spLocks/>
              </p:cNvSpPr>
              <p:nvPr/>
            </p:nvSpPr>
            <p:spPr bwMode="gray">
              <a:xfrm>
                <a:off x="1175" y="3589"/>
                <a:ext cx="381" cy="265"/>
              </a:xfrm>
              <a:custGeom>
                <a:avLst/>
                <a:gdLst>
                  <a:gd name="T0" fmla="*/ 327 w 630"/>
                  <a:gd name="T1" fmla="*/ 12 h 439"/>
                  <a:gd name="T2" fmla="*/ 52 w 630"/>
                  <a:gd name="T3" fmla="*/ 439 h 439"/>
                  <a:gd name="T4" fmla="*/ 584 w 630"/>
                  <a:gd name="T5" fmla="*/ 439 h 439"/>
                  <a:gd name="T6" fmla="*/ 327 w 630"/>
                  <a:gd name="T7" fmla="*/ 12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0" h="439">
                    <a:moveTo>
                      <a:pt x="327" y="12"/>
                    </a:moveTo>
                    <a:cubicBezTo>
                      <a:pt x="57" y="0"/>
                      <a:pt x="0" y="366"/>
                      <a:pt x="52" y="439"/>
                    </a:cubicBezTo>
                    <a:lnTo>
                      <a:pt x="584" y="439"/>
                    </a:lnTo>
                    <a:cubicBezTo>
                      <a:pt x="630" y="368"/>
                      <a:pt x="597" y="24"/>
                      <a:pt x="32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  <a:extLst>
                <a:ext uri="{91240B29-F687-4F45-9708-019B960494DF}">
                  <a14:hiddenLine xmlns:a14="http://schemas.microsoft.com/office/drawing/2010/main" w="9525" cap="flat" cmpd="sng">
                    <a:noFill/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9206097" algn="ctr" rotWithShape="0">
                        <a:srgbClr val="9933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69" name="Oval 41"/>
              <p:cNvSpPr>
                <a:spLocks noChangeArrowheads="1"/>
              </p:cNvSpPr>
              <p:nvPr/>
            </p:nvSpPr>
            <p:spPr bwMode="gray">
              <a:xfrm>
                <a:off x="1278" y="3418"/>
                <a:ext cx="185" cy="195"/>
              </a:xfrm>
              <a:prstGeom prst="ellipse">
                <a:avLst/>
              </a:pr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sp>
          <p:nvSpPr>
            <p:cNvPr id="42" name="Freeform 42"/>
            <p:cNvSpPr>
              <a:spLocks/>
            </p:cNvSpPr>
            <p:nvPr/>
          </p:nvSpPr>
          <p:spPr bwMode="gray">
            <a:xfrm>
              <a:off x="1072" y="1679"/>
              <a:ext cx="827" cy="598"/>
            </a:xfrm>
            <a:custGeom>
              <a:avLst/>
              <a:gdLst>
                <a:gd name="T0" fmla="*/ 327 w 630"/>
                <a:gd name="T1" fmla="*/ 12 h 439"/>
                <a:gd name="T2" fmla="*/ 52 w 630"/>
                <a:gd name="T3" fmla="*/ 439 h 439"/>
                <a:gd name="T4" fmla="*/ 584 w 630"/>
                <a:gd name="T5" fmla="*/ 439 h 439"/>
                <a:gd name="T6" fmla="*/ 327 w 630"/>
                <a:gd name="T7" fmla="*/ 1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0" h="439">
                  <a:moveTo>
                    <a:pt x="327" y="12"/>
                  </a:moveTo>
                  <a:cubicBezTo>
                    <a:pt x="57" y="0"/>
                    <a:pt x="0" y="366"/>
                    <a:pt x="52" y="439"/>
                  </a:cubicBezTo>
                  <a:lnTo>
                    <a:pt x="584" y="439"/>
                  </a:lnTo>
                  <a:cubicBezTo>
                    <a:pt x="630" y="368"/>
                    <a:pt x="597" y="24"/>
                    <a:pt x="327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BB4">
                    <a:gamma/>
                    <a:shade val="26275"/>
                    <a:invGamma/>
                  </a:srgbClr>
                </a:gs>
                <a:gs pos="100000">
                  <a:srgbClr val="00ABB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9206097" algn="ctr" rotWithShape="0">
                      <a:srgbClr val="00ABB4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gray">
            <a:xfrm>
              <a:off x="1234" y="1717"/>
              <a:ext cx="510" cy="190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9CA4">
                    <a:alpha val="1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gray">
            <a:xfrm>
              <a:off x="1295" y="1296"/>
              <a:ext cx="403" cy="440"/>
            </a:xfrm>
            <a:prstGeom prst="ellipse">
              <a:avLst/>
            </a:prstGeom>
            <a:gradFill rotWithShape="1">
              <a:gsLst>
                <a:gs pos="0">
                  <a:srgbClr val="00A4AC">
                    <a:gamma/>
                    <a:shade val="56078"/>
                    <a:invGamma/>
                  </a:srgbClr>
                </a:gs>
                <a:gs pos="50000">
                  <a:srgbClr val="00A4AC"/>
                </a:gs>
                <a:gs pos="100000">
                  <a:srgbClr val="00A4AC">
                    <a:gamma/>
                    <a:shade val="5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gray">
            <a:xfrm>
              <a:off x="1336" y="1303"/>
              <a:ext cx="319" cy="145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59D3D9">
                    <a:alpha val="1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" name="Group 46"/>
            <p:cNvGrpSpPr>
              <a:grpSpLocks/>
            </p:cNvGrpSpPr>
            <p:nvPr/>
          </p:nvGrpSpPr>
          <p:grpSpPr bwMode="auto">
            <a:xfrm rot="20302575" flipH="1">
              <a:off x="1225" y="1357"/>
              <a:ext cx="349" cy="119"/>
              <a:chOff x="2532" y="1051"/>
              <a:chExt cx="893" cy="246"/>
            </a:xfrm>
          </p:grpSpPr>
          <p:grpSp>
            <p:nvGrpSpPr>
              <p:cNvPr id="58" name="Group 4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4" name="AutoShape 4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AutoShape 4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AutoShape 5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" name="AutoShape 5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9" name="Group 5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0" name="AutoShape 5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AutoShape 5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AutoShape 5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AutoShape 5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47" name="Group 57"/>
            <p:cNvGrpSpPr>
              <a:grpSpLocks/>
            </p:cNvGrpSpPr>
            <p:nvPr/>
          </p:nvGrpSpPr>
          <p:grpSpPr bwMode="auto">
            <a:xfrm rot="19687084" flipH="1">
              <a:off x="1008" y="1816"/>
              <a:ext cx="508" cy="120"/>
              <a:chOff x="2532" y="1051"/>
              <a:chExt cx="893" cy="246"/>
            </a:xfrm>
          </p:grpSpPr>
          <p:grpSp>
            <p:nvGrpSpPr>
              <p:cNvPr id="48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4" name="AutoShape 5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AutoShape 6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AutoShape 6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AutoShape 6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9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0" name="AutoShape 6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AutoShape 6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AutoShape 6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AutoShape 6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71" name="Group 69"/>
          <p:cNvGrpSpPr>
            <a:grpSpLocks/>
          </p:cNvGrpSpPr>
          <p:nvPr/>
        </p:nvGrpSpPr>
        <p:grpSpPr bwMode="auto">
          <a:xfrm>
            <a:off x="1447800" y="2149475"/>
            <a:ext cx="1066800" cy="1295400"/>
            <a:chOff x="1008" y="1296"/>
            <a:chExt cx="891" cy="983"/>
          </a:xfrm>
        </p:grpSpPr>
        <p:grpSp>
          <p:nvGrpSpPr>
            <p:cNvPr id="72" name="Group 70"/>
            <p:cNvGrpSpPr>
              <a:grpSpLocks/>
            </p:cNvGrpSpPr>
            <p:nvPr/>
          </p:nvGrpSpPr>
          <p:grpSpPr bwMode="auto">
            <a:xfrm>
              <a:off x="1067" y="1298"/>
              <a:ext cx="828" cy="981"/>
              <a:chOff x="1175" y="3418"/>
              <a:chExt cx="381" cy="436"/>
            </a:xfrm>
          </p:grpSpPr>
          <p:sp>
            <p:nvSpPr>
              <p:cNvPr id="99" name="Freeform 71"/>
              <p:cNvSpPr>
                <a:spLocks/>
              </p:cNvSpPr>
              <p:nvPr/>
            </p:nvSpPr>
            <p:spPr bwMode="gray">
              <a:xfrm>
                <a:off x="1175" y="3589"/>
                <a:ext cx="381" cy="265"/>
              </a:xfrm>
              <a:custGeom>
                <a:avLst/>
                <a:gdLst>
                  <a:gd name="T0" fmla="*/ 327 w 630"/>
                  <a:gd name="T1" fmla="*/ 12 h 439"/>
                  <a:gd name="T2" fmla="*/ 52 w 630"/>
                  <a:gd name="T3" fmla="*/ 439 h 439"/>
                  <a:gd name="T4" fmla="*/ 584 w 630"/>
                  <a:gd name="T5" fmla="*/ 439 h 439"/>
                  <a:gd name="T6" fmla="*/ 327 w 630"/>
                  <a:gd name="T7" fmla="*/ 12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0" h="439">
                    <a:moveTo>
                      <a:pt x="327" y="12"/>
                    </a:moveTo>
                    <a:cubicBezTo>
                      <a:pt x="57" y="0"/>
                      <a:pt x="0" y="366"/>
                      <a:pt x="52" y="439"/>
                    </a:cubicBezTo>
                    <a:lnTo>
                      <a:pt x="584" y="439"/>
                    </a:lnTo>
                    <a:cubicBezTo>
                      <a:pt x="630" y="368"/>
                      <a:pt x="597" y="24"/>
                      <a:pt x="32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  <a:extLst>
                <a:ext uri="{91240B29-F687-4F45-9708-019B960494DF}">
                  <a14:hiddenLine xmlns:a14="http://schemas.microsoft.com/office/drawing/2010/main" w="9525" cap="flat" cmpd="sng">
                    <a:noFill/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9206097" algn="ctr" rotWithShape="0">
                        <a:srgbClr val="9933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0" name="Oval 72"/>
              <p:cNvSpPr>
                <a:spLocks noChangeArrowheads="1"/>
              </p:cNvSpPr>
              <p:nvPr/>
            </p:nvSpPr>
            <p:spPr bwMode="gray">
              <a:xfrm>
                <a:off x="1278" y="3418"/>
                <a:ext cx="185" cy="195"/>
              </a:xfrm>
              <a:prstGeom prst="ellipse">
                <a:avLst/>
              </a:pr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1072" y="1679"/>
              <a:ext cx="827" cy="598"/>
            </a:xfrm>
            <a:custGeom>
              <a:avLst/>
              <a:gdLst>
                <a:gd name="T0" fmla="*/ 327 w 630"/>
                <a:gd name="T1" fmla="*/ 12 h 439"/>
                <a:gd name="T2" fmla="*/ 52 w 630"/>
                <a:gd name="T3" fmla="*/ 439 h 439"/>
                <a:gd name="T4" fmla="*/ 584 w 630"/>
                <a:gd name="T5" fmla="*/ 439 h 439"/>
                <a:gd name="T6" fmla="*/ 327 w 630"/>
                <a:gd name="T7" fmla="*/ 1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0" h="439">
                  <a:moveTo>
                    <a:pt x="327" y="12"/>
                  </a:moveTo>
                  <a:cubicBezTo>
                    <a:pt x="57" y="0"/>
                    <a:pt x="0" y="366"/>
                    <a:pt x="52" y="439"/>
                  </a:cubicBezTo>
                  <a:lnTo>
                    <a:pt x="584" y="439"/>
                  </a:lnTo>
                  <a:cubicBezTo>
                    <a:pt x="630" y="368"/>
                    <a:pt x="597" y="24"/>
                    <a:pt x="327" y="1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2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9206097" algn="ctr" rotWithShape="0">
                      <a:schemeClr val="accent2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1234" y="1717"/>
              <a:ext cx="510" cy="190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2">
                    <a:alpha val="1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gray">
            <a:xfrm>
              <a:off x="1295" y="1296"/>
              <a:ext cx="403" cy="44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gray">
            <a:xfrm>
              <a:off x="1336" y="1303"/>
              <a:ext cx="319" cy="145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2">
                    <a:alpha val="1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7" name="Group 77"/>
            <p:cNvGrpSpPr>
              <a:grpSpLocks/>
            </p:cNvGrpSpPr>
            <p:nvPr/>
          </p:nvGrpSpPr>
          <p:grpSpPr bwMode="auto">
            <a:xfrm rot="20302575" flipH="1">
              <a:off x="1225" y="1357"/>
              <a:ext cx="349" cy="119"/>
              <a:chOff x="2532" y="1051"/>
              <a:chExt cx="893" cy="246"/>
            </a:xfrm>
          </p:grpSpPr>
          <p:grpSp>
            <p:nvGrpSpPr>
              <p:cNvPr id="89" name="Group 7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5" name="AutoShape 7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6" name="AutoShape 8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7" name="AutoShape 8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" name="AutoShape 8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0" name="Group 8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1" name="AutoShape 8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" name="AutoShape 8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AutoShape 8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4" name="AutoShape 8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8" name="Group 88"/>
            <p:cNvGrpSpPr>
              <a:grpSpLocks/>
            </p:cNvGrpSpPr>
            <p:nvPr/>
          </p:nvGrpSpPr>
          <p:grpSpPr bwMode="auto">
            <a:xfrm rot="19687084" flipH="1">
              <a:off x="1008" y="1816"/>
              <a:ext cx="508" cy="120"/>
              <a:chOff x="2532" y="1051"/>
              <a:chExt cx="893" cy="246"/>
            </a:xfrm>
          </p:grpSpPr>
          <p:grpSp>
            <p:nvGrpSpPr>
              <p:cNvPr id="79" name="Group 8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5" name="AutoShape 9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6" name="AutoShape 9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AutoShape 9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8" name="AutoShape 9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0" name="Group 9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1" name="AutoShape 9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AutoShape 9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AutoShape 9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AutoShape 9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1" name="Rectangle 99"/>
          <p:cNvSpPr>
            <a:spLocks noChangeArrowheads="1"/>
          </p:cNvSpPr>
          <p:nvPr/>
        </p:nvSpPr>
        <p:spPr bwMode="auto">
          <a:xfrm>
            <a:off x="179512" y="5445224"/>
            <a:ext cx="53285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en-US" sz="1200" dirty="0">
                <a:solidFill>
                  <a:srgbClr val="1C1C1C"/>
                </a:solidFill>
              </a:rPr>
              <a:t> </a:t>
            </a:r>
            <a:r>
              <a:rPr lang="ru-RU" sz="1600" dirty="0"/>
              <a:t>получат возможность преодолеть </a:t>
            </a:r>
            <a:endParaRPr lang="ru-RU" sz="1600" dirty="0" smtClean="0"/>
          </a:p>
          <a:p>
            <a:pPr algn="just"/>
            <a:r>
              <a:rPr lang="ru-RU" sz="1600" dirty="0" smtClean="0"/>
              <a:t>технократический </a:t>
            </a:r>
            <a:r>
              <a:rPr lang="ru-RU" sz="1600" dirty="0"/>
              <a:t>подход в оценке своего </a:t>
            </a:r>
            <a:r>
              <a:rPr lang="ru-RU" sz="1600" dirty="0" smtClean="0"/>
              <a:t>труда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1C1C1C"/>
                </a:solidFill>
              </a:rPr>
              <a:t> </a:t>
            </a:r>
            <a:r>
              <a:rPr lang="ru-RU" sz="1600" dirty="0" smtClean="0">
                <a:solidFill>
                  <a:srgbClr val="1C1C1C"/>
                </a:solidFill>
              </a:rPr>
              <a:t>получат универсальное средство создания своего </a:t>
            </a:r>
            <a:r>
              <a:rPr lang="ru-RU" sz="1600" dirty="0" err="1" smtClean="0">
                <a:solidFill>
                  <a:srgbClr val="1C1C1C"/>
                </a:solidFill>
              </a:rPr>
              <a:t>портфолио</a:t>
            </a:r>
            <a:endParaRPr lang="en-US" sz="1600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850106"/>
          </a:xfrm>
        </p:spPr>
        <p:txBody>
          <a:bodyPr/>
          <a:lstStyle/>
          <a:p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формы</a:t>
            </a:r>
            <a:endParaRPr lang="ru-RU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14391" r="29722" b="21626"/>
          <a:stretch>
            <a:fillRect/>
          </a:stretch>
        </p:blipFill>
        <p:spPr bwMode="auto">
          <a:xfrm>
            <a:off x="1127833" y="692696"/>
            <a:ext cx="68695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43000"/>
          </a:xfrm>
        </p:spPr>
        <p:txBody>
          <a:bodyPr/>
          <a:lstStyle/>
          <a:p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Выявление уровня удовлетворенности родителей качеством образования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4391" r="39403" b="14735"/>
          <a:stretch>
            <a:fillRect/>
          </a:stretch>
        </p:blipFill>
        <p:spPr bwMode="auto">
          <a:xfrm>
            <a:off x="539552" y="1052735"/>
            <a:ext cx="8212885" cy="54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43000"/>
          </a:xfrm>
        </p:spPr>
        <p:txBody>
          <a:bodyPr/>
          <a:lstStyle/>
          <a:p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Выявление уровня удовлетворенности учителей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487" t="9469" r="51025" b="15719"/>
          <a:stretch>
            <a:fillRect/>
          </a:stretch>
        </p:blipFill>
        <p:spPr bwMode="auto">
          <a:xfrm>
            <a:off x="1259632" y="1052736"/>
            <a:ext cx="5904656" cy="534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ogle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Google-PowerPoint-Template</Template>
  <TotalTime>220</TotalTime>
  <Words>480</Words>
  <Application>Microsoft Office PowerPoint</Application>
  <PresentationFormat>Экран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Google-PowerPoint-Template</vt:lpstr>
      <vt:lpstr>«Организация мониторинга удовлетворённости всех участников образовательного процесса качеством предоставляемых услуг»</vt:lpstr>
      <vt:lpstr>  Направление</vt:lpstr>
      <vt:lpstr>Презентация PowerPoint</vt:lpstr>
      <vt:lpstr>Презентация PowerPoint</vt:lpstr>
      <vt:lpstr>Преимущества использования Google форм</vt:lpstr>
      <vt:lpstr>Ожидаемые результаты внедрения модели</vt:lpstr>
      <vt:lpstr>Пример Google формы</vt:lpstr>
      <vt:lpstr>Выявление уровня удовлетворенности родителей качеством образования</vt:lpstr>
      <vt:lpstr>Выявление уровня удовлетворенности учителей</vt:lpstr>
      <vt:lpstr>Дифференциация уровней профессионального стандарта  (опрос учителей)</vt:lpstr>
      <vt:lpstr>Анкета  для опроса  стажеров, обучающихся на стажировочной площадке МБОУ СОШ №1 г.Гусиноозерска</vt:lpstr>
      <vt:lpstr>Регистрация участников семинара-практикума молодых специалистов (февраль, 2015)</vt:lpstr>
      <vt:lpstr>Анкетирование учащихся (по инициативе Совета школы)</vt:lpstr>
      <vt:lpstr>Учет количества посещенных уроков по классам и по предметам (для администрации школы, Совета школы, экспертов) </vt:lpstr>
      <vt:lpstr>Технологическая карта системного анализа  и оценка эффективности урока  (по В. П. Симонову)</vt:lpstr>
      <vt:lpstr>Технологическая карта системного анализа  и оценка эффективности урока  (по В. П. Симонову)</vt:lpstr>
      <vt:lpstr>Тест ситуативной и личностной тревожности Спилбергера</vt:lpstr>
      <vt:lpstr>Тест ситуативной и личностной тревожности Спилбергера</vt:lpstr>
      <vt:lpstr>Тест ситуативной и личностной тревожности Спилбергера-таблица ответов</vt:lpstr>
      <vt:lpstr>Тест ситуативной и личностной тревожности Спилбергера-дальнейшая работа с таблицей ответов</vt:lpstr>
      <vt:lpstr>Возможные риски реализации модели</vt:lpstr>
      <vt:lpstr>Модель «Электронная образовательная среда как один из инструментов внутреннего и внешнего мониторинга качества образования и получения обратной связи школы от потребителей ее деятельности (на основе сервисов Google»может быть реализована в любом образовательном учреждении, так как требует умения владения ИКТ на уровне пользователя, что является одной из составляющих профстандарта педагога. </vt:lpstr>
      <vt:lpstr>Спасибо за внимание!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Ogor</cp:lastModifiedBy>
  <cp:revision>31</cp:revision>
  <dcterms:created xsi:type="dcterms:W3CDTF">2014-01-01T05:59:01Z</dcterms:created>
  <dcterms:modified xsi:type="dcterms:W3CDTF">2015-11-15T13:12:26Z</dcterms:modified>
</cp:coreProperties>
</file>