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D8FCC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cs typeface="Times New Roman" pitchFamily="18" charset="0"/>
              </a:rPr>
              <a:t>Межрегиональный </a:t>
            </a:r>
            <a:r>
              <a:rPr lang="ru-RU" sz="3600" b="1" dirty="0" err="1" smtClean="0">
                <a:solidFill>
                  <a:srgbClr val="003300"/>
                </a:solidFill>
                <a:cs typeface="Times New Roman" pitchFamily="18" charset="0"/>
              </a:rPr>
              <a:t>вебинар</a:t>
            </a:r>
            <a:endParaRPr lang="ru-RU" sz="3600" b="1" dirty="0">
              <a:solidFill>
                <a:srgbClr val="003300"/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7992888" cy="424847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«Демонстрационный экзамен и публичная защита проекта как вариативные формы проведения промежуточной и итоговой аттестации по учебному предмету «Технология»</a:t>
            </a:r>
            <a:endParaRPr lang="ru-RU" b="1" dirty="0" smtClean="0">
              <a:solidFill>
                <a:schemeClr val="tx1"/>
              </a:solidFill>
              <a:latin typeface="+mj-lt"/>
            </a:endParaRPr>
          </a:p>
          <a:p>
            <a:endParaRPr lang="ru-RU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25 декабря 2020 г.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75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Демонстрационный экзамен по компетенции «Кондитерское дело»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42535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latin typeface="+mj-lt"/>
              </a:rPr>
              <a:t>Модуль </a:t>
            </a:r>
            <a:r>
              <a:rPr lang="ru-RU" sz="2800" b="1" dirty="0" smtClean="0">
                <a:latin typeface="+mj-lt"/>
              </a:rPr>
              <a:t>А: «Миниатюры, пирожные, птифуры»</a:t>
            </a:r>
            <a:endParaRPr lang="ru-RU" sz="2800" b="1" dirty="0">
              <a:latin typeface="+mj-lt"/>
            </a:endParaRPr>
          </a:p>
          <a:p>
            <a:r>
              <a:rPr lang="ru-RU" sz="2400" dirty="0"/>
              <a:t>Приготовить 6 штук изделий – «Кекс творожный» по заданной рецептуре. Вес всех изделий должен быть одинаковый и быть в пределах 60-75 г.</a:t>
            </a:r>
          </a:p>
          <a:p>
            <a:r>
              <a:rPr lang="ru-RU" sz="2400" dirty="0"/>
              <a:t>Все изделия подаются на одной подложке (подставке, блюде).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577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784" y="3219778"/>
            <a:ext cx="2217186" cy="295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260648"/>
            <a:ext cx="4223115" cy="247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2705" y="260647"/>
            <a:ext cx="3295719" cy="247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2971" y="3219778"/>
            <a:ext cx="2242896" cy="299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287000" y="-16383000"/>
            <a:ext cx="5943600" cy="792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5343" y="3219778"/>
            <a:ext cx="2222600" cy="296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4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Критерии оценки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Измеримая оценка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2276871"/>
            <a:ext cx="4040188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- Количество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Идентичность</a:t>
            </a:r>
          </a:p>
          <a:p>
            <a:pPr marL="0" indent="0">
              <a:buNone/>
            </a:pPr>
            <a:r>
              <a:rPr lang="ru-RU" dirty="0"/>
              <a:t>- Вес</a:t>
            </a:r>
          </a:p>
          <a:p>
            <a:pPr marL="0" indent="0">
              <a:buNone/>
            </a:pPr>
            <a:r>
              <a:rPr lang="ru-RU" dirty="0"/>
              <a:t>- Время подачи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Судейская оценка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2276871"/>
            <a:ext cx="4041775" cy="38492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- Работа в соответствии с требованиями гигиены и санитарии</a:t>
            </a:r>
          </a:p>
          <a:p>
            <a:pPr marL="0" indent="0">
              <a:buNone/>
            </a:pPr>
            <a:r>
              <a:rPr lang="ru-RU" dirty="0"/>
              <a:t>- Подготовка инструментов и оборудования</a:t>
            </a:r>
          </a:p>
          <a:p>
            <a:pPr marL="0" indent="0">
              <a:buNone/>
            </a:pPr>
            <a:r>
              <a:rPr lang="ru-RU" dirty="0"/>
              <a:t>- Базовая подготовка продуктов/материалов</a:t>
            </a:r>
          </a:p>
          <a:p>
            <a:pPr marL="0" indent="0">
              <a:buNone/>
            </a:pPr>
            <a:r>
              <a:rPr lang="ru-RU" dirty="0"/>
              <a:t>- Технологический процесс</a:t>
            </a:r>
          </a:p>
          <a:p>
            <a:pPr marL="0" indent="0">
              <a:buNone/>
            </a:pPr>
            <a:r>
              <a:rPr lang="ru-RU" dirty="0"/>
              <a:t>- Консистенция (текстура)</a:t>
            </a:r>
          </a:p>
          <a:p>
            <a:pPr marL="0" indent="0">
              <a:buNone/>
            </a:pPr>
            <a:r>
              <a:rPr lang="ru-RU" dirty="0"/>
              <a:t>- Вкус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AutoShape 2" descr="https://apf.mail.ru/cgi-bin/readmsg?id=16088433420331264139;0;2&amp;exif=1&amp;full=1&amp;x-email=olga36-21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6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3300"/>
                </a:solidFill>
              </a:rPr>
              <a:t>Итоги </a:t>
            </a:r>
            <a:endParaRPr lang="ru-RU" sz="4000" b="1" dirty="0">
              <a:solidFill>
                <a:srgbClr val="0033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r>
              <a:rPr lang="ru-RU" sz="2800" dirty="0">
                <a:solidFill>
                  <a:srgbClr val="003300"/>
                </a:solidFill>
              </a:rPr>
              <a:t>Приобретён опыт новой формы </a:t>
            </a:r>
            <a:r>
              <a:rPr lang="ru-RU" sz="2800" dirty="0" smtClean="0">
                <a:solidFill>
                  <a:srgbClr val="003300"/>
                </a:solidFill>
              </a:rPr>
              <a:t>сетевого взаимодействия </a:t>
            </a:r>
            <a:r>
              <a:rPr lang="ru-RU" sz="2800" dirty="0">
                <a:solidFill>
                  <a:srgbClr val="003300"/>
                </a:solidFill>
              </a:rPr>
              <a:t>школы и ОО СПО </a:t>
            </a:r>
          </a:p>
          <a:p>
            <a:r>
              <a:rPr lang="ru-RU" sz="2800" dirty="0" smtClean="0">
                <a:solidFill>
                  <a:srgbClr val="003300"/>
                </a:solidFill>
              </a:rPr>
              <a:t>Учащиеся максимально погрузились в профессиональную среду компетенций «Кондитерское дело» и «Ресторанный сервис»</a:t>
            </a:r>
          </a:p>
          <a:p>
            <a:r>
              <a:rPr lang="ru-RU" sz="2800" dirty="0">
                <a:solidFill>
                  <a:srgbClr val="003300"/>
                </a:solidFill>
              </a:rPr>
              <a:t>Апробирован новый формат аттестации по предмету «Технология»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510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8208912" cy="266429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3300"/>
                </a:solidFill>
              </a:rPr>
              <a:t>Опыт проведения демонстрационного экзамена </a:t>
            </a:r>
            <a:r>
              <a:rPr lang="ru-RU" b="1" dirty="0" smtClean="0">
                <a:solidFill>
                  <a:srgbClr val="003300"/>
                </a:solidFill>
              </a:rPr>
              <a:t>   как </a:t>
            </a:r>
            <a:r>
              <a:rPr lang="ru-RU" b="1" dirty="0">
                <a:solidFill>
                  <a:srgbClr val="003300"/>
                </a:solidFill>
              </a:rPr>
              <a:t>вариативной формы промежуточной аттестации по учебному предмету «Технология» </a:t>
            </a:r>
            <a:r>
              <a:rPr lang="ru-RU" b="1" dirty="0" smtClean="0">
                <a:solidFill>
                  <a:srgbClr val="003300"/>
                </a:solidFill>
              </a:rPr>
              <a:t>                           в </a:t>
            </a:r>
            <a:r>
              <a:rPr lang="ru-RU" b="1" dirty="0">
                <a:solidFill>
                  <a:srgbClr val="003300"/>
                </a:solidFill>
              </a:rPr>
              <a:t>ГАПОУ </a:t>
            </a:r>
            <a:r>
              <a:rPr lang="ru-RU" b="1" dirty="0" smtClean="0">
                <a:solidFill>
                  <a:srgbClr val="003300"/>
                </a:solidFill>
              </a:rPr>
              <a:t>«</a:t>
            </a:r>
            <a:r>
              <a:rPr lang="ru-RU" b="1" dirty="0" err="1">
                <a:solidFill>
                  <a:srgbClr val="003300"/>
                </a:solidFill>
              </a:rPr>
              <a:t>ЧТТПиК</a:t>
            </a:r>
            <a:r>
              <a:rPr lang="ru-RU" b="1" dirty="0">
                <a:solidFill>
                  <a:srgbClr val="003300"/>
                </a:solidFill>
              </a:rPr>
              <a:t>» Минобразования Чувашии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563888" y="4077072"/>
            <a:ext cx="5122912" cy="208823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dirty="0" smtClean="0">
                <a:solidFill>
                  <a:srgbClr val="003300"/>
                </a:solidFill>
              </a:rPr>
              <a:t>Герасимова Ольга Николаевна, преподаватель </a:t>
            </a:r>
            <a:r>
              <a:rPr lang="ru-RU" sz="2400" dirty="0" err="1" smtClean="0">
                <a:solidFill>
                  <a:srgbClr val="003300"/>
                </a:solidFill>
              </a:rPr>
              <a:t>спецдисциплин</a:t>
            </a:r>
            <a:r>
              <a:rPr lang="ru-RU" sz="2400" dirty="0" smtClean="0">
                <a:solidFill>
                  <a:srgbClr val="003300"/>
                </a:solidFill>
              </a:rPr>
              <a:t>, сертифицированный эксперт </a:t>
            </a:r>
            <a:r>
              <a:rPr lang="ru-RU" sz="2400" dirty="0" err="1" smtClean="0">
                <a:solidFill>
                  <a:srgbClr val="003300"/>
                </a:solidFill>
              </a:rPr>
              <a:t>Ворлскиллс</a:t>
            </a:r>
            <a:r>
              <a:rPr lang="ru-RU" sz="2400" dirty="0" smtClean="0">
                <a:solidFill>
                  <a:srgbClr val="003300"/>
                </a:solidFill>
              </a:rPr>
              <a:t> по компетенции «Кондитерское дело»</a:t>
            </a:r>
            <a:endParaRPr lang="ru-RU" sz="2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9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</a:rPr>
              <a:t>Чебоксарский техникум технологии питания и коммерции – участник сетевой формы реализации образовательной программы по учебному предмету «Технология»</a:t>
            </a:r>
            <a:endParaRPr lang="ru-RU" sz="2400" b="1" dirty="0">
              <a:solidFill>
                <a:srgbClr val="0033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2384884"/>
            <a:ext cx="407564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054" y="4221088"/>
            <a:ext cx="2906552" cy="221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0826"/>
          <a:stretch/>
        </p:blipFill>
        <p:spPr bwMode="auto">
          <a:xfrm>
            <a:off x="5224812" y="1628800"/>
            <a:ext cx="292379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16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3300"/>
                </a:solidFill>
              </a:rPr>
              <a:t>Кондитерское дело</a:t>
            </a:r>
            <a:endParaRPr lang="ru-RU" sz="4000" b="1" dirty="0">
              <a:solidFill>
                <a:srgbClr val="0033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7" y="1412776"/>
            <a:ext cx="2917175" cy="218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Ольга\Downloads\IMG20200930170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0118" y="3727169"/>
            <a:ext cx="2078129" cy="264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Ольга\Downloads\IMG202009301657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287000" y="-16383000"/>
            <a:ext cx="5943600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Ольга\Downloads\IMG2020093016573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625" y="1628800"/>
            <a:ext cx="2464207" cy="328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Ольга\Downloads\IMG2020093016573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134600" y="-16230600"/>
            <a:ext cx="2988900" cy="398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3734" y="3768576"/>
            <a:ext cx="1951828" cy="260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47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Ресторанный сервис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824875" cy="2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384376" cy="451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36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</a:rPr>
              <a:t>Демонстрационный экзамен по формату Ворлдскиллс Россия - 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003300"/>
                </a:solidFill>
              </a:rPr>
              <a:t>форма оценки соответствия уровня знаний, умений, навыков студентов и выпускников</a:t>
            </a:r>
            <a:r>
              <a:rPr lang="ru-RU" sz="2800" dirty="0" smtClean="0">
                <a:solidFill>
                  <a:srgbClr val="003300"/>
                </a:solidFill>
              </a:rPr>
              <a:t>, </a:t>
            </a:r>
            <a:r>
              <a:rPr lang="ru-RU" sz="2800" dirty="0">
                <a:solidFill>
                  <a:srgbClr val="003300"/>
                </a:solidFill>
              </a:rPr>
              <a:t>позволяющих вести профессиональную деятельность в определенной сфере и (или) выполнять работу по </a:t>
            </a:r>
            <a:r>
              <a:rPr lang="ru-RU" sz="2800" dirty="0" smtClean="0">
                <a:solidFill>
                  <a:srgbClr val="003300"/>
                </a:solidFill>
              </a:rPr>
              <a:t>конкретной </a:t>
            </a:r>
            <a:r>
              <a:rPr lang="ru-RU" sz="2800" dirty="0">
                <a:solidFill>
                  <a:srgbClr val="003300"/>
                </a:solidFill>
              </a:rPr>
              <a:t>профессии или специальности в соответствии со стандартами Ворлдскиллс Россия</a:t>
            </a:r>
          </a:p>
        </p:txBody>
      </p:sp>
    </p:spTree>
    <p:extLst>
      <p:ext uri="{BB962C8B-B14F-4D97-AF65-F5344CB8AC3E}">
        <p14:creationId xmlns:p14="http://schemas.microsoft.com/office/powerpoint/2010/main" val="418266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3300"/>
                </a:solidFill>
              </a:rPr>
              <a:t>Базовые принципы объективной оценки результатов </a:t>
            </a:r>
            <a:r>
              <a:rPr lang="ru-RU" sz="2800" dirty="0">
                <a:solidFill>
                  <a:srgbClr val="003300"/>
                </a:solidFill>
              </a:rPr>
              <a:t/>
            </a:r>
            <a:br>
              <a:rPr lang="ru-RU" sz="2800" dirty="0">
                <a:solidFill>
                  <a:srgbClr val="003300"/>
                </a:solidFill>
              </a:rPr>
            </a:br>
            <a:r>
              <a:rPr lang="ru-RU" sz="2800" b="1" dirty="0">
                <a:solidFill>
                  <a:srgbClr val="003300"/>
                </a:solidFill>
              </a:rPr>
              <a:t>демонстрационного экзамена</a:t>
            </a:r>
            <a:endParaRPr lang="ru-RU" sz="2800" dirty="0">
              <a:solidFill>
                <a:srgbClr val="0033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dirty="0">
                <a:solidFill>
                  <a:srgbClr val="003300"/>
                </a:solidFill>
              </a:rPr>
              <a:t>Применение единых оценочных материалов и заданий</a:t>
            </a:r>
          </a:p>
          <a:p>
            <a:pPr lvl="0"/>
            <a:r>
              <a:rPr lang="ru-RU" sz="2800" dirty="0">
                <a:solidFill>
                  <a:srgbClr val="003300"/>
                </a:solidFill>
              </a:rPr>
              <a:t>Единые требования к площадкам проведения демонстрационного экзамена</a:t>
            </a:r>
          </a:p>
          <a:p>
            <a:pPr lvl="0"/>
            <a:r>
              <a:rPr lang="ru-RU" sz="2800" dirty="0">
                <a:solidFill>
                  <a:srgbClr val="003300"/>
                </a:solidFill>
              </a:rPr>
              <a:t>Независимая экспертная оценка выполнения заданий</a:t>
            </a:r>
          </a:p>
          <a:p>
            <a:pPr lvl="0"/>
            <a:r>
              <a:rPr lang="ru-RU" sz="2800" dirty="0">
                <a:solidFill>
                  <a:srgbClr val="003300"/>
                </a:solidFill>
              </a:rPr>
              <a:t>Применение единой информационной системы при проведении демонстрационного экзамена</a:t>
            </a:r>
          </a:p>
          <a:p>
            <a:r>
              <a:rPr lang="ru-RU" sz="2800" dirty="0">
                <a:solidFill>
                  <a:srgbClr val="003300"/>
                </a:solidFill>
              </a:rPr>
              <a:t>Выдача паспорта компетенций</a:t>
            </a:r>
          </a:p>
        </p:txBody>
      </p:sp>
    </p:spTree>
    <p:extLst>
      <p:ext uri="{BB962C8B-B14F-4D97-AF65-F5344CB8AC3E}">
        <p14:creationId xmlns:p14="http://schemas.microsoft.com/office/powerpoint/2010/main" val="208511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Демонстрационный экзамен по компетенции «Ресторанный сервис»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8539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latin typeface="+mj-lt"/>
              </a:rPr>
              <a:t>Модуль 1: «Бар/</a:t>
            </a:r>
            <a:r>
              <a:rPr lang="ru-RU" sz="2800" b="1" dirty="0" err="1">
                <a:latin typeface="+mj-lt"/>
              </a:rPr>
              <a:t>Бариста</a:t>
            </a:r>
            <a:r>
              <a:rPr lang="ru-RU" sz="2800" b="1" dirty="0">
                <a:latin typeface="+mj-lt"/>
              </a:rPr>
              <a:t>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БАР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+mj-lt"/>
              </a:rPr>
              <a:t>1. Приготовление коктейлей Канарейка и Маленький принц– 2 коктейля по 2 порции, включая украшения (технологическая карта прилагается) – 30 мин.</a:t>
            </a:r>
            <a:endParaRPr lang="ru-RU" sz="24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rgbClr val="C00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БАРИСТА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+mj-lt"/>
              </a:rPr>
              <a:t>1. Подготовка </a:t>
            </a:r>
            <a:r>
              <a:rPr lang="ru-RU" sz="2400" dirty="0">
                <a:latin typeface="+mj-lt"/>
              </a:rPr>
              <a:t>к работе с </a:t>
            </a:r>
            <a:r>
              <a:rPr lang="ru-RU" sz="2400" dirty="0" err="1">
                <a:latin typeface="+mj-lt"/>
              </a:rPr>
              <a:t>кофемашиной</a:t>
            </a:r>
            <a:r>
              <a:rPr lang="ru-RU" sz="2400" dirty="0">
                <a:latin typeface="+mj-lt"/>
              </a:rPr>
              <a:t> – 15 мин.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+mj-lt"/>
              </a:rPr>
              <a:t>2</a:t>
            </a:r>
            <a:r>
              <a:rPr lang="ru-RU" sz="2400" dirty="0">
                <a:latin typeface="+mj-lt"/>
              </a:rPr>
              <a:t>. Приготовление 2 порций кофе, 1 порция </a:t>
            </a:r>
            <a:r>
              <a:rPr lang="ru-RU" sz="2400" dirty="0" err="1">
                <a:latin typeface="+mj-lt"/>
              </a:rPr>
              <a:t>эспрессо</a:t>
            </a:r>
            <a:r>
              <a:rPr lang="ru-RU" sz="2400" dirty="0">
                <a:latin typeface="+mj-lt"/>
              </a:rPr>
              <a:t>, 1 порция капучино – 20 мин.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+mj-lt"/>
              </a:rPr>
              <a:t>3</a:t>
            </a:r>
            <a:r>
              <a:rPr lang="ru-RU" sz="2400" dirty="0">
                <a:latin typeface="+mj-lt"/>
              </a:rPr>
              <a:t>. Уборка рабочего места.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+mj-lt"/>
              </a:rPr>
              <a:t>4</a:t>
            </a:r>
            <a:r>
              <a:rPr lang="ru-RU" sz="2400" dirty="0">
                <a:latin typeface="+mj-lt"/>
              </a:rPr>
              <a:t>. </a:t>
            </a:r>
            <a:r>
              <a:rPr lang="ru-RU" sz="2400" dirty="0" smtClean="0">
                <a:latin typeface="+mj-lt"/>
              </a:rPr>
              <a:t>Идентификация </a:t>
            </a:r>
            <a:r>
              <a:rPr lang="ru-RU" sz="2400" dirty="0">
                <a:latin typeface="+mj-lt"/>
              </a:rPr>
              <a:t>специй – 10 </a:t>
            </a:r>
            <a:r>
              <a:rPr lang="ru-RU" sz="2400" dirty="0" smtClean="0">
                <a:latin typeface="+mj-lt"/>
              </a:rPr>
              <a:t>мин.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921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47949"/>
            <a:ext cx="2016224" cy="268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651821" cy="273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804" y="609950"/>
            <a:ext cx="2885728" cy="21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591018"/>
            <a:ext cx="3545293" cy="265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451167" y="347949"/>
            <a:ext cx="2012770" cy="268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63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386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Межрегиональный вебинар</vt:lpstr>
      <vt:lpstr>Презентация PowerPoint</vt:lpstr>
      <vt:lpstr>Чебоксарский техникум технологии питания и коммерции – участник сетевой формы реализации образовательной программы по учебному предмету «Технология»</vt:lpstr>
      <vt:lpstr>Кондитерское дело</vt:lpstr>
      <vt:lpstr>Ресторанный сервис</vt:lpstr>
      <vt:lpstr>Демонстрационный экзамен по формату Ворлдскиллс Россия - </vt:lpstr>
      <vt:lpstr>Базовые принципы объективной оценки результатов  демонстрационного экзамена</vt:lpstr>
      <vt:lpstr>Демонстрационный экзамен по компетенции «Ресторанный сервис»</vt:lpstr>
      <vt:lpstr>Презентация PowerPoint</vt:lpstr>
      <vt:lpstr>Демонстрационный экзамен по компетенции «Кондитерское дело»</vt:lpstr>
      <vt:lpstr>Презентация PowerPoint</vt:lpstr>
      <vt:lpstr>Критерии оценки</vt:lpstr>
      <vt:lpstr>Итоги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Межрегиональный вебинар</dc:title>
  <dc:creator>Ольга</dc:creator>
  <cp:lastModifiedBy>директор</cp:lastModifiedBy>
  <cp:revision>14</cp:revision>
  <dcterms:created xsi:type="dcterms:W3CDTF">2020-12-24T18:36:22Z</dcterms:created>
  <dcterms:modified xsi:type="dcterms:W3CDTF">2020-12-28T14:56:16Z</dcterms:modified>
</cp:coreProperties>
</file>