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76" r:id="rId7"/>
    <p:sldId id="275" r:id="rId8"/>
    <p:sldId id="281" r:id="rId9"/>
    <p:sldId id="284" r:id="rId10"/>
    <p:sldId id="285" r:id="rId11"/>
    <p:sldId id="287" r:id="rId12"/>
    <p:sldId id="296" r:id="rId13"/>
    <p:sldId id="292" r:id="rId14"/>
    <p:sldId id="293" r:id="rId15"/>
    <p:sldId id="294" r:id="rId16"/>
    <p:sldId id="298" r:id="rId17"/>
    <p:sldId id="299" r:id="rId18"/>
    <p:sldId id="303" r:id="rId19"/>
    <p:sldId id="30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14290"/>
            <a:ext cx="4357718" cy="785818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Сидорова ОМ\Desktop\DSC09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71912"/>
            <a:ext cx="8634411" cy="520036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142852"/>
            <a:ext cx="8572560" cy="10715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Школьный проект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«Библиотека школы – центр притяжения»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Users\Сидорова ОМ\Desktop\фото от 15 декабря 2017 года\20171215_133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142852"/>
            <a:ext cx="3071835" cy="230387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2" descr="C:\Users\Сидорова ОМ\Desktop\фото от 15 декабря 2017 года\20171215_133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42852"/>
            <a:ext cx="3048021" cy="22860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3" descr="C:\Users\Сидорова ОМ\Desktop\фото от 15 декабря 2017 года\20171215_133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42852"/>
            <a:ext cx="2571768" cy="22860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0" y="2428868"/>
            <a:ext cx="9072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Группа художников проиллюстрировала интересные книги, обозначила героев с разными характерами и приключениями. Рекламодатели призвали весь коллектив читать книги и тем самым быть очень развивающими, в дальнейшем определить правильный выбор в профессию и карьеру, а также бесконечно быть увлеченными в прочтении необычных книг. Ценители и хранители книг составили для одноклассников золотые правила чтения,  бережного отношения к книжному царству домашних и школьных библиотек. А слушатели удивили читающую публику своими эмоциями, впечатлениями, собственным мнением и новым взглядом на зарубежную литературу! Все были в восторге! Хочется снова встретиться и поговорить о книгах!  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4" name="Picture 4" descr="C:\Users\Сидорова ОМ\Desktop\фото от 15 декабря 2017 года\20171215_1343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768463"/>
            <a:ext cx="2571768" cy="19288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5" descr="C:\Users\Сидорова ОМ\Desktop\фото от 15 декабря 2017 года\20171215_1344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786322"/>
            <a:ext cx="2571768" cy="19288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Picture 7" descr="C:\Users\Сидорова ОМ\Desktop\фото от 15 декабря 2017 года\20171215_1235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2571768" cy="19288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9" descr="http://www.playcast.ru/uploads/2014/03/15/785581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2571744"/>
            <a:ext cx="1928826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3857628"/>
            <a:ext cx="8848756" cy="300037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660066"/>
                </a:solidFill>
              </a:rPr>
              <a:t>   </a:t>
            </a: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Встречать новых читателей – самое радостное в работе библиотекаря! Ученики 1 а и 1 б классов пришли в гости в школьную библиотеку. Здесь их встретила хозяйка книжного дома библиотекарь                         Галина Михайловна Голубь. Она рассказала маленьким читателям                       о своей библиотеке, о правилах пользования библиотечными                            книгами, об интересных детских журналах.                                                               Юные читатели с большим интересом листали                                         яркие книжки и журналы.</a:t>
            </a:r>
            <a:b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Ребята ушли с праздника посвящения с яркими и                               интересными книжками, которые выбрали сами.                                           Сейчас наши первоклассники могут с гордостью сказать:                                               «Я – читатель! </a:t>
            </a:r>
            <a:r>
              <a:rPr lang="ru-RU" b="1" smtClean="0">
                <a:solidFill>
                  <a:srgbClr val="660066"/>
                </a:solidFill>
                <a:latin typeface="Comic Sans MS" pitchFamily="66" charset="0"/>
              </a:rPr>
              <a:t>И </a:t>
            </a:r>
            <a:r>
              <a:rPr lang="ru-RU" b="1" dirty="0" smtClean="0">
                <a:solidFill>
                  <a:srgbClr val="660066"/>
                </a:solidFill>
                <a:latin typeface="Comic Sans MS" pitchFamily="66" charset="0"/>
              </a:rPr>
              <a:t>это здорово!»</a:t>
            </a:r>
            <a:endParaRPr lang="ru-RU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42852"/>
            <a:ext cx="8643998" cy="7858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Маленькие читатели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Picture 2" descr="C:\Users\Сидорова ОМ\Desktop\dDvAENDtQQ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3357586" cy="251819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3" descr="C:\Users\Сидорова ОМ\Desktop\vgoW5nMmr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214422"/>
            <a:ext cx="3333773" cy="2500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4" descr="C:\Users\Сидорова ОМ\Desktop\2rt_MXrJR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214422"/>
            <a:ext cx="2786082" cy="2500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9124" y="142852"/>
            <a:ext cx="4562476" cy="8572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«Читающий ресторан»!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Сидорова ОМ\Desktop\IMG_8399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33996">
            <a:off x="262914" y="670764"/>
            <a:ext cx="1912792" cy="143319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2" descr="C:\Users\Сидорова ОМ\Desktop\IMG_8401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8341">
            <a:off x="439990" y="2130882"/>
            <a:ext cx="3532147" cy="26465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Picture 3" descr="C:\Users\Сидорова ОМ\Desktop\IMG_8391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142985"/>
            <a:ext cx="4599002" cy="344588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85688" y="4500570"/>
            <a:ext cx="8715468" cy="221457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в школе под руководством Субботиной Ирины Александровны в 6 «Б» классе для детей и родителей открылся </a:t>
            </a:r>
            <a:r>
              <a:rPr lang="ru-RU" b="1" dirty="0" smtClean="0">
                <a:solidFill>
                  <a:srgbClr val="FF0000"/>
                </a:solidFill>
              </a:rPr>
              <a:t>«Читающий ресторан»! </a:t>
            </a:r>
            <a:r>
              <a:rPr lang="ru-RU" b="1" dirty="0" smtClean="0">
                <a:solidFill>
                  <a:srgbClr val="002060"/>
                </a:solidFill>
              </a:rPr>
              <a:t>Главная цель необычного ресторана – это привитие любви к чтению, развитие интеллектуальных личностных качеств человека. Официанты предлагали самое разнообразное меню по творчеству русского писателя А.С.Пушкина. </a:t>
            </a:r>
            <a:r>
              <a:rPr lang="ru-RU" b="1" i="1" dirty="0" smtClean="0">
                <a:solidFill>
                  <a:srgbClr val="C00000"/>
                </a:solidFill>
              </a:rPr>
              <a:t>Родители в восторге, что посетили «Читающий ресторан»! Дети в ожидании новой встречи!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" name="Picture 2" descr="http://png-images.ru/wp-content/uploads/2015/01/book_PNG21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786454"/>
            <a:ext cx="1071546" cy="1071546"/>
          </a:xfrm>
          <a:prstGeom prst="rect">
            <a:avLst/>
          </a:prstGeom>
          <a:noFill/>
        </p:spPr>
      </p:pic>
      <p:pic>
        <p:nvPicPr>
          <p:cNvPr id="11" name="Picture 2" descr="http://png-images.ru/wp-content/uploads/2015/01/book_PNG211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71414"/>
            <a:ext cx="164307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идорова ОМ\Desktop\фото 24 апреля презид библиот\DSC08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571768" cy="321471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2" descr="C:\Users\Сидорова ОМ\Desktop\фото 24 апреля презид библиот\DSC08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9551">
            <a:off x="2910768" y="1217948"/>
            <a:ext cx="2148146" cy="220736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3" descr="C:\Users\Сидорова ОМ\Desktop\фото 24 апреля презид библиот\DSC08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9244">
            <a:off x="6996400" y="1640681"/>
            <a:ext cx="1796282" cy="189971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4" descr="C:\Users\Сидорова ОМ\Desktop\фото 24 апреля презид библиот\DSC085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3571876"/>
            <a:ext cx="4191029" cy="314327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5" descr="C:\Users\Сидорова ОМ\Desktop\фото 24 апреля презид библиот\DSC085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357298"/>
            <a:ext cx="2055822" cy="207170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6" descr="C:\Users\Сидорова ОМ\Desktop\фото 24 апреля презид библиот\DSC085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3571876"/>
            <a:ext cx="2068074" cy="200026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Picture 8" descr="http://moi-portal.ru/upload/iblock/be6/be6c6439c2ee56ff0d5d77c58fd5a6c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3571876"/>
            <a:ext cx="2571768" cy="200026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14" descr="C:\Users\Сидорова ОМ\Desktop\кн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991287">
            <a:off x="6613602" y="-18946"/>
            <a:ext cx="2582221" cy="1742412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2928926" y="5357826"/>
            <a:ext cx="6143668" cy="1500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Ученики и педагоги </a:t>
            </a:r>
            <a:r>
              <a:rPr lang="ru-RU" sz="1600" b="1" dirty="0" err="1" smtClean="0">
                <a:solidFill>
                  <a:srgbClr val="C00000"/>
                </a:solidFill>
                <a:latin typeface="Comic Sans MS" pitchFamily="66" charset="0"/>
              </a:rPr>
              <a:t>Онохинской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 школы являются активными участниками Президентской библиотеки.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Новый электронный ресурс приносит огромную пользу в подготовке к урокам и экзаменам, проектной и исследовательской деятельности!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714612" y="214290"/>
            <a:ext cx="6276988" cy="10001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Президентская библиотека-</a:t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Новый электронный ресурс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28926" y="142852"/>
            <a:ext cx="6062674" cy="8572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Неделя детской книги </a:t>
            </a:r>
            <a:br>
              <a:rPr lang="ru-RU" sz="2800" b="1" dirty="0" smtClean="0">
                <a:solidFill>
                  <a:srgbClr val="0000FF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320541">
            <a:off x="6714347" y="1311349"/>
            <a:ext cx="2157550" cy="1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7556">
            <a:off x="4755411" y="1300137"/>
            <a:ext cx="2090557" cy="156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1539">
            <a:off x="2878282" y="1128381"/>
            <a:ext cx="2018397" cy="151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714356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42844" y="2643182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Младшие школьники выполнили рисунки по произведениям Корнея Чуковского после участия в школьной викторине «Знаешь ли ты?»</a:t>
            </a:r>
            <a:endParaRPr lang="ru-RU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398833">
            <a:off x="142844" y="3857628"/>
            <a:ext cx="20647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82718">
            <a:off x="2426631" y="3666704"/>
            <a:ext cx="2207763" cy="165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42735">
            <a:off x="4791574" y="3093271"/>
            <a:ext cx="1885345" cy="157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90830">
            <a:off x="6817010" y="3143248"/>
            <a:ext cx="22065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3428992" y="4929198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    Ребята 5-6 классов 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выпустили листовки и буклеты о прочтении интересных книг. Активные читатели рассказали о любимых стихах, сказках, рассказах и повестях. Прозвучали советы и правила пользования книгой. </a:t>
            </a:r>
            <a:endParaRPr lang="ru-RU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42852"/>
            <a:ext cx="3571900" cy="928694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dirty="0"/>
          </a:p>
        </p:txBody>
      </p:sp>
      <p:pic>
        <p:nvPicPr>
          <p:cNvPr id="5" name="Picture 2" descr="C:\Users\Сидорова ОМ\Desktop\чит конфер по Носову\DSC07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000264" cy="178847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428860" y="1"/>
            <a:ext cx="6572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ЧИТАТЕЛЬСКАЯ КОНФЕРЕНЦИЯ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 ТВОРЧЕСТВУ Н.НОСОВА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Для юных читателей 4 «Б» класса состоялась 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«Читательская конференция по творчеству Н.Носова» 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в рамках школьного проекта «Читающая школа – успешная школа». Ребята приняли активное участие в литературной разминке (биография писателя), викторине, создании альбома «Наши любимые рассказы Н.Носова», </a:t>
            </a:r>
            <a:r>
              <a:rPr lang="ru-RU" sz="1400" b="1" dirty="0" err="1" smtClean="0">
                <a:solidFill>
                  <a:srgbClr val="002060"/>
                </a:solidFill>
                <a:latin typeface="Comic Sans MS" pitchFamily="66" charset="0"/>
              </a:rPr>
              <a:t>мини-театрализованном</a:t>
            </a:r>
            <a:r>
              <a:rPr lang="ru-RU" sz="1400" b="1" dirty="0" smtClean="0">
                <a:solidFill>
                  <a:srgbClr val="002060"/>
                </a:solidFill>
                <a:latin typeface="Comic Sans MS" pitchFamily="66" charset="0"/>
              </a:rPr>
              <a:t> представлении, разгадывании ребусов. Самые активные читатели заработали жетоны, на школьной линейке их отметят грамотами.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8" name="Picture 4" descr="C:\Users\Сидорова ОМ\Desktop\чит конфер по Носову\DSC07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071942"/>
            <a:ext cx="2928958" cy="214314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5" descr="C:\Users\Сидорова ОМ\Desktop\чит конфер по Носову\DSC07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000240"/>
            <a:ext cx="2667019" cy="20002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7" descr="C:\Users\Сидорова ОМ\Desktop\чит конфер по Носову\DSC07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000240"/>
            <a:ext cx="2667019" cy="200026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8" descr="C:\Users\Сидорова ОМ\Desktop\чит конфер по Носову\DSC072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000240"/>
            <a:ext cx="2731557" cy="19950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9" descr="C:\Users\Сидорова ОМ\Desktop\чит конфер по Носову\DSC072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071942"/>
            <a:ext cx="3000396" cy="214314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10" descr="C:\Users\Сидорова ОМ\Desktop\чит конфер по Носову\DSC072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071942"/>
            <a:ext cx="1526048" cy="214314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786182" y="142852"/>
            <a:ext cx="5214974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ЛИТЕРАТУРНО-МУЗЫКАЛЬНАЯ  ГОСТИНАЯ </a:t>
            </a: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«Строки, опалённые войной…»</a:t>
            </a:r>
            <a:endParaRPr lang="ru-RU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Сидорова ОМ\Desktop\фото 11 мая\DSC08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14422"/>
            <a:ext cx="4000528" cy="2714644"/>
          </a:xfrm>
          <a:prstGeom prst="rect">
            <a:avLst/>
          </a:prstGeom>
          <a:noFill/>
        </p:spPr>
      </p:pic>
      <p:pic>
        <p:nvPicPr>
          <p:cNvPr id="9" name="Picture 3" descr="C:\Users\Сидорова ОМ\Desktop\фото 11 мая\DSC08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71942"/>
            <a:ext cx="1586242" cy="264320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4" descr="C:\Users\Сидорова ОМ\Desktop\фото 11 мая\DSC08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596" y="4071942"/>
            <a:ext cx="1806198" cy="2670752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Picture 5" descr="C:\Users\Сидорова ОМ\Desktop\фото 11 мая\DSC08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071942"/>
            <a:ext cx="1714512" cy="264320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6" descr="C:\Users\Сидорова ОМ\Desktop\фото 11 мая\DSC088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071942"/>
            <a:ext cx="1607857" cy="264320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5" name="Picture 8" descr="C:\Users\Сидорова ОМ\Desktop\фото 11 мая\DSC088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4071942"/>
            <a:ext cx="1676441" cy="264320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71406" y="1071546"/>
            <a:ext cx="28575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Итоговым мероприятием  </a:t>
            </a:r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тематической недели «Навстречу к празднику ПОБЕДЫ!» </a:t>
            </a:r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стало проведение </a:t>
            </a:r>
            <a:r>
              <a:rPr lang="ru-RU" sz="1600" b="1" dirty="0" smtClean="0">
                <a:solidFill>
                  <a:srgbClr val="FF0000"/>
                </a:solidFill>
                <a:latin typeface="Comic Sans MS" pitchFamily="66" charset="0"/>
              </a:rPr>
              <a:t>Литературно-музыкальной гостиной </a:t>
            </a:r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под руководством директора </a:t>
            </a:r>
          </a:p>
          <a:p>
            <a:pPr algn="ctr"/>
            <a:r>
              <a:rPr lang="ru-RU" sz="1600" dirty="0" err="1" smtClean="0">
                <a:solidFill>
                  <a:srgbClr val="0000FF"/>
                </a:solidFill>
                <a:latin typeface="Comic Sans MS" pitchFamily="66" charset="0"/>
              </a:rPr>
              <a:t>Онохинской</a:t>
            </a:r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 школы – </a:t>
            </a:r>
            <a:r>
              <a:rPr lang="ru-RU" sz="1600" dirty="0" err="1" smtClean="0">
                <a:solidFill>
                  <a:srgbClr val="0000FF"/>
                </a:solidFill>
                <a:latin typeface="Comic Sans MS" pitchFamily="66" charset="0"/>
              </a:rPr>
              <a:t>Бруцкой</a:t>
            </a:r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00FF"/>
                </a:solidFill>
                <a:latin typeface="Comic Sans MS" pitchFamily="66" charset="0"/>
              </a:rPr>
              <a:t>Раисы Викторовны.</a:t>
            </a:r>
            <a:endParaRPr lang="ru-RU" sz="16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7" name="Picture 9" descr="C:\Users\Сидорова ОМ\Desktop\фото 11 мая\DSC08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52"/>
            <a:ext cx="1791650" cy="250032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2" descr="C:\Users\Сидорова ОМ\Desktop\фото 11 мая\DSC08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42852"/>
            <a:ext cx="1875248" cy="2500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Picture 3" descr="C:\Users\Сидорова ОМ\Desktop\фото 11 мая\DSC08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42852"/>
            <a:ext cx="1804109" cy="2500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" name="Picture 4" descr="C:\Users\Сидорова ОМ\Desktop\DSC08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142852"/>
            <a:ext cx="2071702" cy="247311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9" name="Picture 11" descr="https://1.bp.blogspot.com/-GPptSgY66WI/VU30WS6TyvI/AAAAAAAANMQ/U2qUMI0gI_cnSJsT0ZRGomeBOHk7gd6fACKgB/s1600/0_13ad4d_ac737402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1414"/>
            <a:ext cx="2000232" cy="2923466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428596" y="2714620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       В гостиной звучали проникновенные песни «Священная война», «Землянка», «Тёмная ночь», «Последний бой», «О той весне». Дети читали стихи о героизме, подвигах солдат, о боли матерей, о детях, помогающим взрослых  в годы войны. Открытием гостиной обозначена связь поколений: детей и взрослых. Художественное слово каждого выступающего чтеца зрители слушали с замиранием в сердце, скорбью, порою со слезами на глазах… 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Самые яркие и запоминающиеся выступления гости отметили громкими аплодисментами. Порадовали чтением Бабенко Полина, </a:t>
            </a:r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</a:rPr>
              <a:t>Андриянов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 Александр, Иванова Полина, Осколков Олег, Петров Дмитрий, Пестерева Татьяна,  Трофимова Лидия, </a:t>
            </a:r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</a:rPr>
              <a:t>Дровняшина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 Анастасия, </a:t>
            </a:r>
          </a:p>
          <a:p>
            <a:pPr algn="ctr"/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</a:rPr>
              <a:t>Тюфтяев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 Дмитрий, Данченко Анна, </a:t>
            </a:r>
            <a:r>
              <a:rPr lang="ru-RU" sz="1400" dirty="0" err="1" smtClean="0">
                <a:solidFill>
                  <a:srgbClr val="0000FF"/>
                </a:solidFill>
                <a:latin typeface="Comic Sans MS" pitchFamily="66" charset="0"/>
              </a:rPr>
              <a:t>Шанаурова</a:t>
            </a:r>
            <a:r>
              <a:rPr lang="ru-RU" sz="1400" dirty="0" smtClean="0">
                <a:solidFill>
                  <a:srgbClr val="0000FF"/>
                </a:solidFill>
                <a:latin typeface="Comic Sans MS" pitchFamily="66" charset="0"/>
              </a:rPr>
              <a:t> Анна.   </a:t>
            </a:r>
            <a:endParaRPr lang="ru-RU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5" name="Picture 7" descr="C:\Users\Сидорова ОМ\Desktop\фото 11 мая\DSC08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573876"/>
            <a:ext cx="1500198" cy="21935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" name="Picture 8" descr="C:\Users\Сидорова ОМ\Desktop\фото 11 мая\DSC088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4607916"/>
            <a:ext cx="1701546" cy="212468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7" name="Picture 9" descr="C:\Users\Сидорова ОМ\Desktop\фото 11 мая\DSC088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4786322"/>
            <a:ext cx="1719036" cy="196915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Picture 10" descr="C:\Users\Сидорова ОМ\Desktop\фото 11 мая\DSC088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4786322"/>
            <a:ext cx="3741895" cy="194173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литературная гостиная 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«Прерванный полёт В.С. Высоцкого…»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Сидорова ОМ\Desktop\гос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3317898" cy="21877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2" descr="C:\Users\Сидорова ОМ\Desktop\гос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889402" cy="21877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5" descr="http://interesno-vse.ru/wp-content/uploads/vladimir_visock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142984"/>
            <a:ext cx="2000264" cy="221457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42844" y="4143380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Под руководством директора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Онохинской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СОШ, учителя литературы и русского языка </a:t>
            </a:r>
            <a:r>
              <a:rPr lang="ru-RU" sz="1600" b="1" dirty="0" err="1" smtClean="0">
                <a:solidFill>
                  <a:srgbClr val="002060"/>
                </a:solidFill>
                <a:latin typeface="Comic Sans MS" pitchFamily="66" charset="0"/>
              </a:rPr>
              <a:t>Бруцкой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Р.В. для педагогов и обучающихся 11 класса состоялась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литературная гостиная «Прерванный полёт В.С. Высоцкого».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Гости литературной гостиной читали стихи, слушали песни Высоцкого, рассуждали о жизни и творчестве интересного поэта. </a:t>
            </a: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142852"/>
            <a:ext cx="4552952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6600FF"/>
                </a:solidFill>
                <a:latin typeface="Comic Sans MS" pitchFamily="66" charset="0"/>
              </a:rPr>
              <a:t>«Читающий ресторан»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Сидорова ОМ\Desktop\фото 10 класс и 11 класс произведения Грина\DSC08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96655">
            <a:off x="197369" y="1383423"/>
            <a:ext cx="2136724" cy="228364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 rot="21016242">
            <a:off x="5496379" y="148510"/>
            <a:ext cx="3561407" cy="13234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Реализация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школьного проекта «Читающая школа –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успешная школа»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8" name="Picture 2" descr="C:\Users\Сидорова ОМ\Desktop\фото 10 класс и 11 класс произведения Грина\DSC08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142984"/>
            <a:ext cx="1948975" cy="27146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Picture 3" descr="C:\Users\Сидорова ОМ\Desktop\фото 10 класс и 11 класс произведения Грина\DSC081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714488"/>
            <a:ext cx="3071834" cy="214625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Picture 4" descr="C:\Users\Сидорова ОМ\Desktop\фото 10 класс и 11 класс произведения Грина\DSC08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3" y="4000504"/>
            <a:ext cx="3060171" cy="272375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3214678" y="3857628"/>
            <a:ext cx="5857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600FF"/>
                </a:solidFill>
                <a:latin typeface="Comic Sans MS" pitchFamily="66" charset="0"/>
              </a:rPr>
              <a:t>Учитель русского языка и литературы, руководитель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проекта «Читающая </a:t>
            </a:r>
            <a:r>
              <a:rPr lang="ru-RU" sz="1600" b="1" dirty="0" err="1" smtClean="0">
                <a:solidFill>
                  <a:srgbClr val="C00000"/>
                </a:solidFill>
                <a:latin typeface="Comic Sans MS" pitchFamily="66" charset="0"/>
              </a:rPr>
              <a:t>школа-успешная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 школа» </a:t>
            </a:r>
          </a:p>
          <a:p>
            <a:pPr algn="ctr"/>
            <a:r>
              <a:rPr lang="ru-RU" sz="1600" b="1" dirty="0" err="1" smtClean="0">
                <a:solidFill>
                  <a:srgbClr val="6600FF"/>
                </a:solidFill>
                <a:latin typeface="Comic Sans MS" pitchFamily="66" charset="0"/>
              </a:rPr>
              <a:t>Бруцкая</a:t>
            </a:r>
            <a:r>
              <a:rPr lang="ru-RU" sz="1600" b="1" dirty="0" smtClean="0">
                <a:solidFill>
                  <a:srgbClr val="6600FF"/>
                </a:solidFill>
                <a:latin typeface="Comic Sans MS" pitchFamily="66" charset="0"/>
              </a:rPr>
              <a:t> Раиса Викторовна пригласила обучающихся 10-11 классов и педагогический коллектив в «Читающий ресторан» по теме: </a:t>
            </a:r>
            <a:r>
              <a:rPr lang="ru-RU" sz="1600" b="1" dirty="0" smtClean="0">
                <a:solidFill>
                  <a:srgbClr val="C00000"/>
                </a:solidFill>
                <a:latin typeface="Comic Sans MS" pitchFamily="66" charset="0"/>
              </a:rPr>
              <a:t>«По страницам произведения А.Грина «Бегущая по волнам».</a:t>
            </a:r>
          </a:p>
          <a:p>
            <a:pPr algn="ctr"/>
            <a:r>
              <a:rPr lang="ru-RU" sz="1600" b="1" smtClean="0">
                <a:solidFill>
                  <a:srgbClr val="6600FF"/>
                </a:solidFill>
                <a:latin typeface="Comic Sans MS" pitchFamily="66" charset="0"/>
              </a:rPr>
              <a:t>Хочется </a:t>
            </a:r>
            <a:r>
              <a:rPr lang="ru-RU" sz="1600" b="1" dirty="0" smtClean="0">
                <a:solidFill>
                  <a:srgbClr val="6600FF"/>
                </a:solidFill>
                <a:latin typeface="Comic Sans MS" pitchFamily="66" charset="0"/>
              </a:rPr>
              <a:t>ещё раз перелистать страницы замечательной книги, научиться верить в чудеса, быть добрым и разбираться в человеке любого характера, верить в романтику и чистую любовь! </a:t>
            </a:r>
          </a:p>
          <a:p>
            <a:pPr algn="ctr"/>
            <a:r>
              <a:rPr lang="ru-RU" sz="1600" b="1" dirty="0" smtClean="0">
                <a:solidFill>
                  <a:srgbClr val="6600FF"/>
                </a:solidFill>
                <a:latin typeface="Comic Sans MS" pitchFamily="66" charset="0"/>
              </a:rPr>
              <a:t> </a:t>
            </a:r>
            <a:endParaRPr lang="ru-RU" sz="1600" b="1" dirty="0">
              <a:solidFill>
                <a:srgbClr val="6600FF"/>
              </a:solidFill>
              <a:latin typeface="Comic Sans MS" pitchFamily="66" charset="0"/>
            </a:endParaRPr>
          </a:p>
        </p:txBody>
      </p:sp>
      <p:pic>
        <p:nvPicPr>
          <p:cNvPr id="13" name="Picture 2" descr="http://www.buklit.ru/covers/559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9375" y="1142984"/>
            <a:ext cx="1595469" cy="271464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42852"/>
            <a:ext cx="4643470" cy="857256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42852"/>
            <a:ext cx="8715436" cy="71438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«Библиотека школы – центр притяжения»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Сидорова ОМ\Desktop\итоги месячника по неделе библиотеки Голубь\DCIM\конкурс стихов и през.читающая мама\PA25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500306"/>
            <a:ext cx="2548017" cy="257176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Сидорова ОМ\Desktop\итоги месячника по неделе библиотеки Голубь\DCIM\конкурс стихов и през.читающая мама\PA25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285992"/>
            <a:ext cx="1973458" cy="27146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Users\Сидорова ОМ\Desktop\итоги месячника по неделе библиотеки Голубь\DCIM\конкурс стихов и през.читающая мама\PA25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428868"/>
            <a:ext cx="2021089" cy="242889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285720" y="1142984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Под руководством педагога-библиотекаря Голубь Галины Михайловны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0000FF"/>
                </a:solidFill>
                <a:latin typeface="Comic Sans MS" pitchFamily="66" charset="0"/>
              </a:rPr>
              <a:t>Онохинской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СОШ реализован проект «Библиотека школы – центр притяжения» в рамках Всероссийского месячника школьных библиотек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44" y="5143512"/>
            <a:ext cx="885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Победители школьного конкурса стихотворений о книге и библиотеке на тему: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«Я книгой открываю мир»!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Аплодируем Ганиеву М., Зориной М., Харитонову А., Харитонову С.,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Крайновой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Л.,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Силкину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В.,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Кисленко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Е.,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Карамаевой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А.,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Еланцевой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Е., Калинину К., </a:t>
            </a:r>
            <a:r>
              <a:rPr lang="ru-RU" b="1" dirty="0" err="1" smtClean="0">
                <a:solidFill>
                  <a:srgbClr val="FF0000"/>
                </a:solidFill>
                <a:latin typeface="Comic Sans MS" pitchFamily="66" charset="0"/>
              </a:rPr>
              <a:t>Чмир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С.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Дети порадовали удивительным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выразительным чтением! Молодцы!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идорова ОМ\Desktop\итоги месячника по неделе библиотеки Голубь\DCIM\конкурс стихов и през.читающая мама\PA25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3"/>
            <a:ext cx="2500330" cy="25647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Сидорова ОМ\Desktop\итоги месячника по неделе библиотеки Голубь\DCIM\конкурс стихов и през.читающая мама\PA25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2852"/>
            <a:ext cx="2533730" cy="257176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Сидорова ОМ\Desktop\итоги месячника по неделе библиотеки Голубь\DSCN2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42852"/>
            <a:ext cx="3723534" cy="257176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3" name="Picture 5" descr="C:\Users\Сидорова ОМ\Desktop\итоги месячника по неделе библиотеки Голубь\DSCN2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786058"/>
            <a:ext cx="2924480" cy="392909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000364" y="2714620"/>
            <a:ext cx="61436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Семейные проекты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«Читающая мама – читающая страна»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представили младшие школьники 1-4 классов. Родители и дети поделились семейным опытом по чтению художественной литературы, ведению читательских дневников, выразительному чтению стихотворений вслух мамой, семейному анализу любимых произведений и созданию фотоальбомов по изученным сказкам. </a:t>
            </a:r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ПОЗДРАВЛЯЕМ </a:t>
            </a:r>
            <a:r>
              <a:rPr lang="ru-RU" b="1" dirty="0" err="1" smtClean="0">
                <a:solidFill>
                  <a:srgbClr val="800080"/>
                </a:solidFill>
                <a:latin typeface="Comic Sans MS" pitchFamily="66" charset="0"/>
              </a:rPr>
              <a:t>Беломенова</a:t>
            </a:r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 Д., Волчек П., </a:t>
            </a:r>
            <a:r>
              <a:rPr lang="ru-RU" b="1" dirty="0" err="1" smtClean="0">
                <a:solidFill>
                  <a:srgbClr val="800080"/>
                </a:solidFill>
                <a:latin typeface="Comic Sans MS" pitchFamily="66" charset="0"/>
              </a:rPr>
              <a:t>Булашова</a:t>
            </a:r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 Е., Ревягину Н., Колесник М., Ганиева М., Сироткину Н., </a:t>
            </a:r>
            <a:r>
              <a:rPr lang="ru-RU" b="1" dirty="0" err="1" smtClean="0">
                <a:solidFill>
                  <a:srgbClr val="800080"/>
                </a:solidFill>
                <a:latin typeface="Comic Sans MS" pitchFamily="66" charset="0"/>
              </a:rPr>
              <a:t>Смоленкову</a:t>
            </a:r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 А., Колесник Д., </a:t>
            </a:r>
            <a:r>
              <a:rPr lang="ru-RU" b="1" dirty="0" err="1" smtClean="0">
                <a:solidFill>
                  <a:srgbClr val="800080"/>
                </a:solidFill>
                <a:latin typeface="Comic Sans MS" pitchFamily="66" charset="0"/>
              </a:rPr>
              <a:t>Шмырину</a:t>
            </a:r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 А., </a:t>
            </a:r>
            <a:r>
              <a:rPr lang="ru-RU" b="1" dirty="0" err="1" smtClean="0">
                <a:solidFill>
                  <a:srgbClr val="800080"/>
                </a:solidFill>
                <a:latin typeface="Comic Sans MS" pitchFamily="66" charset="0"/>
              </a:rPr>
              <a:t>Ельчину</a:t>
            </a:r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 А. за самые интересные презентации и </a:t>
            </a:r>
          </a:p>
          <a:p>
            <a:pPr algn="ctr"/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фотовыставки семейных проектов!       </a:t>
            </a:r>
            <a:endParaRPr lang="ru-RU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42852"/>
            <a:ext cx="3776658" cy="13573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Игровая программа</a:t>
            </a:r>
            <a:b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«Развитие лидерских способностей </a:t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посредством книги»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Сидорова ОМ\Desktop\итоги месячника по неделе библиотеки Голубь\лидерство посредстовом книги 8 классы\P1040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909739" cy="307183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Сидорова ОМ\Desktop\итоги месячника по неделе библиотеки Голубь\лидерство посредстовом книги 8 классы\P1040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3286124"/>
            <a:ext cx="4928089" cy="347344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214942" y="1571612"/>
            <a:ext cx="39290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Для ребят восьмых классов прошла игровая программа «Развитие лидерских способностей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посредством книги».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Ученики разделились на четыре команды, обозначили капитанов, состязались в знаниях в области экологии, краеведения, литературы, музыки.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Победу одержала команда «</a:t>
            </a:r>
            <a:r>
              <a:rPr lang="ru-RU" dirty="0" err="1" smtClean="0">
                <a:solidFill>
                  <a:srgbClr val="0000FF"/>
                </a:solidFill>
                <a:latin typeface="Comic Sans MS" pitchFamily="66" charset="0"/>
              </a:rPr>
              <a:t>Ашки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» и целеустремленный капитан </a:t>
            </a:r>
            <a:r>
              <a:rPr lang="ru-RU" dirty="0" err="1" smtClean="0">
                <a:solidFill>
                  <a:srgbClr val="0000FF"/>
                </a:solidFill>
                <a:latin typeface="Comic Sans MS" pitchFamily="66" charset="0"/>
              </a:rPr>
              <a:t>Кухарева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Ксения!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Так держать! 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Еще раз доказывает игра истину в том, когда много читаешь, успешнее выступаешь!</a:t>
            </a: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71934" y="142852"/>
            <a:ext cx="5491170" cy="785818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660066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2623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85860"/>
            <a:ext cx="276227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57158" y="142852"/>
            <a:ext cx="8429684" cy="7858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Моя любимая книга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786190"/>
            <a:ext cx="87868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latin typeface="Comic Sans MS" pitchFamily="66" charset="0"/>
              </a:rPr>
              <a:t>Ребята 7-х классов организовали и провели среди одноклассников акцию «Моя любимая книга». Увлекательные рассказы подготовили Пестерева Татьяна, Кузьмичева Дана, Трофимова Лидия. Каждый для себя определил: «Я много читаю – свою речь развиваю!» Желаем успехов семиклассникам в прочтении полезных книг в период каникул! И обязательно обменяться впечатлениями!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В ДОБРЫЙ ПУТЬ! В ПУТЬ - ХРАМ КНИГИ! </a:t>
            </a:r>
          </a:p>
          <a:p>
            <a:pPr algn="ctr"/>
            <a:endParaRPr 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0562" y="142852"/>
            <a:ext cx="4491038" cy="857256"/>
          </a:xfrm>
        </p:spPr>
        <p:txBody>
          <a:bodyPr>
            <a:noAutofit/>
          </a:bodyPr>
          <a:lstStyle/>
          <a:p>
            <a:pPr algn="ctr"/>
            <a:endParaRPr lang="ru-RU" sz="2800" b="1" dirty="0">
              <a:solidFill>
                <a:srgbClr val="660066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42852"/>
            <a:ext cx="8429684" cy="642942"/>
          </a:xfrm>
          <a:prstGeom prst="roundRect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Школьный проект «Библиотека школы – центр притяжения» 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Сидорова ОМ\Desktop\фото шаг навстречу\image-0-02-05-86b26f7af16993de818c70a2c22a45ccc8a60590104a394ee2285e8c0c896c22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1565242" cy="196041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 descr="C:\Users\Сидорова ОМ\Desktop\фото шаг навстречу\image-0-02-05-567a56f121ef3f3b019cfe26ace97288fe17ddc1812853c37fdd1f5e9da0470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00173"/>
            <a:ext cx="1785950" cy="194588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3" descr="C:\Users\Сидорова ОМ\Desktop\фото шаг навстречу\image-0-02-05-757cf815cf5eb934be52a1b0f1a602e0b4feedabd646e0279d326d04bd85160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500174"/>
            <a:ext cx="1446620" cy="19288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5" descr="C:\Users\Сидорова ОМ\Desktop\фото шаг навстречу\image-0-02-05-9344c76c29847358363116eca61b573f55e3651c79947a541e512a4a29255f9f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500175"/>
            <a:ext cx="1526495" cy="19288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6" descr="C:\Users\Сидорова ОМ\Desktop\фото шаг навстречу\image-0-02-05-d89acb8853a83220560c510b043048941519d1e49bdb10cf3628d2ad7a53001f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9" y="1500175"/>
            <a:ext cx="1241516" cy="19288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7" descr="C:\Users\Сидорова ОМ\Desktop\фото шаг навстречу\image-0-02-05-e2b4a689db7e3974307ba19829e4a46d11509dcdf0c94ddb7cd8a2ea99e2cb15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1500174"/>
            <a:ext cx="1360562" cy="19288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71406" y="3429000"/>
            <a:ext cx="9001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latin typeface="Comic Sans MS" pitchFamily="66" charset="0"/>
              </a:rPr>
              <a:t>Для обучающихся 3-4 классов прошёл конкурс рисунков на тему: «Лесными тропами» по книге В.Бианки. Ребята приняли активное участие в викторине и </a:t>
            </a: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создали свои «Лесные газеты». </a:t>
            </a:r>
            <a:r>
              <a:rPr lang="ru-RU" sz="2000" b="1" dirty="0" smtClean="0">
                <a:solidFill>
                  <a:srgbClr val="660066"/>
                </a:solidFill>
                <a:latin typeface="Comic Sans MS" pitchFamily="66" charset="0"/>
              </a:rPr>
              <a:t>Самыми любознательными оказались классные коллективы третьих классов!  </a:t>
            </a:r>
            <a:endParaRPr lang="ru-RU" sz="20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14" name="Picture 2" descr="C:\Users\Сидорова ОМ\Desktop\15 октября фото галина михайловна\Ольга Мих\IMG_20171012_0946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929198"/>
            <a:ext cx="1748715" cy="17353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Picture 4" descr="C:\Users\Сидорова ОМ\Desktop\15 октября фото галина михайловна\Ольга Мих\Photo091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4857760"/>
            <a:ext cx="2357454" cy="178595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643570" y="5072074"/>
            <a:ext cx="3429024" cy="1643074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ПОЗДРАВЛЯЕМ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Ганихину Д., Закусило С., </a:t>
            </a:r>
            <a:r>
              <a:rPr lang="ru-RU" sz="1400" b="1" dirty="0" err="1" smtClean="0">
                <a:solidFill>
                  <a:srgbClr val="C00000"/>
                </a:solidFill>
                <a:latin typeface="Comic Sans MS" pitchFamily="66" charset="0"/>
              </a:rPr>
              <a:t>Тюфтяева</a:t>
            </a:r>
            <a:r>
              <a:rPr lang="ru-RU" sz="1400" b="1" dirty="0" smtClean="0">
                <a:solidFill>
                  <a:srgbClr val="C00000"/>
                </a:solidFill>
                <a:latin typeface="Comic Sans MS" pitchFamily="66" charset="0"/>
              </a:rPr>
              <a:t> Р., Иванова Д., Колесник Д., Васильеву М. (3 «А») и коллектив 3 «Б» класса за выставку творческих работ! </a:t>
            </a:r>
            <a:r>
              <a:rPr lang="ru-RU" sz="1400" b="1" dirty="0" smtClean="0">
                <a:solidFill>
                  <a:srgbClr val="FF0000"/>
                </a:solidFill>
                <a:latin typeface="Comic Sans MS" pitchFamily="66" charset="0"/>
              </a:rPr>
              <a:t>МОЛОДЦЫ!  </a:t>
            </a:r>
            <a:endParaRPr lang="ru-RU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14480" y="1000108"/>
            <a:ext cx="6357982" cy="500066"/>
          </a:xfrm>
          <a:prstGeom prst="roundRect">
            <a:avLst/>
          </a:prstGeo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Comic Sans MS" pitchFamily="66" charset="0"/>
              </a:rPr>
              <a:t>Форум читательских дневников в 4 «Б» классе!</a:t>
            </a:r>
            <a:endParaRPr lang="ru-RU" sz="16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Школьный проект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«Читающая школа – успешная школа»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428736"/>
            <a:ext cx="4195762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  Для учащихся шестых классов состоялся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Устный журнал «Мы спешим на юбилей»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, где они познакомились с книжным видеорядом «Книги – юбиляры 2018 года»,а также изучили литературное  творчество М.Твена, М.Шолохова, А. Беляева , Н.Гоголя. Шестиклассники открыли «новые произведения»!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" name="Picture 2" descr="C:\Users\Сидорова ОМ\Desktop\8S2PQEOFqh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4226992" cy="31702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714876" y="4786322"/>
            <a:ext cx="4143404" cy="185738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80008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Comic Sans MS" pitchFamily="66" charset="0"/>
              </a:rPr>
              <a:t>ЧИТАЙТЕ! КНИГИ ЧИТАЙТЕ!</a:t>
            </a: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Comic Sans MS" pitchFamily="66" charset="0"/>
              </a:rPr>
              <a:t>ПОЛЕЗНОЕ УЗНАВАЙТЕ!</a:t>
            </a: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Comic Sans MS" pitchFamily="66" charset="0"/>
              </a:rPr>
              <a:t>РЕЧЬ СВОЮ РАЗВИВАЙТЕ!</a:t>
            </a: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Comic Sans MS" pitchFamily="66" charset="0"/>
              </a:rPr>
              <a:t>СЛОВАРНЫЙ ЗАПАС ПОПОЛНЯЙТЕ</a:t>
            </a:r>
            <a:r>
              <a:rPr lang="ru-RU" b="1" dirty="0" smtClean="0">
                <a:solidFill>
                  <a:srgbClr val="800080"/>
                </a:solidFill>
                <a:latin typeface="Comic Sans MS" pitchFamily="66" charset="0"/>
              </a:rPr>
              <a:t>!</a:t>
            </a:r>
          </a:p>
          <a:p>
            <a:pPr algn="ctr"/>
            <a:endParaRPr lang="ru-RU" dirty="0">
              <a:solidFill>
                <a:srgbClr val="80008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071934" y="1285860"/>
            <a:ext cx="4919666" cy="54292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В первую среду марта люди во всем мире отмечают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Всемирный день чтения вслух.                   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Этот праздник придумала организация </a:t>
            </a:r>
            <a:r>
              <a:rPr lang="ru-RU" dirty="0" err="1" smtClean="0">
                <a:solidFill>
                  <a:srgbClr val="0000FF"/>
                </a:solidFill>
                <a:latin typeface="Comic Sans MS" pitchFamily="66" charset="0"/>
              </a:rPr>
              <a:t>LitWorld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, чтобы подчеркнуть, что «делиться историями и эмоциями – неотъемлемое право каждого человека». В нашей школе этот день прошел под этим знаком. Ребята целый день с большим удовольствием читали вслух, внимательно слушали других чтецов.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Учащиеся 2 б класса с Белоусовой Надеждой Николаевной провели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акцию                                            "Читаю Я! Читаем мы! Читают все!".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</a:b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42852"/>
            <a:ext cx="8715436" cy="78581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  <a:latin typeface="Comic Sans MS" pitchFamily="66" charset="0"/>
              </a:rPr>
              <a:t>Всемирный день чтения </a:t>
            </a:r>
            <a:endParaRPr lang="ru-RU" sz="44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8" name="Picture 2" descr="C:\Users\Сидорова ОМ\Desktop\fRoMvJuCC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23340">
            <a:off x="363143" y="2205570"/>
            <a:ext cx="3916652" cy="293748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28596" y="71414"/>
            <a:ext cx="8501122" cy="85725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Читательская конференция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Сидорова ОМ\Desktop\фото от 15 декабря 2017 года\20171215_123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286148" cy="2500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2" descr="C:\Users\Сидорова ОМ\Desktop\фото от 15 декабря 2017 года\20171215_125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214422"/>
            <a:ext cx="1857388" cy="247651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3" descr="C:\Users\Сидорова ОМ\Desktop\фото от 15 декабря 2017 года\20171215_130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214422"/>
            <a:ext cx="3000397" cy="24766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500166" y="3857628"/>
            <a:ext cx="628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Модераторы </a:t>
            </a:r>
            <a:r>
              <a:rPr lang="ru-RU" dirty="0" err="1" smtClean="0">
                <a:solidFill>
                  <a:srgbClr val="0000FF"/>
                </a:solidFill>
                <a:latin typeface="Comic Sans MS" pitchFamily="66" charset="0"/>
              </a:rPr>
              <a:t>Бруцкая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Р.В. И Голубь Г.М. пригласили обучающихся 5 «Б» класса на читательскую конференцию «Зарубежная литература». Ребята познакомились с произведениями известных зарубежных писателей. Эрфурт Юлия, </a:t>
            </a:r>
            <a:r>
              <a:rPr lang="ru-RU" dirty="0" err="1" smtClean="0">
                <a:solidFill>
                  <a:srgbClr val="0000FF"/>
                </a:solidFill>
                <a:latin typeface="Comic Sans MS" pitchFamily="66" charset="0"/>
              </a:rPr>
              <a:t>Гольцова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00FF"/>
                </a:solidFill>
                <a:latin typeface="Comic Sans MS" pitchFamily="66" charset="0"/>
              </a:rPr>
              <a:t>Снежана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, Корнеева Тамара подготовили презентацию интересных прочитанных книг, заинтриговали самыми яркими сюжетами. </a:t>
            </a:r>
            <a:endParaRPr lang="ru-RU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1310</Words>
  <Application>Microsoft Office PowerPoint</Application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Слайд 2</vt:lpstr>
      <vt:lpstr>Слайд 3</vt:lpstr>
      <vt:lpstr>Игровая программа  «Развитие лидерских способностей  посредством книги»</vt:lpstr>
      <vt:lpstr>Слайд 5</vt:lpstr>
      <vt:lpstr>Слайд 6</vt:lpstr>
      <vt:lpstr>Школьный проект  «Читающая школа – успешная школа»</vt:lpstr>
      <vt:lpstr>Слайд 8</vt:lpstr>
      <vt:lpstr>Слайд 9</vt:lpstr>
      <vt:lpstr>Слайд 10</vt:lpstr>
      <vt:lpstr>Слайд 11</vt:lpstr>
      <vt:lpstr>«Читающий ресторан»!</vt:lpstr>
      <vt:lpstr>Президентская библиотека- Новый электронный ресурс</vt:lpstr>
      <vt:lpstr>Неделя детской книги  </vt:lpstr>
      <vt:lpstr> </vt:lpstr>
      <vt:lpstr>Слайд 16</vt:lpstr>
      <vt:lpstr>Слайд 17</vt:lpstr>
      <vt:lpstr>литературная гостиная  «Прерванный полёт В.С. Высоцкого…»</vt:lpstr>
      <vt:lpstr>«Читающий ресторан»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Новость  от 2 октября 2017 года</dc:title>
  <dc:creator>Сидорова ОМ</dc:creator>
  <cp:lastModifiedBy>Admin</cp:lastModifiedBy>
  <cp:revision>32</cp:revision>
  <dcterms:created xsi:type="dcterms:W3CDTF">2017-10-02T11:09:35Z</dcterms:created>
  <dcterms:modified xsi:type="dcterms:W3CDTF">2018-10-10T05:11:34Z</dcterms:modified>
</cp:coreProperties>
</file>