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6"/>
  </p:sldMasterIdLst>
  <p:notesMasterIdLst>
    <p:notesMasterId r:id="rId44"/>
  </p:notesMasterIdLst>
  <p:sldIdLst>
    <p:sldId id="318" r:id="rId7"/>
    <p:sldId id="319" r:id="rId8"/>
    <p:sldId id="351" r:id="rId9"/>
    <p:sldId id="321" r:id="rId10"/>
    <p:sldId id="322" r:id="rId11"/>
    <p:sldId id="293" r:id="rId12"/>
    <p:sldId id="294" r:id="rId13"/>
    <p:sldId id="265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1" r:id="rId22"/>
    <p:sldId id="332" r:id="rId23"/>
    <p:sldId id="334" r:id="rId24"/>
    <p:sldId id="335" r:id="rId25"/>
    <p:sldId id="340" r:id="rId26"/>
    <p:sldId id="337" r:id="rId27"/>
    <p:sldId id="338" r:id="rId28"/>
    <p:sldId id="339" r:id="rId29"/>
    <p:sldId id="290" r:id="rId30"/>
    <p:sldId id="291" r:id="rId31"/>
    <p:sldId id="292" r:id="rId32"/>
    <p:sldId id="336" r:id="rId33"/>
    <p:sldId id="280" r:id="rId34"/>
    <p:sldId id="341" r:id="rId35"/>
    <p:sldId id="342" r:id="rId36"/>
    <p:sldId id="343" r:id="rId37"/>
    <p:sldId id="345" r:id="rId38"/>
    <p:sldId id="346" r:id="rId39"/>
    <p:sldId id="347" r:id="rId40"/>
    <p:sldId id="348" r:id="rId41"/>
    <p:sldId id="349" r:id="rId42"/>
    <p:sldId id="350" r:id="rId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2" autoAdjust="0"/>
    <p:restoredTop sz="94660"/>
  </p:normalViewPr>
  <p:slideViewPr>
    <p:cSldViewPr>
      <p:cViewPr varScale="1">
        <p:scale>
          <a:sx n="99" d="100"/>
          <a:sy n="99" d="100"/>
        </p:scale>
        <p:origin x="24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E1F15-1A55-4191-9142-9CFFDEEB315B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1D800A-724E-43BA-8F09-15D5284F4956}">
      <dgm:prSet phldrT="[Текст]" custT="1"/>
      <dgm:spPr>
        <a:ln w="38100"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b="1" dirty="0" smtClean="0">
              <a:latin typeface="+mn-lt"/>
              <a:cs typeface="Arial" panose="020B0604020202020204" pitchFamily="34" charset="0"/>
            </a:rPr>
            <a:t>ИОС включает в себя организационно-методические средства, совокупность технических и программных средств хранения, обработки, передачи информации, обеспечивающую оперативный доступ к педагогически значимой информации и создающую возможность для общения педагогов и обучаемых</a:t>
          </a:r>
          <a:endParaRPr lang="ru-RU" sz="1800" dirty="0">
            <a:latin typeface="+mn-lt"/>
            <a:cs typeface="Arial" panose="020B0604020202020204" pitchFamily="34" charset="0"/>
          </a:endParaRPr>
        </a:p>
      </dgm:t>
    </dgm:pt>
    <dgm:pt modelId="{CD1056D0-9878-4684-BBF7-4E9AFC8FD346}" type="parTrans" cxnId="{8D7869C0-3A3C-4CDD-B5BE-0D5C8F3E9854}">
      <dgm:prSet/>
      <dgm:spPr/>
      <dgm:t>
        <a:bodyPr/>
        <a:lstStyle/>
        <a:p>
          <a:endParaRPr lang="ru-RU"/>
        </a:p>
      </dgm:t>
    </dgm:pt>
    <dgm:pt modelId="{62D5FFB2-1484-4585-8EAC-887112C3D3C3}" type="sibTrans" cxnId="{8D7869C0-3A3C-4CDD-B5BE-0D5C8F3E9854}">
      <dgm:prSet/>
      <dgm:spPr/>
      <dgm:t>
        <a:bodyPr/>
        <a:lstStyle/>
        <a:p>
          <a:endParaRPr lang="ru-RU"/>
        </a:p>
      </dgm:t>
    </dgm:pt>
    <dgm:pt modelId="{F26BE4F1-03B2-44BB-96CE-7AB4F1141492}">
      <dgm:prSet phldrT="[Текст]" custT="1"/>
      <dgm:spPr>
        <a:ln w="38100"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b="1" dirty="0" smtClean="0">
              <a:latin typeface="+mn-lt"/>
              <a:cs typeface="Arial" panose="020B0604020202020204" pitchFamily="34" charset="0"/>
            </a:rPr>
            <a:t>Требования к информационно-образовательной среде (ИС) являются составной частью ФГОС. ИОС должна обеспечивать возможности для информатизации работы любого учителя и учащегося. Через ИОС учащиеся имеют контролируемый доступ к образовательным ресурсам и Интернету, могут взаимодействовать дистанционно, в том числе и во внеурочное время. Родители должны видеть в ИОС качественные результаты обучения своих детей и оценку учителя.</a:t>
          </a:r>
          <a:endParaRPr lang="ru-RU" sz="1800" b="1" dirty="0">
            <a:latin typeface="+mn-lt"/>
            <a:cs typeface="Arial" panose="020B0604020202020204" pitchFamily="34" charset="0"/>
          </a:endParaRPr>
        </a:p>
      </dgm:t>
    </dgm:pt>
    <dgm:pt modelId="{11F11A9A-E38A-41F4-9318-1253416569B5}" type="parTrans" cxnId="{E8DC26C3-50FC-4566-AF6E-0A6836E968B2}">
      <dgm:prSet/>
      <dgm:spPr/>
      <dgm:t>
        <a:bodyPr/>
        <a:lstStyle/>
        <a:p>
          <a:endParaRPr lang="ru-RU"/>
        </a:p>
      </dgm:t>
    </dgm:pt>
    <dgm:pt modelId="{D16478B2-A585-46AF-B23B-6CD15D10B26D}" type="sibTrans" cxnId="{E8DC26C3-50FC-4566-AF6E-0A6836E968B2}">
      <dgm:prSet/>
      <dgm:spPr/>
      <dgm:t>
        <a:bodyPr/>
        <a:lstStyle/>
        <a:p>
          <a:endParaRPr lang="ru-RU"/>
        </a:p>
      </dgm:t>
    </dgm:pt>
    <dgm:pt modelId="{1E834512-6BFD-4156-B91B-9A62647DF238}">
      <dgm:prSet custT="1"/>
      <dgm:spPr>
        <a:ln w="38100">
          <a:solidFill>
            <a:schemeClr val="bg1"/>
          </a:solidFill>
        </a:ln>
      </dgm:spPr>
      <dgm:t>
        <a:bodyPr/>
        <a:lstStyle/>
        <a:p>
          <a:pPr algn="just"/>
          <a:r>
            <a:rPr lang="ru-RU" sz="1800" b="1" dirty="0" smtClean="0">
              <a:latin typeface="+mn-lt"/>
              <a:cs typeface="Arial" panose="020B0604020202020204" pitchFamily="34" charset="0"/>
            </a:rPr>
            <a:t>Информационно-образовательная среда (ИОС) - это  основанная на использовании компьютерной техники программно-телекоммуникационную среда, реализующая едиными технологическими средствами и взаимосвязанным содержательным наполнением качественное информационное обеспечение школьников, педагогов, родителей, администрацию образовательной организации, общественность. </a:t>
          </a:r>
          <a:endParaRPr lang="ru-RU" sz="1800" b="1" dirty="0">
            <a:latin typeface="+mn-lt"/>
            <a:cs typeface="Arial" panose="020B0604020202020204" pitchFamily="34" charset="0"/>
          </a:endParaRPr>
        </a:p>
      </dgm:t>
    </dgm:pt>
    <dgm:pt modelId="{45C5BF3F-6C21-471C-A7C7-05C871B2DED3}" type="parTrans" cxnId="{C7B44F92-8E70-4D7B-A43B-F96316203BE9}">
      <dgm:prSet/>
      <dgm:spPr/>
      <dgm:t>
        <a:bodyPr/>
        <a:lstStyle/>
        <a:p>
          <a:endParaRPr lang="ru-RU"/>
        </a:p>
      </dgm:t>
    </dgm:pt>
    <dgm:pt modelId="{52C5CB39-F670-4927-81B8-DC2EA946840E}" type="sibTrans" cxnId="{C7B44F92-8E70-4D7B-A43B-F96316203BE9}">
      <dgm:prSet/>
      <dgm:spPr/>
      <dgm:t>
        <a:bodyPr/>
        <a:lstStyle/>
        <a:p>
          <a:endParaRPr lang="ru-RU"/>
        </a:p>
      </dgm:t>
    </dgm:pt>
    <dgm:pt modelId="{076A6D12-49F3-4145-9FC7-31521C222FEE}" type="pres">
      <dgm:prSet presAssocID="{F73E1F15-1A55-4191-9142-9CFFDEEB315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A869C0-09FC-427A-A540-7AAEA8DECE2C}" type="pres">
      <dgm:prSet presAssocID="{1E834512-6BFD-4156-B91B-9A62647DF238}" presName="comp" presStyleCnt="0"/>
      <dgm:spPr/>
      <dgm:t>
        <a:bodyPr/>
        <a:lstStyle/>
        <a:p>
          <a:endParaRPr lang="ru-RU"/>
        </a:p>
      </dgm:t>
    </dgm:pt>
    <dgm:pt modelId="{A4B1F5E8-59E5-4012-9F3C-8CAB37551D11}" type="pres">
      <dgm:prSet presAssocID="{1E834512-6BFD-4156-B91B-9A62647DF238}" presName="box" presStyleLbl="node1" presStyleIdx="0" presStyleCnt="3"/>
      <dgm:spPr/>
      <dgm:t>
        <a:bodyPr/>
        <a:lstStyle/>
        <a:p>
          <a:endParaRPr lang="ru-RU"/>
        </a:p>
      </dgm:t>
    </dgm:pt>
    <dgm:pt modelId="{D4B2EA33-4C69-4192-90AC-46A34D234D8D}" type="pres">
      <dgm:prSet presAssocID="{1E834512-6BFD-4156-B91B-9A62647DF238}" presName="img" presStyleLbl="fgImgPlace1" presStyleIdx="0" presStyleCnt="3" custScaleX="70196" custScaleY="7680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4C75F5-827C-49CA-B9CD-1284692D81D7}" type="pres">
      <dgm:prSet presAssocID="{1E834512-6BFD-4156-B91B-9A62647DF23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67592E-E9A0-44DE-9B1B-0E1F479037DF}" type="pres">
      <dgm:prSet presAssocID="{52C5CB39-F670-4927-81B8-DC2EA946840E}" presName="spacer" presStyleCnt="0"/>
      <dgm:spPr/>
      <dgm:t>
        <a:bodyPr/>
        <a:lstStyle/>
        <a:p>
          <a:endParaRPr lang="ru-RU"/>
        </a:p>
      </dgm:t>
    </dgm:pt>
    <dgm:pt modelId="{3F99C8D4-F3C1-41B5-B9D8-5A4464B2ABDD}" type="pres">
      <dgm:prSet presAssocID="{3E1D800A-724E-43BA-8F09-15D5284F4956}" presName="comp" presStyleCnt="0"/>
      <dgm:spPr/>
      <dgm:t>
        <a:bodyPr/>
        <a:lstStyle/>
        <a:p>
          <a:endParaRPr lang="ru-RU"/>
        </a:p>
      </dgm:t>
    </dgm:pt>
    <dgm:pt modelId="{5F89ADBD-795C-49FC-BC4B-D15236D8E4D8}" type="pres">
      <dgm:prSet presAssocID="{3E1D800A-724E-43BA-8F09-15D5284F4956}" presName="box" presStyleLbl="node1" presStyleIdx="1" presStyleCnt="3" custLinFactNeighborY="222"/>
      <dgm:spPr/>
      <dgm:t>
        <a:bodyPr/>
        <a:lstStyle/>
        <a:p>
          <a:endParaRPr lang="ru-RU"/>
        </a:p>
      </dgm:t>
    </dgm:pt>
    <dgm:pt modelId="{9B09A025-233E-4096-B77E-7CEDB57C7EB1}" type="pres">
      <dgm:prSet presAssocID="{3E1D800A-724E-43BA-8F09-15D5284F4956}" presName="img" presStyleLbl="fgImgPlace1" presStyleIdx="1" presStyleCnt="3" custScaleX="72263" custScaleY="72289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043DC65-714D-490D-B5DC-6A8DDBF5B14D}" type="pres">
      <dgm:prSet presAssocID="{3E1D800A-724E-43BA-8F09-15D5284F495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2DECF-C98D-42C5-BF00-472703DF85AF}" type="pres">
      <dgm:prSet presAssocID="{62D5FFB2-1484-4585-8EAC-887112C3D3C3}" presName="spacer" presStyleCnt="0"/>
      <dgm:spPr/>
      <dgm:t>
        <a:bodyPr/>
        <a:lstStyle/>
        <a:p>
          <a:endParaRPr lang="ru-RU"/>
        </a:p>
      </dgm:t>
    </dgm:pt>
    <dgm:pt modelId="{C9ED33B0-C997-470E-AAA3-7A28546DEC79}" type="pres">
      <dgm:prSet presAssocID="{F26BE4F1-03B2-44BB-96CE-7AB4F1141492}" presName="comp" presStyleCnt="0"/>
      <dgm:spPr/>
      <dgm:t>
        <a:bodyPr/>
        <a:lstStyle/>
        <a:p>
          <a:endParaRPr lang="ru-RU"/>
        </a:p>
      </dgm:t>
    </dgm:pt>
    <dgm:pt modelId="{02F41155-495D-4FE0-AF9A-83F4B0CCDDBE}" type="pres">
      <dgm:prSet presAssocID="{F26BE4F1-03B2-44BB-96CE-7AB4F1141492}" presName="box" presStyleLbl="node1" presStyleIdx="2" presStyleCnt="3"/>
      <dgm:spPr/>
      <dgm:t>
        <a:bodyPr/>
        <a:lstStyle/>
        <a:p>
          <a:endParaRPr lang="ru-RU"/>
        </a:p>
      </dgm:t>
    </dgm:pt>
    <dgm:pt modelId="{10E13C16-D970-420A-B582-179B6F054103}" type="pres">
      <dgm:prSet presAssocID="{F26BE4F1-03B2-44BB-96CE-7AB4F1141492}" presName="img" presStyleLbl="fgImgPlace1" presStyleIdx="2" presStyleCnt="3" custScaleX="78552" custScaleY="77409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33F3B49-7A42-4F79-887A-BA85C27FBC2C}" type="pres">
      <dgm:prSet presAssocID="{F26BE4F1-03B2-44BB-96CE-7AB4F114149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C26C3-50FC-4566-AF6E-0A6836E968B2}" srcId="{F73E1F15-1A55-4191-9142-9CFFDEEB315B}" destId="{F26BE4F1-03B2-44BB-96CE-7AB4F1141492}" srcOrd="2" destOrd="0" parTransId="{11F11A9A-E38A-41F4-9318-1253416569B5}" sibTransId="{D16478B2-A585-46AF-B23B-6CD15D10B26D}"/>
    <dgm:cxn modelId="{0681502F-B895-4131-9358-5B3E719E03DD}" type="presOf" srcId="{F26BE4F1-03B2-44BB-96CE-7AB4F1141492}" destId="{02F41155-495D-4FE0-AF9A-83F4B0CCDDBE}" srcOrd="0" destOrd="0" presId="urn:microsoft.com/office/officeart/2005/8/layout/vList4#1"/>
    <dgm:cxn modelId="{6EA8257B-A325-4F26-9045-66E3E62021D5}" type="presOf" srcId="{1E834512-6BFD-4156-B91B-9A62647DF238}" destId="{CC4C75F5-827C-49CA-B9CD-1284692D81D7}" srcOrd="1" destOrd="0" presId="urn:microsoft.com/office/officeart/2005/8/layout/vList4#1"/>
    <dgm:cxn modelId="{42276CD7-6D0E-4AD5-9A2F-1FFD50024207}" type="presOf" srcId="{F26BE4F1-03B2-44BB-96CE-7AB4F1141492}" destId="{C33F3B49-7A42-4F79-887A-BA85C27FBC2C}" srcOrd="1" destOrd="0" presId="urn:microsoft.com/office/officeart/2005/8/layout/vList4#1"/>
    <dgm:cxn modelId="{7CF0CE1D-C946-430C-82A9-AE884E5EA2C6}" type="presOf" srcId="{F73E1F15-1A55-4191-9142-9CFFDEEB315B}" destId="{076A6D12-49F3-4145-9FC7-31521C222FEE}" srcOrd="0" destOrd="0" presId="urn:microsoft.com/office/officeart/2005/8/layout/vList4#1"/>
    <dgm:cxn modelId="{C7B44F92-8E70-4D7B-A43B-F96316203BE9}" srcId="{F73E1F15-1A55-4191-9142-9CFFDEEB315B}" destId="{1E834512-6BFD-4156-B91B-9A62647DF238}" srcOrd="0" destOrd="0" parTransId="{45C5BF3F-6C21-471C-A7C7-05C871B2DED3}" sibTransId="{52C5CB39-F670-4927-81B8-DC2EA946840E}"/>
    <dgm:cxn modelId="{8D7869C0-3A3C-4CDD-B5BE-0D5C8F3E9854}" srcId="{F73E1F15-1A55-4191-9142-9CFFDEEB315B}" destId="{3E1D800A-724E-43BA-8F09-15D5284F4956}" srcOrd="1" destOrd="0" parTransId="{CD1056D0-9878-4684-BBF7-4E9AFC8FD346}" sibTransId="{62D5FFB2-1484-4585-8EAC-887112C3D3C3}"/>
    <dgm:cxn modelId="{3E647EFD-05DB-48B7-8B34-32C01ADF0F7D}" type="presOf" srcId="{1E834512-6BFD-4156-B91B-9A62647DF238}" destId="{A4B1F5E8-59E5-4012-9F3C-8CAB37551D11}" srcOrd="0" destOrd="0" presId="urn:microsoft.com/office/officeart/2005/8/layout/vList4#1"/>
    <dgm:cxn modelId="{3D2698F7-6DBA-4F30-82C4-82B1B9F9C678}" type="presOf" srcId="{3E1D800A-724E-43BA-8F09-15D5284F4956}" destId="{7043DC65-714D-490D-B5DC-6A8DDBF5B14D}" srcOrd="1" destOrd="0" presId="urn:microsoft.com/office/officeart/2005/8/layout/vList4#1"/>
    <dgm:cxn modelId="{6A37DD78-987D-424D-B40A-BDD7E6A97F3D}" type="presOf" srcId="{3E1D800A-724E-43BA-8F09-15D5284F4956}" destId="{5F89ADBD-795C-49FC-BC4B-D15236D8E4D8}" srcOrd="0" destOrd="0" presId="urn:microsoft.com/office/officeart/2005/8/layout/vList4#1"/>
    <dgm:cxn modelId="{EEB5B9C5-2EC4-457A-8878-90D90C7936B9}" type="presParOf" srcId="{076A6D12-49F3-4145-9FC7-31521C222FEE}" destId="{C8A869C0-09FC-427A-A540-7AAEA8DECE2C}" srcOrd="0" destOrd="0" presId="urn:microsoft.com/office/officeart/2005/8/layout/vList4#1"/>
    <dgm:cxn modelId="{FBC05B7D-DF74-43E3-879A-A62A2FDA5A32}" type="presParOf" srcId="{C8A869C0-09FC-427A-A540-7AAEA8DECE2C}" destId="{A4B1F5E8-59E5-4012-9F3C-8CAB37551D11}" srcOrd="0" destOrd="0" presId="urn:microsoft.com/office/officeart/2005/8/layout/vList4#1"/>
    <dgm:cxn modelId="{E76DE11F-0A6B-4706-8077-9C4E364BE727}" type="presParOf" srcId="{C8A869C0-09FC-427A-A540-7AAEA8DECE2C}" destId="{D4B2EA33-4C69-4192-90AC-46A34D234D8D}" srcOrd="1" destOrd="0" presId="urn:microsoft.com/office/officeart/2005/8/layout/vList4#1"/>
    <dgm:cxn modelId="{6B402C1E-E5E5-4B3C-99FB-68BAADACACE3}" type="presParOf" srcId="{C8A869C0-09FC-427A-A540-7AAEA8DECE2C}" destId="{CC4C75F5-827C-49CA-B9CD-1284692D81D7}" srcOrd="2" destOrd="0" presId="urn:microsoft.com/office/officeart/2005/8/layout/vList4#1"/>
    <dgm:cxn modelId="{07BE92BB-C6BF-45EC-B745-B0F70157A937}" type="presParOf" srcId="{076A6D12-49F3-4145-9FC7-31521C222FEE}" destId="{E567592E-E9A0-44DE-9B1B-0E1F479037DF}" srcOrd="1" destOrd="0" presId="urn:microsoft.com/office/officeart/2005/8/layout/vList4#1"/>
    <dgm:cxn modelId="{B9A7CEF0-4C09-412B-ABA1-89381AB24D66}" type="presParOf" srcId="{076A6D12-49F3-4145-9FC7-31521C222FEE}" destId="{3F99C8D4-F3C1-41B5-B9D8-5A4464B2ABDD}" srcOrd="2" destOrd="0" presId="urn:microsoft.com/office/officeart/2005/8/layout/vList4#1"/>
    <dgm:cxn modelId="{D80A2C1D-8BF8-455D-9D27-C4D90176D1B0}" type="presParOf" srcId="{3F99C8D4-F3C1-41B5-B9D8-5A4464B2ABDD}" destId="{5F89ADBD-795C-49FC-BC4B-D15236D8E4D8}" srcOrd="0" destOrd="0" presId="urn:microsoft.com/office/officeart/2005/8/layout/vList4#1"/>
    <dgm:cxn modelId="{A3FBA7DB-FD4B-49BE-824D-ACBF3C45744C}" type="presParOf" srcId="{3F99C8D4-F3C1-41B5-B9D8-5A4464B2ABDD}" destId="{9B09A025-233E-4096-B77E-7CEDB57C7EB1}" srcOrd="1" destOrd="0" presId="urn:microsoft.com/office/officeart/2005/8/layout/vList4#1"/>
    <dgm:cxn modelId="{B9D08415-606C-4854-8590-EA39BD4C026C}" type="presParOf" srcId="{3F99C8D4-F3C1-41B5-B9D8-5A4464B2ABDD}" destId="{7043DC65-714D-490D-B5DC-6A8DDBF5B14D}" srcOrd="2" destOrd="0" presId="urn:microsoft.com/office/officeart/2005/8/layout/vList4#1"/>
    <dgm:cxn modelId="{0CA1B618-13D8-4533-8A8F-BF28D40A1228}" type="presParOf" srcId="{076A6D12-49F3-4145-9FC7-31521C222FEE}" destId="{8652DECF-C98D-42C5-BF00-472703DF85AF}" srcOrd="3" destOrd="0" presId="urn:microsoft.com/office/officeart/2005/8/layout/vList4#1"/>
    <dgm:cxn modelId="{6714BE2E-6B5A-409F-8688-24F66628FB8D}" type="presParOf" srcId="{076A6D12-49F3-4145-9FC7-31521C222FEE}" destId="{C9ED33B0-C997-470E-AAA3-7A28546DEC79}" srcOrd="4" destOrd="0" presId="urn:microsoft.com/office/officeart/2005/8/layout/vList4#1"/>
    <dgm:cxn modelId="{A9D12FF2-C928-4121-911C-CF62BC07C038}" type="presParOf" srcId="{C9ED33B0-C997-470E-AAA3-7A28546DEC79}" destId="{02F41155-495D-4FE0-AF9A-83F4B0CCDDBE}" srcOrd="0" destOrd="0" presId="urn:microsoft.com/office/officeart/2005/8/layout/vList4#1"/>
    <dgm:cxn modelId="{099CCD28-3D42-46A3-ACE2-2C698CB7B8D5}" type="presParOf" srcId="{C9ED33B0-C997-470E-AAA3-7A28546DEC79}" destId="{10E13C16-D970-420A-B582-179B6F054103}" srcOrd="1" destOrd="0" presId="urn:microsoft.com/office/officeart/2005/8/layout/vList4#1"/>
    <dgm:cxn modelId="{55039E17-DB60-4F08-81C9-6A985872F3DB}" type="presParOf" srcId="{C9ED33B0-C997-470E-AAA3-7A28546DEC79}" destId="{C33F3B49-7A42-4F79-887A-BA85C27FBC2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1F5E8-59E5-4012-9F3C-8CAB37551D11}">
      <dsp:nvSpPr>
        <dsp:cNvPr id="0" name=""/>
        <dsp:cNvSpPr/>
      </dsp:nvSpPr>
      <dsp:spPr>
        <a:xfrm>
          <a:off x="0" y="0"/>
          <a:ext cx="8640960" cy="2025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Информационно-образовательная среда (ИОС) - это  основанная на использовании компьютерной техники программно-телекоммуникационную среда, реализующая едиными технологическими средствами и взаимосвязанным содержательным наполнением качественное информационное обеспечение школьников, педагогов, родителей, администрацию образовательной организации, общественность. </a:t>
          </a:r>
          <a:endParaRPr lang="ru-RU" sz="1800" b="1" kern="1200" dirty="0">
            <a:latin typeface="+mn-lt"/>
            <a:cs typeface="Arial" panose="020B0604020202020204" pitchFamily="34" charset="0"/>
          </a:endParaRPr>
        </a:p>
      </dsp:txBody>
      <dsp:txXfrm>
        <a:off x="1930714" y="0"/>
        <a:ext cx="6710245" cy="2025225"/>
      </dsp:txXfrm>
    </dsp:sp>
    <dsp:sp modelId="{D4B2EA33-4C69-4192-90AC-46A34D234D8D}">
      <dsp:nvSpPr>
        <dsp:cNvPr id="0" name=""/>
        <dsp:cNvSpPr/>
      </dsp:nvSpPr>
      <dsp:spPr>
        <a:xfrm>
          <a:off x="460057" y="390406"/>
          <a:ext cx="1213121" cy="12444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9ADBD-795C-49FC-BC4B-D15236D8E4D8}">
      <dsp:nvSpPr>
        <dsp:cNvPr id="0" name=""/>
        <dsp:cNvSpPr/>
      </dsp:nvSpPr>
      <dsp:spPr>
        <a:xfrm>
          <a:off x="0" y="2232243"/>
          <a:ext cx="8640960" cy="2025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ИОС включает в себя организационно-методические средства, совокупность технических и программных средств хранения, обработки, передачи информации, обеспечивающую оперативный доступ к педагогически значимой информации и создающую возможность для общения педагогов и обучаемых</a:t>
          </a:r>
          <a:endParaRPr lang="ru-RU" sz="1800" kern="1200" dirty="0">
            <a:latin typeface="+mn-lt"/>
            <a:cs typeface="Arial" panose="020B0604020202020204" pitchFamily="34" charset="0"/>
          </a:endParaRPr>
        </a:p>
      </dsp:txBody>
      <dsp:txXfrm>
        <a:off x="1930714" y="2232243"/>
        <a:ext cx="6710245" cy="2025225"/>
      </dsp:txXfrm>
    </dsp:sp>
    <dsp:sp modelId="{9B09A025-233E-4096-B77E-7CEDB57C7EB1}">
      <dsp:nvSpPr>
        <dsp:cNvPr id="0" name=""/>
        <dsp:cNvSpPr/>
      </dsp:nvSpPr>
      <dsp:spPr>
        <a:xfrm>
          <a:off x="442196" y="2654754"/>
          <a:ext cx="1248843" cy="1171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F41155-495D-4FE0-AF9A-83F4B0CCDDBE}">
      <dsp:nvSpPr>
        <dsp:cNvPr id="0" name=""/>
        <dsp:cNvSpPr/>
      </dsp:nvSpPr>
      <dsp:spPr>
        <a:xfrm>
          <a:off x="0" y="4455495"/>
          <a:ext cx="8640960" cy="2025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chemeClr val="bg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Arial" panose="020B0604020202020204" pitchFamily="34" charset="0"/>
            </a:rPr>
            <a:t>Требования к информационно-образовательной среде (ИС) являются составной частью ФГОС. ИОС должна обеспечивать возможности для информатизации работы любого учителя и учащегося. Через ИОС учащиеся имеют контролируемый доступ к образовательным ресурсам и Интернету, могут взаимодействовать дистанционно, в том числе и во внеурочное время. Родители должны видеть в ИОС качественные результаты обучения своих детей и оценку учителя.</a:t>
          </a:r>
          <a:endParaRPr lang="ru-RU" sz="1800" b="1" kern="1200" dirty="0">
            <a:latin typeface="+mn-lt"/>
            <a:cs typeface="Arial" panose="020B0604020202020204" pitchFamily="34" charset="0"/>
          </a:endParaRPr>
        </a:p>
      </dsp:txBody>
      <dsp:txXfrm>
        <a:off x="1930714" y="4455495"/>
        <a:ext cx="6710245" cy="2025225"/>
      </dsp:txXfrm>
    </dsp:sp>
    <dsp:sp modelId="{10E13C16-D970-420A-B582-179B6F054103}">
      <dsp:nvSpPr>
        <dsp:cNvPr id="0" name=""/>
        <dsp:cNvSpPr/>
      </dsp:nvSpPr>
      <dsp:spPr>
        <a:xfrm>
          <a:off x="387853" y="4841024"/>
          <a:ext cx="1357529" cy="12541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B12BA9-8067-458A-BACE-D8F816EE5C8A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EAF68B-2A20-42AA-864A-DC5B258EB0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0971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82DFEB-2345-4A7C-A607-5A738E6D3A8C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11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57103E-0CF8-4C5C-96BA-A091493C0945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842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506212-CA56-46B4-A048-F26A3162DFCF}" type="slidenum">
              <a:rPr lang="ru-RU" altLang="ru-RU"/>
              <a:pPr>
                <a:spcBef>
                  <a:spcPct val="0"/>
                </a:spcBef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958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C3F3D-6385-4000-974A-F915394BF5F7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6342-81DB-4C40-945C-EA1986CBA4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255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E6E4-5AC2-4254-993A-32B3305F485D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1A486-B587-483B-9BEE-9CC33ECB2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36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E43D-7BA3-4A23-9718-595028186625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B9A33-DEF5-4B6F-9817-F3D8AE928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95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DAFE-5E6C-4DBA-AF3A-F178676C5F0A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195-EA26-4269-AE2B-874C7E775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96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5151-F170-4BCC-9985-22856958A7DB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E279A-DF87-4841-984A-D191411DE8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40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31FB8-D370-48A5-A2F9-409CAB4378E0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467F-BF7F-4A29-90B4-F4EC644EE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90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C4E3-5EEF-4290-9500-6559102931EF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0A8C-8F6C-440A-B6A3-3E3557DB2D0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60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519B-B02C-4B4F-BE03-8838FA10B765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0327-CD5A-487B-9B85-9D075F9D28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540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CE0A-8CD0-4FDC-AD00-CEDE052DD2AF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BDBB8-0311-4138-8B57-4856B25E5D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4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0AB3-0C4D-4BA6-A0EF-19205E55386E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B6FDD-F2C4-4690-A92E-5B7F2E8A7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1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88DE-3A63-4DBD-82D2-FEF7212B90D9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936C-8259-4935-A95A-E49AC4C4F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69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B22A67-CBFA-4F04-932F-7881B7135AC1}" type="datetime1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B909C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570BF29-1EA2-4F22-9DBE-178E172256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52;&#1072;&#1090;&#1077;&#1088;&#1080;&#1072;&#1083;&#1099;%20&#1082;%20&#1074;&#1077;&#1073;&#1080;&#1085;&#1072;&#1088;&#1091;/&#1055;&#1088;&#1080;&#1083;&#1086;&#1078;&#1077;&#1085;&#1080;&#1077;%202_&#1054;&#1094;&#1077;&#1085;&#1082;&#1072;%20&#1101;&#1092;&#1092;&#1077;&#1082;&#1090;&#1080;&#1074;&#1085;&#1086;&#1089;&#1090;&#1080;%20&#1048;&#1055;%201-1%20&#1085;&#1072;%20&#1086;&#1089;&#1085;&#1086;&#1074;&#1077;%20&#1052;&#1086;&#1076;&#1077;&#1083;&#1080;.docx" TargetMode="External"/><Relationship Id="rId2" Type="http://schemas.openxmlformats.org/officeDocument/2006/relationships/hyperlink" Target="&#1052;&#1072;&#1090;&#1077;&#1088;&#1080;&#1072;&#1083;&#1099;%20&#1082;%20&#1074;&#1077;&#1073;&#1080;&#1085;&#1072;&#1088;&#1091;/&#1055;&#1088;&#1080;&#1083;&#1086;&#1078;&#1077;&#1085;&#1080;&#1077;%201_&#1052;&#1086;&#1076;&#1077;&#1083;&#1100;%20&#1086;&#1094;&#1077;&#1085;&#1082;&#1080;%20&#1101;&#1092;&#1092;&#1077;&#1082;&#1090;&#1080;&#1074;&#1085;&#1086;&#1089;&#1090;&#1080;%20&#1080;&#1085;&#1085;&#1086;&#1074;&#1072;&#1094;&#1080;&#1086;&#1085;&#1085;&#1086;&#1075;&#1086;%20&#1087;&#1088;&#1086;&#1077;&#1082;&#1090;&#1072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538" y="188913"/>
            <a:ext cx="6619875" cy="21605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</a:rPr>
              <a:t>ТЕМА  ВЕБИНАРА №1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 Создание электронной среды обучения «1 ученик: 1 компьютер» и оценка эффективности её использования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2060575"/>
            <a:ext cx="8424862" cy="1296988"/>
          </a:xfrm>
        </p:spPr>
        <p:txBody>
          <a:bodyPr rtlCol="0">
            <a:normAutofit fontScale="40000" lnSpcReduction="20000"/>
          </a:bodyPr>
          <a:lstStyle/>
          <a:p>
            <a:pPr algn="just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</a:rPr>
              <a:t>              </a:t>
            </a:r>
            <a:r>
              <a:rPr lang="ru-RU" sz="5500" b="1" dirty="0" smtClean="0">
                <a:solidFill>
                  <a:srgbClr val="C00000"/>
                </a:solidFill>
              </a:rPr>
              <a:t>Цель: </a:t>
            </a:r>
            <a:r>
              <a:rPr lang="ru-RU" sz="5500" dirty="0" smtClean="0">
                <a:solidFill>
                  <a:schemeClr val="tx1">
                    <a:lumMod val="75000"/>
                  </a:schemeClr>
                </a:solidFill>
              </a:rPr>
              <a:t>распространение результатов успешной практики применения новых образовательных технологий и использования ИКТ при реализации основной общеобразовательной программы начального общего образования</a:t>
            </a:r>
          </a:p>
          <a:p>
            <a:pPr algn="just" fontAlgn="auto">
              <a:spcAft>
                <a:spcPts val="0"/>
              </a:spcAft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9446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00063" y="3214688"/>
            <a:ext cx="8137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Категория участников – руководители образовательных организаций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684213" y="3857625"/>
            <a:ext cx="79200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</a:t>
            </a:r>
            <a:r>
              <a:rPr lang="ru-RU" altLang="ru-RU" sz="1800" b="1">
                <a:solidFill>
                  <a:srgbClr val="C00000"/>
                </a:solidFill>
              </a:rPr>
              <a:t>Реализация мероприятия Программы «Создание сети школ, реализующих инновационные программы для отработки новых технологий и содержания обучения и воспитания, через конкурсную поддержку школьных инициатив и сетевых проектов», по лоту: Конкурс ФЦПРО-2.3-08-4 «Разработка, апробация, внедрение новых элементов содержания образования и систем воспитания, новых педагогических технологий при реализации образовательных программ начального общего образования» при финансовой поддержке МО РФ.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2275" y="6165850"/>
            <a:ext cx="62642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Буй, Костромская область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 01.11.2016 </a:t>
            </a:r>
          </a:p>
        </p:txBody>
      </p:sp>
      <p:sp>
        <p:nvSpPr>
          <p:cNvPr id="3080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424111-519A-4B2B-B738-BB4BCBA7ED31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rgbClr val="C00000"/>
                </a:solidFill>
              </a:rPr>
              <a:t>Рост интереса школьников к изучению ИКТ и применению различных цифровых аппаратных средств в учебном процессе.</a:t>
            </a:r>
            <a:r>
              <a:rPr lang="ru-RU" altLang="ru-RU" sz="2000" smtClean="0">
                <a:solidFill>
                  <a:srgbClr val="C00000"/>
                </a:solidFill>
              </a:rPr>
              <a:t/>
            </a:r>
            <a:br>
              <a:rPr lang="ru-RU" altLang="ru-RU" sz="2000" smtClean="0">
                <a:solidFill>
                  <a:srgbClr val="C00000"/>
                </a:solidFill>
              </a:rPr>
            </a:br>
            <a:endParaRPr lang="ru-RU" altLang="ru-RU" sz="2000" smtClean="0">
              <a:solidFill>
                <a:srgbClr val="C00000"/>
              </a:solidFill>
            </a:endParaRPr>
          </a:p>
        </p:txBody>
      </p:sp>
      <p:graphicFrame>
        <p:nvGraphicFramePr>
          <p:cNvPr id="13315" name="Содержимое 5"/>
          <p:cNvGraphicFramePr>
            <a:graphicFrameLocks noGrp="1"/>
          </p:cNvGraphicFramePr>
          <p:nvPr>
            <p:ph idx="1"/>
          </p:nvPr>
        </p:nvGraphicFramePr>
        <p:xfrm>
          <a:off x="417513" y="1217613"/>
          <a:ext cx="8331200" cy="569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8333954" imgH="5688061" progId="Excel.Chart.8">
                  <p:embed/>
                </p:oleObj>
              </mc:Choice>
              <mc:Fallback>
                <p:oleObj r:id="rId3" imgW="8333954" imgH="5688061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217613"/>
                        <a:ext cx="8331200" cy="569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4CDBA3-50E0-4A2D-A3F7-7C1DF572273A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777875"/>
          </a:xfrm>
        </p:spPr>
        <p:txBody>
          <a:bodyPr/>
          <a:lstStyle/>
          <a:p>
            <a:r>
              <a:rPr lang="ru-RU" altLang="ru-RU" sz="2400" b="1" smtClean="0"/>
              <a:t> </a:t>
            </a:r>
            <a:r>
              <a:rPr lang="ru-RU" altLang="ru-RU" sz="2400" b="1" smtClean="0">
                <a:solidFill>
                  <a:srgbClr val="C00000"/>
                </a:solidFill>
              </a:rPr>
              <a:t>Повышение качества образования и мотивации в обучении в классах, участниках проекта</a:t>
            </a:r>
            <a:r>
              <a:rPr lang="ru-RU" altLang="ru-RU" sz="2000" b="1" smtClean="0">
                <a:solidFill>
                  <a:srgbClr val="C00000"/>
                </a:solidFill>
              </a:rPr>
              <a:t/>
            </a:r>
            <a:br>
              <a:rPr lang="ru-RU" altLang="ru-RU" sz="2000" b="1" smtClean="0">
                <a:solidFill>
                  <a:srgbClr val="C00000"/>
                </a:solidFill>
              </a:rPr>
            </a:br>
            <a:r>
              <a:rPr lang="ru-RU" altLang="ru-RU" sz="2000" b="1" smtClean="0">
                <a:solidFill>
                  <a:srgbClr val="C00000"/>
                </a:solidFill>
              </a:rPr>
              <a:t>%</a:t>
            </a:r>
            <a:r>
              <a:rPr lang="ru-RU" altLang="ru-RU" sz="2000" smtClean="0">
                <a:solidFill>
                  <a:srgbClr val="C00000"/>
                </a:solidFill>
              </a:rPr>
              <a:t/>
            </a:r>
            <a:br>
              <a:rPr lang="ru-RU" altLang="ru-RU" sz="2000" smtClean="0">
                <a:solidFill>
                  <a:srgbClr val="C00000"/>
                </a:solidFill>
              </a:rPr>
            </a:b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14339" name="Содержимое 4"/>
          <p:cNvGraphicFramePr>
            <a:graphicFrameLocks noGrp="1"/>
          </p:cNvGraphicFramePr>
          <p:nvPr>
            <p:ph idx="1"/>
          </p:nvPr>
        </p:nvGraphicFramePr>
        <p:xfrm>
          <a:off x="560388" y="1362075"/>
          <a:ext cx="8331200" cy="459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r:id="rId3" imgW="8333954" imgH="4602879" progId="Excel.Chart.8">
                  <p:embed/>
                </p:oleObj>
              </mc:Choice>
              <mc:Fallback>
                <p:oleObj r:id="rId3" imgW="8333954" imgH="4602879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1362075"/>
                        <a:ext cx="8331200" cy="459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6F910D-FD7A-4D59-97F8-BF040A8380BB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</a:rPr>
              <a:t>Сравнительный анализ качества обученности 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 экспериментальных и  контрольных классов (1 группа)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%</a:t>
            </a:r>
            <a:r>
              <a:rPr lang="ru-RU" altLang="ru-RU" sz="2000" smtClean="0">
                <a:solidFill>
                  <a:srgbClr val="C00000"/>
                </a:solidFill>
              </a:rPr>
              <a:t/>
            </a:r>
            <a:br>
              <a:rPr lang="ru-RU" altLang="ru-RU" sz="2000" smtClean="0">
                <a:solidFill>
                  <a:srgbClr val="C00000"/>
                </a:solidFill>
              </a:rPr>
            </a:br>
            <a:endParaRPr lang="ru-RU" altLang="ru-RU" sz="2000" smtClean="0">
              <a:solidFill>
                <a:srgbClr val="C00000"/>
              </a:solidFill>
            </a:endParaRPr>
          </a:p>
        </p:txBody>
      </p:sp>
      <p:graphicFrame>
        <p:nvGraphicFramePr>
          <p:cNvPr id="15363" name="Содержимое 5"/>
          <p:cNvGraphicFramePr>
            <a:graphicFrameLocks noGrp="1"/>
          </p:cNvGraphicFramePr>
          <p:nvPr>
            <p:ph idx="1"/>
          </p:nvPr>
        </p:nvGraphicFramePr>
        <p:xfrm>
          <a:off x="704850" y="1506538"/>
          <a:ext cx="7527925" cy="438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3" imgW="7529213" imgH="4383404" progId="Excel.Chart.8">
                  <p:embed/>
                </p:oleObj>
              </mc:Choice>
              <mc:Fallback>
                <p:oleObj r:id="rId3" imgW="7529213" imgH="4383404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1506538"/>
                        <a:ext cx="7527925" cy="438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8D1D95-E85E-43F5-9C07-0132777E644C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</a:rPr>
              <a:t>Сравнительный анализ качества обученности  экспериментальных и  контрольных классов (2 группа)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%</a:t>
            </a:r>
            <a:endParaRPr lang="ru-RU" altLang="ru-RU" sz="2400" smtClean="0">
              <a:solidFill>
                <a:srgbClr val="C00000"/>
              </a:solidFill>
            </a:endParaRPr>
          </a:p>
        </p:txBody>
      </p:sp>
      <p:graphicFrame>
        <p:nvGraphicFramePr>
          <p:cNvPr id="16387" name="Содержимое 5"/>
          <p:cNvGraphicFramePr>
            <a:graphicFrameLocks noGrp="1"/>
          </p:cNvGraphicFramePr>
          <p:nvPr>
            <p:ph idx="1"/>
          </p:nvPr>
        </p:nvGraphicFramePr>
        <p:xfrm>
          <a:off x="488950" y="1433513"/>
          <a:ext cx="8331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3" imgW="8333954" imgH="4627265" progId="Excel.Chart.8">
                  <p:embed/>
                </p:oleObj>
              </mc:Choice>
              <mc:Fallback>
                <p:oleObj r:id="rId3" imgW="8333954" imgH="4627265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433513"/>
                        <a:ext cx="8331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23E018-AB9E-40E3-81AC-ECDC7508F52A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</a:rPr>
              <a:t>Результаты мониторинга математической подготовки</a:t>
            </a:r>
            <a:r>
              <a:rPr lang="ru-RU" altLang="ru-RU" sz="2400" smtClean="0">
                <a:solidFill>
                  <a:srgbClr val="C00000"/>
                </a:solidFill>
              </a:rPr>
              <a:t/>
            </a:r>
            <a:br>
              <a:rPr lang="ru-RU" altLang="ru-RU" sz="2400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учащихся начальной школы</a:t>
            </a: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>
                <a:solidFill>
                  <a:srgbClr val="002060"/>
                </a:solidFill>
              </a:rPr>
              <a:t>Программные знания и умения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17411" name="Содержимое 5"/>
          <p:cNvGraphicFramePr>
            <a:graphicFrameLocks noGrp="1"/>
          </p:cNvGraphicFramePr>
          <p:nvPr>
            <p:ph idx="1"/>
          </p:nvPr>
        </p:nvGraphicFramePr>
        <p:xfrm>
          <a:off x="406400" y="1001713"/>
          <a:ext cx="8331200" cy="56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r:id="rId3" imgW="8327858" imgH="5651482" progId="Excel.Chart.8">
                  <p:embed/>
                </p:oleObj>
              </mc:Choice>
              <mc:Fallback>
                <p:oleObj r:id="rId3" imgW="8327858" imgH="5651482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001713"/>
                        <a:ext cx="8331200" cy="564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374EB6-62A7-4AD5-8015-BA83B6471B22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</a:rPr>
              <a:t>Результаты мониторинга математической подготовки</a:t>
            </a:r>
            <a:r>
              <a:rPr lang="ru-RU" altLang="ru-RU" sz="2400" smtClean="0">
                <a:solidFill>
                  <a:srgbClr val="C00000"/>
                </a:solidFill>
              </a:rPr>
              <a:t/>
            </a:r>
            <a:br>
              <a:rPr lang="ru-RU" altLang="ru-RU" sz="2400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учащихся начальной школы</a:t>
            </a: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>
                <a:solidFill>
                  <a:srgbClr val="002060"/>
                </a:solidFill>
              </a:rPr>
              <a:t>Общее развитие 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18435" name="Содержимое 5"/>
          <p:cNvGraphicFramePr>
            <a:graphicFrameLocks noGrp="1"/>
          </p:cNvGraphicFramePr>
          <p:nvPr>
            <p:ph idx="1"/>
          </p:nvPr>
        </p:nvGraphicFramePr>
        <p:xfrm>
          <a:off x="406400" y="1001713"/>
          <a:ext cx="8331200" cy="564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3" imgW="8327858" imgH="5651482" progId="Excel.Chart.8">
                  <p:embed/>
                </p:oleObj>
              </mc:Choice>
              <mc:Fallback>
                <p:oleObj r:id="rId3" imgW="8327858" imgH="5651482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001713"/>
                        <a:ext cx="8331200" cy="564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72F14-9366-4A0F-8D23-4E3C3849A523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участников предметных  олимпиад, конкурсов различного уровня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(кол-во человек)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9459" name="Содержимое 5"/>
          <p:cNvGraphicFramePr>
            <a:graphicFrameLocks noGrp="1"/>
          </p:cNvGraphicFramePr>
          <p:nvPr>
            <p:ph idx="1"/>
          </p:nvPr>
        </p:nvGraphicFramePr>
        <p:xfrm>
          <a:off x="-50800" y="785813"/>
          <a:ext cx="9066213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r:id="rId3" imgW="9065538" imgH="5718544" progId="Excel.Chart.8">
                  <p:embed/>
                </p:oleObj>
              </mc:Choice>
              <mc:Fallback>
                <p:oleObj r:id="rId3" imgW="9065538" imgH="5718544" progId="Excel.Chart.8">
                  <p:embed/>
                  <p:pic>
                    <p:nvPicPr>
                      <p:cNvPr id="0" name="Содержимое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785813"/>
                        <a:ext cx="9066213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0EAC4-B725-438E-9FCD-2110F4C39C04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победителей предметных  олимпиад, конкурсов различного уровня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0483" name="Содержимое 4"/>
          <p:cNvGraphicFramePr>
            <a:graphicFrameLocks noGrp="1"/>
          </p:cNvGraphicFramePr>
          <p:nvPr>
            <p:ph idx="1"/>
          </p:nvPr>
        </p:nvGraphicFramePr>
        <p:xfrm>
          <a:off x="2073275" y="641350"/>
          <a:ext cx="5008563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Диаграмма" r:id="rId3" imgW="5011346" imgH="2621507" progId="Excel.Chart.8">
                  <p:embed/>
                </p:oleObj>
              </mc:Choice>
              <mc:Fallback>
                <p:oleObj name="Диаграмма" r:id="rId3" imgW="5011346" imgH="2621507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641350"/>
                        <a:ext cx="5008563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Диаграмма 5"/>
          <p:cNvGraphicFramePr>
            <a:graphicFrameLocks/>
          </p:cNvGraphicFramePr>
          <p:nvPr/>
        </p:nvGraphicFramePr>
        <p:xfrm>
          <a:off x="273050" y="3449638"/>
          <a:ext cx="8921750" cy="345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r:id="rId5" imgW="8919221" imgH="3456732" progId="Excel.Chart.8">
                  <p:embed/>
                </p:oleObj>
              </mc:Choice>
              <mc:Fallback>
                <p:oleObj r:id="rId5" imgW="8919221" imgH="345673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3449638"/>
                        <a:ext cx="8921750" cy="345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5060F-5877-479A-BF20-B9E74BFF6C5B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Улучшение профессиональной компетенции педагогов, </a:t>
            </a:r>
            <a:br>
              <a:rPr lang="ru-RU" altLang="ru-RU" sz="2000" b="1" smtClean="0"/>
            </a:br>
            <a:r>
              <a:rPr lang="ru-RU" altLang="ru-RU" sz="2000" b="1" smtClean="0"/>
              <a:t>их деятельности  по обеспечению высокого уровня образования:</a:t>
            </a:r>
            <a:br>
              <a:rPr lang="ru-RU" altLang="ru-RU" sz="2000" b="1" smtClean="0"/>
            </a:br>
            <a:r>
              <a:rPr lang="ru-RU" altLang="ru-RU" sz="2000" smtClean="0"/>
              <a:t>количество публикаций, выступлений на семинарах, конференциях  педагогов-участников проекта </a:t>
            </a:r>
          </a:p>
        </p:txBody>
      </p:sp>
      <p:graphicFrame>
        <p:nvGraphicFramePr>
          <p:cNvPr id="2150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95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r:id="rId3" imgW="8327858" imgH="4956478" progId="Excel.Chart.8">
                  <p:embed/>
                </p:oleObj>
              </mc:Choice>
              <mc:Fallback>
                <p:oleObj r:id="rId3" imgW="8327858" imgH="4956478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49400"/>
                        <a:ext cx="8331200" cy="495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2BADB8-A992-4FEA-A05A-F7799841856A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Победы и участие учителей – участников проекта </a:t>
            </a:r>
            <a:br>
              <a:rPr lang="ru-RU" altLang="ru-RU" sz="24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altLang="ru-RU" sz="24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в конкурсном движении</a:t>
            </a:r>
            <a:r>
              <a:rPr lang="ru-RU" altLang="ru-RU" sz="2400" smtClean="0">
                <a:solidFill>
                  <a:srgbClr val="C00000"/>
                </a:solidFill>
              </a:rPr>
              <a:t/>
            </a:r>
            <a:br>
              <a:rPr lang="ru-RU" altLang="ru-RU" sz="2400" smtClean="0">
                <a:solidFill>
                  <a:srgbClr val="C00000"/>
                </a:solidFill>
              </a:rPr>
            </a:br>
            <a:endParaRPr lang="ru-RU" altLang="ru-RU" sz="2400" smtClean="0">
              <a:solidFill>
                <a:srgbClr val="C00000"/>
              </a:solidFill>
            </a:endParaRPr>
          </a:p>
        </p:txBody>
      </p:sp>
      <p:graphicFrame>
        <p:nvGraphicFramePr>
          <p:cNvPr id="22531" name="Содержимое 18"/>
          <p:cNvGraphicFramePr>
            <a:graphicFrameLocks noGrp="1"/>
          </p:cNvGraphicFramePr>
          <p:nvPr>
            <p:ph sz="half" idx="2"/>
          </p:nvPr>
        </p:nvGraphicFramePr>
        <p:xfrm>
          <a:off x="1577975" y="1500188"/>
          <a:ext cx="6773863" cy="464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Диаграмма" r:id="rId3" imgW="6305629" imgH="4324336" progId="Excel.Chart.8">
                  <p:embed/>
                </p:oleObj>
              </mc:Choice>
              <mc:Fallback>
                <p:oleObj name="Диаграмма" r:id="rId3" imgW="6305629" imgH="4324336" progId="Excel.Chart.8">
                  <p:embed/>
                  <p:pic>
                    <p:nvPicPr>
                      <p:cNvPr id="0" name="Содержимое 1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1500188"/>
                        <a:ext cx="6773863" cy="464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Текст 13"/>
          <p:cNvSpPr>
            <a:spLocks noGrp="1"/>
          </p:cNvSpPr>
          <p:nvPr>
            <p:ph type="body" sz="quarter" idx="3"/>
          </p:nvPr>
        </p:nvSpPr>
        <p:spPr>
          <a:xfrm>
            <a:off x="4714875" y="1428750"/>
            <a:ext cx="4041775" cy="639763"/>
          </a:xfrm>
        </p:spPr>
        <p:txBody>
          <a:bodyPr/>
          <a:lstStyle/>
          <a:p>
            <a:pPr algn="ctr"/>
            <a:r>
              <a:rPr lang="ru-RU" altLang="ru-RU" sz="180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ru-RU" sz="1800" smtClean="0"/>
          </a:p>
        </p:txBody>
      </p:sp>
      <p:sp>
        <p:nvSpPr>
          <p:cNvPr id="2253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51D2FE-DB77-4FDE-AB94-7EDFBF6B5AC0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463" y="188913"/>
            <a:ext cx="18827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8175" y="274638"/>
            <a:ext cx="489585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</a:rPr>
              <a:t>Управлять, создавая смыслы…»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b="1" dirty="0" smtClean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844675"/>
            <a:ext cx="8353425" cy="4464050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 проведения  обучающего </a:t>
            </a:r>
            <a:r>
              <a:rPr lang="ru-RU" sz="28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вебинара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для руководителей ОО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Проект « Создание электронной образовательной среды  «1 ученик: 1 компьютер»  для индивидуализации  обучения младших школьников»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Оценка эффективности использования электронной среды обучения «1 ученик: 1 компьютер»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Психолого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–педагогическое сопровождение  инновационного проекта</a:t>
            </a:r>
          </a:p>
          <a:p>
            <a:pPr marL="514350" indent="-514350" algn="ctr" fontAlgn="auto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ru-RU" sz="2800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5113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G:\мой диск\2 класс\фото\уроки\информатика\DSCN15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373216"/>
            <a:ext cx="1455043" cy="1091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0CBC22-2198-44A3-BB93-4500A6595940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714375" y="428625"/>
            <a:ext cx="7715250" cy="714375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Победы  педагогов  в конкурсном движении</a:t>
            </a:r>
            <a:r>
              <a:rPr lang="ru-RU" altLang="ru-RU" sz="2800" smtClean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ru-RU" altLang="ru-RU" sz="2800" smtClean="0">
                <a:solidFill>
                  <a:srgbClr val="000000"/>
                </a:solidFill>
                <a:cs typeface="Times New Roman" panose="02020603050405020304" pitchFamily="18" charset="0"/>
              </a:rPr>
            </a:br>
            <a:endParaRPr lang="ru-RU" altLang="ru-RU" sz="2800" smtClean="0"/>
          </a:p>
        </p:txBody>
      </p:sp>
      <p:graphicFrame>
        <p:nvGraphicFramePr>
          <p:cNvPr id="23555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285750" y="1214438"/>
          <a:ext cx="8858250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r:id="rId3" imgW="8858256" imgH="4645555" progId="Excel.Chart.8">
                  <p:embed/>
                </p:oleObj>
              </mc:Choice>
              <mc:Fallback>
                <p:oleObj r:id="rId3" imgW="8858256" imgH="4645555" progId="Excel.Char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214438"/>
                        <a:ext cx="8858250" cy="464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CB6E1E-DBAA-48E7-9635-FD32C1672F2F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85812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</a:rPr>
              <a:t>Факторы успеха внедрения  модели обучения </a:t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«1 ученик: 1 компьютер» </a:t>
            </a:r>
            <a:r>
              <a:rPr lang="ru-RU" altLang="ru-RU" sz="2400" smtClean="0">
                <a:solidFill>
                  <a:srgbClr val="C00000"/>
                </a:solidFill>
              </a:rPr>
              <a:t/>
            </a:r>
            <a:br>
              <a:rPr lang="ru-RU" altLang="ru-RU" sz="2400" smtClean="0">
                <a:solidFill>
                  <a:srgbClr val="C00000"/>
                </a:solidFill>
              </a:rPr>
            </a:br>
            <a:endParaRPr lang="ru-RU" altLang="ru-RU" sz="2400" smtClean="0">
              <a:solidFill>
                <a:srgbClr val="C00000"/>
              </a:solidFill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411663"/>
          </a:xfrm>
        </p:spPr>
        <p:txBody>
          <a:bodyPr/>
          <a:lstStyle/>
          <a:p>
            <a:r>
              <a:rPr lang="ru-RU" altLang="ru-RU" sz="2800" b="1" smtClean="0"/>
              <a:t>Планирование</a:t>
            </a:r>
          </a:p>
          <a:p>
            <a:r>
              <a:rPr lang="ru-RU" altLang="ru-RU" sz="2800" b="1" smtClean="0"/>
              <a:t>Активная вовлеченность всех участников процесса</a:t>
            </a:r>
            <a:endParaRPr lang="ru-RU" altLang="ru-RU" sz="2800" smtClean="0"/>
          </a:p>
          <a:p>
            <a:r>
              <a:rPr lang="ru-RU" altLang="ru-RU" sz="2800" b="1" smtClean="0"/>
              <a:t>Грамотное руководство</a:t>
            </a:r>
          </a:p>
          <a:p>
            <a:r>
              <a:rPr lang="ru-RU" altLang="ru-RU" sz="2800" b="1" smtClean="0"/>
              <a:t>Мотивированность и подготовленность учителей</a:t>
            </a:r>
            <a:endParaRPr lang="ru-RU" altLang="ru-RU" sz="2800" smtClean="0"/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pic>
        <p:nvPicPr>
          <p:cNvPr id="7" name="Рисунок 6" descr="IMG_619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720" y="4286256"/>
            <a:ext cx="3321868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2C7DD6-6E19-42BF-8D46-B9749E8625CC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>
              <a:solidFill>
                <a:srgbClr val="8B909C"/>
              </a:solidFill>
            </a:endParaRPr>
          </a:p>
        </p:txBody>
      </p:sp>
      <p:pic>
        <p:nvPicPr>
          <p:cNvPr id="6" name="Picture 9" descr="G:\мой диск\2 класс\фото\уроки\информатика\DSCN15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357694"/>
            <a:ext cx="285752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C00000"/>
                </a:solidFill>
              </a:rPr>
              <a:t>Материально техническое обеспечение процесса обучения в условиях применения модели «1 ученик: 1 компьютер»</a:t>
            </a:r>
            <a:r>
              <a:rPr lang="ru-RU" altLang="ru-RU" sz="1800" b="1" smtClean="0"/>
              <a:t/>
            </a:r>
            <a:br>
              <a:rPr lang="ru-RU" altLang="ru-RU" sz="1800" b="1" smtClean="0"/>
            </a:br>
            <a:r>
              <a:rPr lang="ru-RU" altLang="ru-RU" sz="1800" b="1" i="1" smtClean="0"/>
              <a:t>(2 кабинета, занятия организованы в 2 смены)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endParaRPr lang="ru-RU" altLang="ru-RU" sz="2800" smtClean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712200" cy="527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146"/>
                <a:gridCol w="1188535"/>
                <a:gridCol w="1187519"/>
              </a:tblGrid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Оборудование 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 gridSpan="2">
                  <a:txBody>
                    <a:bodyPr/>
                    <a:lstStyle/>
                    <a:p>
                      <a:r>
                        <a:rPr lang="ru-RU" sz="1400" dirty="0" smtClean="0"/>
                        <a:t>Количество  на кабинет </a:t>
                      </a:r>
                      <a:endParaRPr lang="ru-RU" sz="1400" dirty="0"/>
                    </a:p>
                  </a:txBody>
                  <a:tcPr marL="91432" marR="91432" marT="45726" marB="45726"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АРМ учителя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уч-ль</a:t>
                      </a:r>
                      <a:r>
                        <a:rPr lang="ru-RU" sz="1400" dirty="0" smtClean="0"/>
                        <a:t> -1 ПК</a:t>
                      </a:r>
                      <a:endParaRPr lang="ru-RU" sz="1400" dirty="0"/>
                    </a:p>
                  </a:txBody>
                  <a:tcPr marL="91432" marR="91432" marT="45726" marB="45726"/>
                </a:tc>
              </a:tr>
              <a:tr h="51822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АРМ ученика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 </a:t>
                      </a:r>
                      <a:r>
                        <a:rPr lang="ru-RU" sz="1400" dirty="0" smtClean="0"/>
                        <a:t>ноутбуков</a:t>
                      </a:r>
                    </a:p>
                    <a:p>
                      <a:r>
                        <a:rPr lang="ru-RU" sz="1400" dirty="0" smtClean="0"/>
                        <a:t>25 </a:t>
                      </a:r>
                      <a:r>
                        <a:rPr lang="ru-RU" sz="1400" dirty="0" err="1" smtClean="0"/>
                        <a:t>нетбуков</a:t>
                      </a:r>
                      <a:endParaRPr lang="ru-RU" sz="14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</a:t>
                      </a:r>
                      <a:r>
                        <a:rPr lang="ru-RU" sz="1400" dirty="0" err="1" smtClean="0"/>
                        <a:t>уч-к</a:t>
                      </a:r>
                      <a:r>
                        <a:rPr lang="ru-RU" sz="1400" dirty="0" smtClean="0"/>
                        <a:t> – 1 ПК</a:t>
                      </a:r>
                      <a:endParaRPr lang="ru-RU" sz="14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Интерактивная система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smtClean="0"/>
                        <a:t>SMART Board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Доска</a:t>
                      </a:r>
                      <a:r>
                        <a:rPr lang="ru-RU" sz="2000" baseline="0" dirty="0" smtClean="0"/>
                        <a:t> магнитно-маркерная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Копировальная техника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Проектор настенный 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Интерактивная система голосования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en-US" sz="2000" baseline="0" dirty="0" smtClean="0"/>
                        <a:t>SMART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Документ</a:t>
                      </a:r>
                      <a:r>
                        <a:rPr lang="ru-RU" sz="2000" baseline="0" dirty="0" smtClean="0"/>
                        <a:t> камера </a:t>
                      </a:r>
                      <a:r>
                        <a:rPr lang="en-US" sz="2000" baseline="0" dirty="0" smtClean="0"/>
                        <a:t>Aver Vision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Графический планшет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Цифровой микроскоп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Цифровая камера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  <a:tr h="3962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Конструктор </a:t>
                      </a:r>
                      <a:r>
                        <a:rPr lang="en-US" sz="2000" dirty="0" smtClean="0"/>
                        <a:t> Lego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91432" marR="91432" marT="45726" marB="45726"/>
                </a:tc>
              </a:tr>
            </a:tbl>
          </a:graphicData>
        </a:graphic>
      </p:graphicFrame>
      <p:sp>
        <p:nvSpPr>
          <p:cNvPr id="256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36D25-7DDB-4909-B4F3-30C6ACA7AC64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C00000"/>
                </a:solidFill>
              </a:rPr>
              <a:t>Материально техническое обеспечение процесса обучения в условиях применения модели «1 ученик: 1 компьютер»</a:t>
            </a: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2000" b="1" i="1" smtClean="0"/>
              <a:t>(2 кабинета, занятия организованы в 2 смены)</a:t>
            </a:r>
            <a:endParaRPr lang="ru-RU" altLang="ru-RU" sz="20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9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952"/>
                <a:gridCol w="1440160"/>
                <a:gridCol w="1306488"/>
              </a:tblGrid>
              <a:tr h="37079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Оборудование </a:t>
                      </a:r>
                      <a:endParaRPr lang="ru-RU" sz="1800" dirty="0"/>
                    </a:p>
                  </a:txBody>
                  <a:tcPr marT="45715" marB="4571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Количество  на кабинет</a:t>
                      </a:r>
                      <a:endParaRPr lang="ru-RU" sz="1800" dirty="0"/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62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Модульная система экспериментов  </a:t>
                      </a:r>
                      <a:r>
                        <a:rPr lang="en-US" sz="1800" dirty="0" err="1" smtClean="0"/>
                        <a:t>PROLog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с программным обеспечением базовым  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модуль Температура  - модуль Освещённость  - модуль  Относительная влажность  - модуль  Звук  -модуль  Атмосферное давления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370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Инструктивные методические материалы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3707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/>
                        <a:t>Программно-методические</a:t>
                      </a:r>
                      <a:r>
                        <a:rPr lang="ru-RU" sz="1800" baseline="0" smtClean="0"/>
                        <a:t> средства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T="45715" marB="45715"/>
                </a:tc>
              </a:tr>
              <a:tr h="731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mtClean="0"/>
                        <a:t>Электронные образовательные ресурсы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Банк данных</a:t>
                      </a:r>
                      <a:endParaRPr lang="ru-RU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База данных по каждому предмету</a:t>
                      </a:r>
                      <a:endParaRPr lang="ru-RU" sz="1400" dirty="0"/>
                    </a:p>
                  </a:txBody>
                  <a:tcPr marT="45715" marB="45715"/>
                </a:tc>
              </a:tr>
              <a:tr h="5181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Электронные приложения к учебникам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 основным предметам</a:t>
                      </a:r>
                      <a:endParaRPr lang="ru-RU" sz="14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 на учителя, 1 на ученика</a:t>
                      </a:r>
                      <a:endParaRPr lang="ru-RU" sz="1400" dirty="0"/>
                    </a:p>
                  </a:txBody>
                  <a:tcPr marT="45715" marB="45715"/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Wi-Fi </a:t>
                      </a:r>
                      <a:r>
                        <a:rPr lang="ru-RU" sz="1800" dirty="0" smtClean="0"/>
                        <a:t>–точка доступа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+</a:t>
                      </a:r>
                      <a:endParaRPr lang="ru-RU" sz="1800" dirty="0"/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26660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F8AE4-DBA5-4004-838A-829ADBE777E5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аппаратных средств и ИКТ-компетентность</a:t>
            </a:r>
            <a:b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педагогов начальных классов (%)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pPr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graphicFrame>
        <p:nvGraphicFramePr>
          <p:cNvPr id="27652" name="Диаграмма 4"/>
          <p:cNvGraphicFramePr>
            <a:graphicFrameLocks/>
          </p:cNvGraphicFramePr>
          <p:nvPr/>
        </p:nvGraphicFramePr>
        <p:xfrm>
          <a:off x="428625" y="1071563"/>
          <a:ext cx="8023225" cy="551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r:id="rId4" imgW="8023031" imgH="5517358" progId="Excel.Chart.8">
                  <p:embed/>
                </p:oleObj>
              </mc:Choice>
              <mc:Fallback>
                <p:oleObj r:id="rId4" imgW="8023031" imgH="5517358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071563"/>
                        <a:ext cx="8023225" cy="551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7559C8-56C1-4E8D-8827-72FCD4661BE7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</a:rPr>
              <a:t>Показатель использования ИКТ для выполнения учебных проектов (%)</a:t>
            </a:r>
            <a:r>
              <a:rPr lang="ru-RU" altLang="ru-RU" sz="2800" b="1" smtClean="0"/>
              <a:t/>
            </a:r>
            <a:br>
              <a:rPr lang="ru-RU" altLang="ru-RU" sz="2800" b="1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endParaRPr lang="ru-RU" altLang="ru-RU" sz="3600" smtClean="0"/>
          </a:p>
        </p:txBody>
      </p:sp>
      <p:graphicFrame>
        <p:nvGraphicFramePr>
          <p:cNvPr id="29699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4488" y="1293813"/>
          <a:ext cx="8331200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r:id="rId3" imgW="8327858" imgH="4737003" progId="Excel.Chart.8">
                  <p:embed/>
                </p:oleObj>
              </mc:Choice>
              <mc:Fallback>
                <p:oleObj r:id="rId3" imgW="8327858" imgH="4737003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1293813"/>
                        <a:ext cx="8331200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5DA422-EFAB-4B90-9969-56E03564FC31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использования сети Интернет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педагогами школы (%)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graphicFrame>
        <p:nvGraphicFramePr>
          <p:cNvPr id="30723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836613"/>
          <a:ext cx="8331200" cy="588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Диаграмма" r:id="rId3" imgW="8327858" imgH="5645385" progId="Excel.Chart.8">
                  <p:embed/>
                </p:oleObj>
              </mc:Choice>
              <mc:Fallback>
                <p:oleObj name="Диаграмма" r:id="rId3" imgW="8327858" imgH="5645385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836613"/>
                        <a:ext cx="8331200" cy="588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57C732-4AC5-4B20-89BB-A981CD1D620B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rgbClr val="C00000"/>
                </a:solidFill>
              </a:rPr>
              <a:t>Увеличение количества обучающихся, занятых во внеучебной деятельности и объединениях дополнительного образования </a:t>
            </a:r>
            <a:r>
              <a:rPr lang="ru-RU" altLang="ru-RU" sz="2000" b="1" smtClean="0"/>
              <a:t/>
            </a:r>
            <a:br>
              <a:rPr lang="ru-RU" altLang="ru-RU" sz="2000" b="1" smtClean="0"/>
            </a:br>
            <a:r>
              <a:rPr lang="ru-RU" altLang="ru-RU" sz="1800" b="1" smtClean="0"/>
              <a:t>(в среднем на 1 учащегося)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endParaRPr lang="ru-RU" altLang="ru-RU" sz="2000" smtClean="0"/>
          </a:p>
        </p:txBody>
      </p:sp>
      <p:graphicFrame>
        <p:nvGraphicFramePr>
          <p:cNvPr id="31747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6400" y="1285875"/>
          <a:ext cx="8331200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9" name="Диаграмма" r:id="rId3" imgW="8334280" imgH="5495848" progId="Excel.Chart.8">
                  <p:embed/>
                </p:oleObj>
              </mc:Choice>
              <mc:Fallback>
                <p:oleObj name="Диаграмма" r:id="rId3" imgW="8334280" imgH="5495848" progId="Excel.Char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285875"/>
                        <a:ext cx="8331200" cy="521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7CD8F0-796A-4418-B724-C38601871E9D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rgbClr val="C00000"/>
                </a:solidFill>
              </a:rPr>
              <a:t>Преимущества модели обучения </a:t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«1 ученик: 1 компьютер»</a:t>
            </a:r>
            <a:endParaRPr lang="ru-RU" altLang="ru-RU" sz="2800" smtClean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412875"/>
          <a:ext cx="9001125" cy="24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1756"/>
                <a:gridCol w="2158792"/>
                <a:gridCol w="2500321"/>
                <a:gridCol w="2000256"/>
              </a:tblGrid>
              <a:tr h="5642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14" marB="45714"/>
                </a:tc>
              </a:tr>
              <a:tr h="1883633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Формирование индивидуальной траектории развития и личностно-ориентированный подход</a:t>
                      </a:r>
                      <a:endParaRPr lang="ru-RU" sz="1800" b="1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Повышение активности и результативности </a:t>
                      </a:r>
                    </a:p>
                    <a:p>
                      <a:r>
                        <a:rPr lang="ru-RU" sz="1800" b="1" dirty="0" smtClean="0"/>
                        <a:t>обучающихся </a:t>
                      </a:r>
                    </a:p>
                    <a:p>
                      <a:r>
                        <a:rPr lang="ru-RU" sz="1800" b="1" dirty="0" smtClean="0"/>
                        <a:t>по проекту школьников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Повышение заинтересованности педагогов в ИКТ. </a:t>
                      </a:r>
                    </a:p>
                    <a:p>
                      <a:r>
                        <a:rPr lang="ru-RU" sz="1800" b="1" dirty="0" smtClean="0"/>
                        <a:t>Расширение зоны использования ИКТ учителем</a:t>
                      </a:r>
                      <a:endParaRPr lang="ru-RU" sz="1800" dirty="0"/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Позитивные изменения в развитии информатизации 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 marT="45714" marB="45714"/>
                </a:tc>
              </a:tr>
            </a:tbl>
          </a:graphicData>
        </a:graphic>
      </p:graphicFrame>
      <p:sp>
        <p:nvSpPr>
          <p:cNvPr id="3278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BA9970-7500-4FD3-AC0C-FFB43DC09952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ru-RU" altLang="ru-RU" sz="1200">
              <a:solidFill>
                <a:srgbClr val="8B909C"/>
              </a:solidFill>
            </a:endParaRPr>
          </a:p>
        </p:txBody>
      </p:sp>
      <p:pic>
        <p:nvPicPr>
          <p:cNvPr id="29717" name="Picture 21" descr="D:\СВЕТЛАНА\ШКОЛА\НАЧАЛКА\1 В КЛАСС\ФОТОАРХИВ\1 класс\Лагерь_нетбуки\SAM_01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31" t="7692" r="6538"/>
          <a:stretch>
            <a:fillRect/>
          </a:stretch>
        </p:blipFill>
        <p:spPr bwMode="auto">
          <a:xfrm>
            <a:off x="6228184" y="4077072"/>
            <a:ext cx="2736304" cy="2249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STA4381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077072"/>
            <a:ext cx="2976331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SAM_01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77072"/>
            <a:ext cx="2468122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1285875" y="1714500"/>
            <a:ext cx="6929438" cy="3243263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Психологическое сопровождение</a:t>
            </a:r>
            <a:br>
              <a:rPr lang="ru-RU" altLang="ru-RU" sz="3600" b="1" smtClean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ru-RU" altLang="ru-RU" sz="3600" b="1" smtClean="0">
                <a:solidFill>
                  <a:srgbClr val="C00000"/>
                </a:solidFill>
              </a:rPr>
              <a:t> проекта «Создание электронной образовательной среды обучения</a:t>
            </a:r>
            <a:br>
              <a:rPr lang="ru-RU" altLang="ru-RU" sz="3600" b="1" smtClean="0">
                <a:solidFill>
                  <a:srgbClr val="C00000"/>
                </a:solidFill>
              </a:rPr>
            </a:br>
            <a:r>
              <a:rPr lang="ru-RU" altLang="ru-RU" sz="3600" b="1" smtClean="0">
                <a:solidFill>
                  <a:srgbClr val="C00000"/>
                </a:solidFill>
              </a:rPr>
              <a:t> «1 ученик: 1 компьютер»</a:t>
            </a:r>
            <a:endParaRPr lang="ru-RU" altLang="ru-RU" sz="3600" b="1" smtClea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642938" y="214313"/>
            <a:ext cx="800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08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endParaRPr lang="ru-RU" altLang="ru-RU" sz="1800" b="1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средняя общеобразовательная школа №2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cs typeface="Times New Roman" panose="02020603050405020304" pitchFamily="18" charset="0"/>
              </a:rPr>
              <a:t>городского округа город Буй Костромской области</a:t>
            </a:r>
            <a:endParaRPr lang="ru-RU" altLang="ru-RU" sz="1800" b="1"/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1928813" y="5286375"/>
            <a:ext cx="57864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atin typeface="+mn-lt"/>
                <a:cs typeface="Arial" charset="0"/>
              </a:rPr>
              <a:t>Педагог-психолог МОУСОШ №2г. Буя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+mn-lt"/>
                <a:cs typeface="Arial" charset="0"/>
              </a:rPr>
              <a:t> Светлана Николаевна Герасимова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+mn-lt"/>
                <a:cs typeface="Arial" charset="0"/>
              </a:rPr>
              <a:t> </a:t>
            </a:r>
          </a:p>
          <a:p>
            <a:pPr algn="ctr" eaLnBrk="1" hangingPunct="1">
              <a:defRPr/>
            </a:pPr>
            <a:r>
              <a:rPr lang="ru-RU" b="1" dirty="0">
                <a:latin typeface="+mn-lt"/>
                <a:cs typeface="Arial" charset="0"/>
              </a:rPr>
              <a:t>2016 г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67798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3BE7C0-9901-4804-A394-D9423B584682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8640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A06CF-B104-4597-A2DF-004B5F443B45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Заголовок 1"/>
          <p:cNvSpPr>
            <a:spLocks noGrp="1"/>
          </p:cNvSpPr>
          <p:nvPr>
            <p:ph type="title"/>
          </p:nvPr>
        </p:nvSpPr>
        <p:spPr>
          <a:xfrm>
            <a:off x="142875" y="1857375"/>
            <a:ext cx="8229600" cy="1008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Arial" charset="0"/>
              </a:rPr>
              <a:t/>
            </a:r>
            <a:br>
              <a:rPr lang="ru-RU" sz="3200" b="1" dirty="0" smtClean="0">
                <a:latin typeface="Arial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Задачи психологического сопровождения: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+mn-lt"/>
              </a:rPr>
            </a:br>
            <a:endParaRPr lang="ru-RU" sz="3100" b="1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35401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400" smtClean="0">
                <a:cs typeface="Times New Roman" panose="02020603050405020304" pitchFamily="18" charset="0"/>
              </a:rPr>
              <a:t>определить критерии и провести диагностику  одарённости учащихся экспериментальных классов;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cs typeface="Times New Roman" panose="02020603050405020304" pitchFamily="18" charset="0"/>
              </a:rPr>
              <a:t>содействовать формированию позитивной Я-концепции учащихся (самоотношения, самоуважения, самопринятия); 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cs typeface="Times New Roman" panose="02020603050405020304" pitchFamily="18" charset="0"/>
              </a:rPr>
              <a:t>содействовать формированию и развитию коммуникативных навыков учащихся;</a:t>
            </a:r>
          </a:p>
          <a:p>
            <a:pPr>
              <a:spcBef>
                <a:spcPct val="0"/>
              </a:spcBef>
            </a:pPr>
            <a:r>
              <a:rPr lang="ru-RU" altLang="ru-RU" sz="2400" smtClean="0">
                <a:cs typeface="Times New Roman" panose="02020603050405020304" pitchFamily="18" charset="0"/>
              </a:rPr>
              <a:t>оказать   психологическую и методическую помощь педагогам, родителям, детям.</a:t>
            </a:r>
          </a:p>
          <a:p>
            <a:endParaRPr lang="ru-RU" altLang="ru-RU" sz="2400" smtClean="0"/>
          </a:p>
          <a:p>
            <a:pPr eaLnBrk="1" hangingPunct="1"/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4213" y="549275"/>
            <a:ext cx="7886700" cy="2159000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Цель психологического сопровождения:</a:t>
            </a:r>
            <a:r>
              <a:rPr lang="ru-RU" sz="31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3100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+mn-lt"/>
                <a:cs typeface="Times New Roman" panose="02020603050405020304" pitchFamily="18" charset="0"/>
              </a:rPr>
            </a:br>
            <a:r>
              <a:rPr lang="ru-RU" sz="3200" dirty="0" smtClean="0">
                <a:latin typeface="+mn-lt"/>
                <a:cs typeface="Times New Roman" panose="02020603050405020304" pitchFamily="18" charset="0"/>
              </a:rPr>
              <a:t>создание социально-психологических условий для   выявления, развития и становления детской   одаренности.</a:t>
            </a: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endParaRPr lang="ru-RU" sz="3100" dirty="0" smtClean="0">
              <a:latin typeface="+mn-lt"/>
            </a:endParaRPr>
          </a:p>
        </p:txBody>
      </p:sp>
      <p:sp>
        <p:nvSpPr>
          <p:cNvPr id="3482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A7BC1-0D98-493A-A6A6-7D54DFE7060B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500063" y="714375"/>
            <a:ext cx="7886700" cy="5111750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b="1" smtClean="0">
                <a:cs typeface="Times New Roman" panose="02020603050405020304" pitchFamily="18" charset="0"/>
              </a:rPr>
              <a:t>1</a:t>
            </a:r>
            <a:r>
              <a:rPr lang="ru-RU" altLang="ru-RU" sz="2400" smtClean="0">
                <a:cs typeface="Times New Roman" panose="02020603050405020304" pitchFamily="18" charset="0"/>
              </a:rPr>
              <a:t>.  </a:t>
            </a:r>
            <a:r>
              <a:rPr lang="ru-RU" altLang="ru-RU" sz="2400" b="1" i="1" smtClean="0">
                <a:cs typeface="Times New Roman" panose="02020603050405020304" pitchFamily="18" charset="0"/>
              </a:rPr>
              <a:t>Диагностический</a:t>
            </a:r>
            <a:endParaRPr lang="ru-RU" altLang="ru-RU" sz="240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smtClean="0">
                <a:cs typeface="Times New Roman" panose="02020603050405020304" pitchFamily="18" charset="0"/>
              </a:rPr>
              <a:t>Проведение первичной и итоговой диагностики учащихся и их родителей.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b="1" smtClean="0"/>
              <a:t> </a:t>
            </a:r>
            <a:r>
              <a:rPr lang="ru-RU" altLang="ru-RU" sz="2400" b="1" smtClean="0">
                <a:cs typeface="Times New Roman" panose="02020603050405020304" pitchFamily="18" charset="0"/>
              </a:rPr>
              <a:t>2</a:t>
            </a:r>
            <a:r>
              <a:rPr lang="ru-RU" altLang="ru-RU" sz="2400" smtClean="0">
                <a:cs typeface="Times New Roman" panose="02020603050405020304" pitchFamily="18" charset="0"/>
              </a:rPr>
              <a:t>. </a:t>
            </a:r>
            <a:r>
              <a:rPr lang="ru-RU" altLang="ru-RU" sz="2400" b="1" i="1" smtClean="0">
                <a:cs typeface="Times New Roman" panose="02020603050405020304" pitchFamily="18" charset="0"/>
              </a:rPr>
              <a:t>Информационный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smtClean="0">
                <a:cs typeface="Times New Roman" panose="02020603050405020304" pitchFamily="18" charset="0"/>
              </a:rPr>
              <a:t>Создание банка информационных и методических материалов по психолого-педагогическому сопровождению одарённых учащихся.</a:t>
            </a:r>
            <a:endParaRPr lang="ru-RU" altLang="ru-RU" sz="2400" b="1" i="1" smtClean="0"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b="1" i="1" smtClean="0">
                <a:cs typeface="Times New Roman" panose="02020603050405020304" pitchFamily="18" charset="0"/>
              </a:rPr>
              <a:t>3. Развивающий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400" smtClean="0">
                <a:cs typeface="Times New Roman" panose="02020603050405020304" pitchFamily="18" charset="0"/>
              </a:rPr>
              <a:t>Составление индивидуальных программ сопровождения учащихся с учётом их особенностей. </a:t>
            </a:r>
            <a:endParaRPr lang="ru-RU" altLang="ru-RU" sz="240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mtClean="0"/>
          </a:p>
        </p:txBody>
      </p:sp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Этапы работы: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0279EF-B0E9-4259-8784-BFA4CE9EFDB8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ru-RU" altLang="ru-RU" sz="1200">
              <a:solidFill>
                <a:srgbClr val="8B909C"/>
              </a:solidFill>
            </a:endParaRPr>
          </a:p>
        </p:txBody>
      </p:sp>
      <p:pic>
        <p:nvPicPr>
          <p:cNvPr id="32773" name="Picture 6" descr="D:\СВЕТЛАНА\ШКОЛА\НАЧАЛКА\1 В КЛАСС\ФОТОАРХИВ\1 класс\Лагерь_нетбуки\SAM_01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797425"/>
            <a:ext cx="2305050" cy="1711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Психолого-педагогический инструментарий 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диагностики детской одаренности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15380" name="Group 20"/>
          <p:cNvGraphicFramePr>
            <a:graphicFrameLocks noGrp="1"/>
          </p:cNvGraphicFramePr>
          <p:nvPr>
            <p:ph idx="1"/>
          </p:nvPr>
        </p:nvGraphicFramePr>
        <p:xfrm>
          <a:off x="500063" y="1214438"/>
          <a:ext cx="8229600" cy="5391150"/>
        </p:xfrm>
        <a:graphic>
          <a:graphicData uri="http://schemas.openxmlformats.org/drawingml/2006/table">
            <a:tbl>
              <a:tblPr/>
              <a:tblGrid>
                <a:gridCol w="3071805"/>
                <a:gridCol w="5157795"/>
              </a:tblGrid>
              <a:tr h="7701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Раздел диагностики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Наименование  методики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3104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Общие способности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1) Анкета для учащихся «Мои   </a:t>
                      </a:r>
                    </a:p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    способности», «Карта интересов»</a:t>
                      </a:r>
                    </a:p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2) Анкета для педагогов и  </a:t>
                      </a:r>
                    </a:p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    родителей «Карта одаренности»</a:t>
                      </a:r>
                    </a:p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3) Методика «Оценка общей  </a:t>
                      </a:r>
                    </a:p>
                    <a:p>
                      <a:pPr marL="0" marR="0" lvl="0" indent="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     одаренности»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5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Уровень развития интеллекта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    Тест «Нарисуй человека» как метод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     диагностики интеллекта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55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Социальные контакты и статус в коллективе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Gungsuh" pitchFamily="18" charset="-127"/>
                          <a:cs typeface="Times New Roman" pitchFamily="18" charset="0"/>
                        </a:rPr>
                        <a:t> Методика «Социометрия»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68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7F09D-8BAD-4A8D-9661-A66D9E63CB47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0"/>
            <a:ext cx="7886700" cy="5159375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ru-RU" dirty="0"/>
          </a:p>
          <a:p>
            <a:pPr algn="just"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Одарённость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— это системное, развивающееся в течение жизни качество психики, которое определяет возможность достижения человеком более высоких, незаурядных результатов в одном или нескольких видах деятельности по сравнению с другими людьми</a:t>
            </a:r>
            <a:r>
              <a:rPr lang="ru-RU" dirty="0" smtClean="0">
                <a:cs typeface="Times New Roman" panose="02020603050405020304" pitchFamily="18" charset="0"/>
              </a:rPr>
              <a:t>.</a:t>
            </a:r>
            <a:endParaRPr lang="ru-RU" dirty="0">
              <a:cs typeface="Times New Roman" panose="02020603050405020304" pitchFamily="18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Одарённый ребёнок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— это ребенок, который выделяется яркими, очевидными, иногда выдающимися достижениями (или имеет внутренние предпосылки для таких достижений) в том или ином виде деятельности. </a:t>
            </a:r>
          </a:p>
          <a:p>
            <a:pPr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Детская одарённость </a:t>
            </a:r>
            <a:r>
              <a:rPr lang="ru-RU" dirty="0">
                <a:cs typeface="Times New Roman" panose="02020603050405020304" pitchFamily="18" charset="0"/>
              </a:rPr>
              <a:t>-  наличие у ребёнка природных задатков в той или иной деятельности.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A33279-24DA-4D21-BCB8-B50026D0DF30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ru-RU" altLang="ru-RU" sz="1200">
              <a:solidFill>
                <a:srgbClr val="8B909C"/>
              </a:solidFill>
            </a:endParaRPr>
          </a:p>
        </p:txBody>
      </p:sp>
      <p:pic>
        <p:nvPicPr>
          <p:cNvPr id="34820" name="Picture 4" descr="D:\СВЕТЛАНА\ШКОЛА\НАЧАЛКА\1 В КЛАСС\ФОТОАРХИВ\1 класс\Осваиваем новые технологии\STA438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5" b="4761"/>
          <a:stretch>
            <a:fillRect/>
          </a:stretch>
        </p:blipFill>
        <p:spPr bwMode="auto">
          <a:xfrm>
            <a:off x="1547664" y="4509120"/>
            <a:ext cx="2447925" cy="204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1" name="Рисунок 5" descr="IMG_61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508500"/>
            <a:ext cx="3024188" cy="2016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119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Особенности интеллектуальной сферы одарённых детей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2875"/>
            <a:ext cx="7886700" cy="5040313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 </a:t>
            </a:r>
            <a:r>
              <a:rPr lang="ru-RU" sz="2400" dirty="0">
                <a:cs typeface="Times New Roman" panose="02020603050405020304" pitchFamily="18" charset="0"/>
              </a:rPr>
              <a:t>Чувствительность к проблемам. Критичность к себе и другим.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2.   Способность к выдвижению новых неожиданных идей.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3.   Настойчивость и целеустремлённость.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4.   Способность к прогнозированию.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5.   Изобретательность и творчество.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6.   Самостоятельность мышления.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7.    Развитое образное мышление.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8.   Обладают хорошей памятью.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9.    Большой словарный запас. 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cs typeface="Times New Roman" panose="02020603050405020304" pitchFamily="18" charset="0"/>
              </a:rPr>
              <a:t>10. Любознательность.</a:t>
            </a:r>
          </a:p>
          <a:p>
            <a:pPr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36870" name="Picture 6" descr="G:\мой диск\3 класс\1 ученик-1 компьтер\Проект МультиСтудия- Лето-\IMG_29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643314"/>
            <a:ext cx="3024177" cy="22681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91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2DA90B-5472-403A-BFCB-4CD61C322E6C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886700" cy="903288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Типы одарённости: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357188" y="1071563"/>
            <a:ext cx="8229600" cy="4525962"/>
          </a:xfrm>
        </p:spPr>
        <p:txBody>
          <a:bodyPr/>
          <a:lstStyle/>
          <a:p>
            <a:pPr algn="just"/>
            <a:r>
              <a:rPr lang="ru-RU" altLang="ru-RU" smtClean="0">
                <a:cs typeface="Times New Roman" panose="02020603050405020304" pitchFamily="18" charset="0"/>
              </a:rPr>
              <a:t>интеллектуальный</a:t>
            </a:r>
          </a:p>
          <a:p>
            <a:pPr algn="just"/>
            <a:r>
              <a:rPr lang="ru-RU" altLang="ru-RU" smtClean="0">
                <a:cs typeface="Times New Roman" panose="02020603050405020304" pitchFamily="18" charset="0"/>
              </a:rPr>
              <a:t>академический</a:t>
            </a:r>
          </a:p>
          <a:p>
            <a:pPr algn="just"/>
            <a:r>
              <a:rPr lang="ru-RU" altLang="ru-RU" smtClean="0">
                <a:cs typeface="Times New Roman" panose="02020603050405020304" pitchFamily="18" charset="0"/>
              </a:rPr>
              <a:t>художественный</a:t>
            </a:r>
          </a:p>
          <a:p>
            <a:pPr algn="just"/>
            <a:r>
              <a:rPr lang="ru-RU" altLang="ru-RU" smtClean="0">
                <a:cs typeface="Times New Roman" panose="02020603050405020304" pitchFamily="18" charset="0"/>
              </a:rPr>
              <a:t>креативный  </a:t>
            </a:r>
          </a:p>
          <a:p>
            <a:pPr algn="just"/>
            <a:r>
              <a:rPr lang="ru-RU" altLang="ru-RU" smtClean="0">
                <a:cs typeface="Times New Roman" panose="02020603050405020304" pitchFamily="18" charset="0"/>
              </a:rPr>
              <a:t>лидерский</a:t>
            </a:r>
          </a:p>
          <a:p>
            <a:pPr algn="just"/>
            <a:r>
              <a:rPr lang="ru-RU" altLang="ru-RU" smtClean="0">
                <a:cs typeface="Times New Roman" panose="02020603050405020304" pitchFamily="18" charset="0"/>
              </a:rPr>
              <a:t>спортивный  </a:t>
            </a:r>
          </a:p>
          <a:p>
            <a:endParaRPr lang="ru-RU" altLang="ru-RU" smtClean="0"/>
          </a:p>
        </p:txBody>
      </p:sp>
      <p:pic>
        <p:nvPicPr>
          <p:cNvPr id="4" name="Рисунок 7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285860"/>
            <a:ext cx="3190089" cy="2393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G:\мой диск\3 класс\1 ученик-1 компьтер\Проект МультиСтудия- Лето-\IMG_29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143380"/>
            <a:ext cx="3274485" cy="2455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94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D4C9B0-E8C0-4D43-B9B7-A83C74F14807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38" y="139700"/>
            <a:ext cx="78867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План  </a:t>
            </a:r>
            <a:r>
              <a:rPr lang="ru-RU" sz="31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психологического сопровождения </a:t>
            </a:r>
            <a:r>
              <a:rPr lang="ru-RU" sz="31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одарённых учащихся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71500" y="1143000"/>
          <a:ext cx="8059738" cy="4826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98336"/>
                <a:gridCol w="7361402"/>
              </a:tblGrid>
              <a:tr h="714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Выявление детей, имеющих интеллектуальные способности:  психологическая диагностика потенциальных способностей.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84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Изучение микроклимата в коллективе с целью исследования межличностных отношений (наблюдение, социометрия). 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6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Углубленная диагностика личностных особенностей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одарённого ребёнка.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4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Коррекционно-развивающие занятия по снятию психоэмоционального напряжения, формированию навыков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саморегуляции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8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Консультационно-методическая работа по сопровождению и созданию образовательного маршрута для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одарённых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детей.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7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Психологическое индивидуальное и групповое  консультирование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педагогов и родителей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 результатам психологической диагностики учащихся.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8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1852DF-4CFC-42D2-80C8-A86A5649BB0B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2357438" y="285750"/>
            <a:ext cx="6411912" cy="12239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Результативность  психологического сопровождения одарённых детей: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395288" y="1989138"/>
            <a:ext cx="8501062" cy="44418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2800" smtClean="0">
                <a:cs typeface="Times New Roman" panose="02020603050405020304" pitchFamily="18" charset="0"/>
              </a:rPr>
              <a:t>. Вовлечение детей в деятельность по интересам.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smtClean="0">
                <a:cs typeface="Times New Roman" panose="02020603050405020304" pitchFamily="18" charset="0"/>
              </a:rPr>
              <a:t>2. Комфорт и эмоциональная удовлетворенность одаренного ребенка в школе.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smtClean="0">
                <a:cs typeface="Times New Roman" panose="02020603050405020304" pitchFamily="18" charset="0"/>
              </a:rPr>
              <a:t>3. Положительная динамика формирования самооценки.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smtClean="0">
                <a:cs typeface="Times New Roman" panose="02020603050405020304" pitchFamily="18" charset="0"/>
              </a:rPr>
              <a:t>4. Развитие умения работать самостоятельно.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800" smtClean="0">
                <a:cs typeface="Times New Roman" panose="02020603050405020304" pitchFamily="18" charset="0"/>
              </a:rPr>
              <a:t>5. Высокий уровень реализации интеллектуальных способностей.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000" smtClean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944688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F2C6DA-74C9-42E9-BC7E-2BF9BF195C10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813" y="1000125"/>
          <a:ext cx="8178800" cy="5670550"/>
        </p:xfrm>
        <a:graphic>
          <a:graphicData uri="http://schemas.openxmlformats.org/drawingml/2006/table">
            <a:tbl>
              <a:tblPr/>
              <a:tblGrid>
                <a:gridCol w="2007067"/>
                <a:gridCol w="6171733"/>
              </a:tblGrid>
              <a:tr h="739101">
                <a:tc>
                  <a:txBody>
                    <a:bodyPr/>
                    <a:lstStyle/>
                    <a:p>
                      <a:pPr marL="0" marR="0" lvl="0" indent="2047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Цель проекта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выбор и апробация методического инструментария индивидуализации учебной деятельности учащихся на первой ступени обучения в интерактивной учебной среде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«1 ученик: 1 компьютер»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80136">
                <a:tc>
                  <a:txBody>
                    <a:bodyPr/>
                    <a:lstStyle/>
                    <a:p>
                      <a:pPr marL="0" marR="0" lvl="0" indent="2047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Задачи проекта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осуществить отбор цифровых образовательных ресурсов, возможных для использования в учебной деятельности младших школьников;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определить методический инструментарий индивидуализации учебной работы школьников в среде «1 ученик: 1 компьютер» и апробировать его в учебном процессе;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скорректировать рабочие программы по предметам с учётом выбранного методического инструментария;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создать интерактивную информационную среду, обеспечивающую индивидуальную учебную работу младших школьников;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определить педагогический инструментарий выявления и сопровождения одаренных детей в учебной деятельности;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разработать нормативно-правую базу, необходимую для организации индивидуальной учебной работы учащихся на первой ступени обучения в учебной среде «1 ученик: 1компьютер».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751313">
                <a:tc>
                  <a:txBody>
                    <a:bodyPr/>
                    <a:lstStyle/>
                    <a:p>
                      <a:pPr marL="0" marR="0" lvl="0" indent="2047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Основные направления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047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Создание ЭО среды  «1 ученик: 1 компьютер»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2047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Формирование Банка ЦОР, возможных для использования в учебной деятельности младших школьников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2047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Апробация  методического инструментария индивидуализации учебной работы школьников в среде «1 ученик: 1 компьютер» его в учебном процессе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2047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Апробация педагогического инструментария  выявления и сопровождения одаренных детей в среде 1-1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204788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Разработка НПБ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0499" name="TextBox 5"/>
          <p:cNvSpPr txBox="1">
            <a:spLocks noChangeArrowheads="1"/>
          </p:cNvSpPr>
          <p:nvPr/>
        </p:nvSpPr>
        <p:spPr bwMode="auto">
          <a:xfrm>
            <a:off x="1403350" y="188913"/>
            <a:ext cx="7272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latin typeface="+mn-lt"/>
                <a:cs typeface="Arial" charset="0"/>
              </a:rPr>
              <a:t>Инновационный проект МОУСОШ №2 г. Буя</a:t>
            </a:r>
          </a:p>
        </p:txBody>
      </p:sp>
      <p:sp>
        <p:nvSpPr>
          <p:cNvPr id="6164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D9914-7527-4C66-A8A0-74F14EF147D6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etschool.chel-edu.ru/Images/Common/logo_1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928688"/>
            <a:ext cx="2160588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http://sg.mgn.ru/Images/Common/logo_2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216058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46815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50" y="3711575"/>
            <a:ext cx="41084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3789363"/>
            <a:ext cx="39909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E7FE90-AE36-439D-890E-9DAAEA1ADBA9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14313" y="1643063"/>
            <a:ext cx="5715000" cy="3429000"/>
          </a:xfrm>
        </p:spPr>
        <p:txBody>
          <a:bodyPr/>
          <a:lstStyle/>
          <a:p>
            <a:pPr eaLnBrk="1" hangingPunct="1"/>
            <a:r>
              <a:rPr lang="ru-RU" altLang="ru-RU" sz="3200" smtClean="0">
                <a:solidFill>
                  <a:srgbClr val="C00000"/>
                </a:solidFill>
              </a:rPr>
              <a:t/>
            </a:r>
            <a:br>
              <a:rPr lang="ru-RU" altLang="ru-RU" sz="3200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Оценка эффективности инновационного проекта «Создание электронной образовательной среды обучения «1 ученик: 1 компьютер» для индивидуализации обучения младших школьников»</a:t>
            </a:r>
            <a:r>
              <a:rPr lang="ru-RU" altLang="ru-RU" sz="3200" b="1" i="1" smtClean="0">
                <a:solidFill>
                  <a:srgbClr val="C00000"/>
                </a:solidFill>
              </a:rPr>
              <a:t/>
            </a:r>
            <a:br>
              <a:rPr lang="ru-RU" altLang="ru-RU" sz="3200" b="1" i="1" smtClean="0">
                <a:solidFill>
                  <a:srgbClr val="C00000"/>
                </a:solidFill>
              </a:rPr>
            </a:br>
            <a:r>
              <a:rPr lang="ru-RU" altLang="ru-RU" sz="3200" b="1" i="1" smtClean="0">
                <a:solidFill>
                  <a:srgbClr val="C00000"/>
                </a:solidFill>
              </a:rPr>
              <a:t/>
            </a:r>
            <a:br>
              <a:rPr lang="ru-RU" altLang="ru-RU" sz="3200" b="1" i="1" smtClean="0">
                <a:solidFill>
                  <a:srgbClr val="C00000"/>
                </a:solidFill>
              </a:rPr>
            </a:br>
            <a:endParaRPr lang="ru-RU" altLang="ru-RU" sz="2400" smtClean="0">
              <a:solidFill>
                <a:srgbClr val="002060"/>
              </a:solidFill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713163" y="727075"/>
            <a:ext cx="2432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071688" y="214313"/>
            <a:ext cx="6786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ctr" eaLnBrk="1" hangingPunct="1">
              <a:defRPr/>
            </a:pPr>
            <a:r>
              <a:rPr lang="ru-RU" sz="2000" b="1" dirty="0">
                <a:latin typeface="Calibri" pitchFamily="34" charset="0"/>
                <a:cs typeface="Times New Roman" pitchFamily="18" charset="0"/>
              </a:rPr>
              <a:t>Муниципальное общеобразовательное учреждение</a:t>
            </a:r>
            <a:endParaRPr lang="ru-RU" sz="2000" b="1" dirty="0">
              <a:latin typeface="Calibri" pitchFamily="34" charset="0"/>
              <a:cs typeface="Arial" charset="0"/>
            </a:endParaRPr>
          </a:p>
          <a:p>
            <a:pPr marL="715963" indent="182563" algn="ctr">
              <a:defRPr/>
            </a:pPr>
            <a:r>
              <a:rPr lang="ru-RU" sz="2000" b="1" dirty="0">
                <a:latin typeface="Calibri" pitchFamily="34" charset="0"/>
                <a:cs typeface="Times New Roman" pitchFamily="18" charset="0"/>
              </a:rPr>
              <a:t>средняя общеобразовательная школа №2 </a:t>
            </a:r>
          </a:p>
          <a:p>
            <a:pPr indent="450850" algn="ctr">
              <a:defRPr/>
            </a:pPr>
            <a:r>
              <a:rPr lang="ru-RU" sz="2000" b="1" dirty="0">
                <a:latin typeface="Calibri" pitchFamily="34" charset="0"/>
                <a:cs typeface="Times New Roman" pitchFamily="18" charset="0"/>
              </a:rPr>
              <a:t>городского округа город Буй Костромской области</a:t>
            </a:r>
            <a:endParaRPr lang="ru-RU" sz="2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75" y="5000625"/>
            <a:ext cx="5688013" cy="1016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atin typeface="Arial Black" pitchFamily="34" charset="0"/>
              </a:rPr>
              <a:t>Заместитель директора по УВР  МОУСОШ №2г. Буя</a:t>
            </a:r>
          </a:p>
          <a:p>
            <a:pPr algn="ctr" eaLnBrk="1" hangingPunct="1">
              <a:defRPr/>
            </a:pPr>
            <a:r>
              <a:rPr lang="ru-RU" sz="2000" dirty="0">
                <a:latin typeface="Arial Black" pitchFamily="34" charset="0"/>
              </a:rPr>
              <a:t>Любовь Сергеевна Смирнова</a:t>
            </a:r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0"/>
            <a:ext cx="1571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Прямоугольник 8"/>
          <p:cNvSpPr>
            <a:spLocks noChangeArrowheads="1"/>
          </p:cNvSpPr>
          <p:nvPr/>
        </p:nvSpPr>
        <p:spPr bwMode="auto">
          <a:xfrm>
            <a:off x="4429125" y="6286500"/>
            <a:ext cx="99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 Black" panose="020B0A04020102020204" pitchFamily="34" charset="0"/>
              </a:rPr>
              <a:t>2016 г</a:t>
            </a:r>
          </a:p>
        </p:txBody>
      </p:sp>
      <p:pic>
        <p:nvPicPr>
          <p:cNvPr id="23562" name="Picture 10" descr="G:\мой диск\2 класс\фото\уроки\информатика\DSCN15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071678"/>
            <a:ext cx="2857519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201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2BE93-4F39-487E-AE88-795880F32800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4286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FF0000"/>
                </a:solidFill>
              </a:rPr>
              <a:t/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/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Инновационные проекты, реализуемые на базе начальных классов   МОУСОШ №2 г.Буя</a:t>
            </a:r>
            <a:r>
              <a:rPr lang="ru-RU" altLang="ru-RU" smtClean="0">
                <a:solidFill>
                  <a:srgbClr val="C00000"/>
                </a:solidFill>
              </a:rPr>
              <a:t/>
            </a:r>
            <a:br>
              <a:rPr lang="ru-RU" altLang="ru-RU" smtClean="0">
                <a:solidFill>
                  <a:srgbClr val="C00000"/>
                </a:solidFill>
              </a:rPr>
            </a:br>
            <a:endParaRPr lang="ru-RU" altLang="ru-RU" smtClean="0">
              <a:solidFill>
                <a:srgbClr val="C0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643938" cy="5453062"/>
          </a:xfrm>
        </p:spPr>
        <p:txBody>
          <a:bodyPr/>
          <a:lstStyle/>
          <a:p>
            <a:r>
              <a:rPr lang="ru-RU" altLang="ru-RU" sz="2000" b="1" smtClean="0"/>
              <a:t>«Создание ЭОС «1 ученик: 1 компьютер» для индивидуализации обучения  младших школьников» </a:t>
            </a:r>
            <a:r>
              <a:rPr lang="ru-RU" altLang="ru-RU" sz="2000" smtClean="0"/>
              <a:t>(региональная проектная площадка)</a:t>
            </a:r>
          </a:p>
          <a:p>
            <a:r>
              <a:rPr lang="ru-RU" altLang="ru-RU" sz="2000" b="1" smtClean="0"/>
              <a:t>«Формирование у учащихся комплекса предметных компетентностей в ходе обучения русскому (родному) языку по инновационной технологии Ю.А. Поташкиной» </a:t>
            </a:r>
            <a:r>
              <a:rPr lang="ru-RU" altLang="ru-RU" sz="2000" smtClean="0"/>
              <a:t>(опорная   площадка кафедры теории и методики обучения  ОГБОУ ДПО КОИРО)</a:t>
            </a:r>
          </a:p>
          <a:p>
            <a:r>
              <a:rPr lang="ru-RU" altLang="ru-RU" sz="2000" b="1" smtClean="0"/>
              <a:t>«Реализация ФГОС и достижение нового образовательного результата  через внедрения комплекса образовательных технологий деятельностного типа ОС «Школа 2100» в массовую практику начальной  и основной  школы» </a:t>
            </a:r>
            <a:r>
              <a:rPr lang="ru-RU" altLang="ru-RU" sz="2000" smtClean="0"/>
              <a:t>(базовая площадка федеральной инновационной площадки РАО и ОС «Школа 2100»),</a:t>
            </a:r>
          </a:p>
          <a:p>
            <a:r>
              <a:rPr lang="ru-RU" altLang="ru-RU" sz="2000" b="1" smtClean="0"/>
              <a:t>«Апробация и внедрение учебно-методического комплекта «Система Занкова» как инструмента развития УУД у учащихся 1-х классов» </a:t>
            </a:r>
            <a:r>
              <a:rPr lang="ru-RU" altLang="ru-RU" sz="2000" smtClean="0"/>
              <a:t>(экспериментальная площадка РАО и ОС Л.В.Занкова).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/>
              <a:t>        </a:t>
            </a:r>
            <a:r>
              <a:rPr lang="ru-RU" altLang="ru-RU" sz="2000" b="1" smtClean="0">
                <a:hlinkClick r:id="rId2" action="ppaction://hlinkfile"/>
              </a:rPr>
              <a:t>Приложение 1</a:t>
            </a:r>
            <a:endParaRPr lang="ru-RU" altLang="ru-RU" sz="2000" b="1" smtClean="0"/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/>
              <a:t>        </a:t>
            </a:r>
            <a:r>
              <a:rPr lang="ru-RU" altLang="ru-RU" sz="2000" b="1" smtClean="0">
                <a:hlinkClick r:id="rId3" action="ppaction://hlinkfile"/>
              </a:rPr>
              <a:t>Приложение 2</a:t>
            </a:r>
            <a:endParaRPr lang="ru-RU" altLang="ru-RU" sz="2000" b="1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07440F-DBA0-4038-88D6-4D34BDDCB847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</a:rPr>
              <a:t>Оценка  эффективности ИП «Создание ЭОС «1 ученик: 1 компьютер» для индивидуализации обучения  младших школьников»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smtClean="0"/>
              <a:t>Соответствие целей и задач проекта, целям и задачам  Программы развития ОО</a:t>
            </a:r>
          </a:p>
          <a:p>
            <a:endParaRPr lang="ru-RU" altLang="ru-RU" sz="2400" b="1" smtClean="0"/>
          </a:p>
          <a:p>
            <a:r>
              <a:rPr lang="ru-RU" altLang="ru-RU" sz="2400" b="1" smtClean="0"/>
              <a:t>Оценка  состояния процессов информатизации  в начальных классах</a:t>
            </a:r>
          </a:p>
          <a:p>
            <a:endParaRPr lang="ru-RU" altLang="ru-RU" sz="2400" b="1" smtClean="0"/>
          </a:p>
          <a:p>
            <a:r>
              <a:rPr lang="ru-RU" altLang="ru-RU" sz="2400" b="1" smtClean="0"/>
              <a:t>Оценка ключевых факторов внедрения модели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400" b="1" smtClean="0"/>
              <a:t>      «1 ученик: 1 компьютер»</a:t>
            </a:r>
          </a:p>
          <a:p>
            <a:endParaRPr lang="ru-RU" altLang="ru-RU" sz="2400" b="1" smtClean="0"/>
          </a:p>
          <a:p>
            <a:r>
              <a:rPr lang="ru-RU" altLang="ru-RU" sz="2400" b="1" smtClean="0"/>
              <a:t>Полученные результаты и эффекты реализации проекта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05579-9924-477D-BFB2-F0DBBEB9AC39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7143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внедрения модели «1 ученик: 1 компьютер»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r>
              <a:rPr lang="ru-RU" altLang="ru-RU" sz="2000" smtClean="0"/>
              <a:t>Собрана коллекция  цифровых образовательных ресурсов;</a:t>
            </a:r>
          </a:p>
          <a:p>
            <a:endParaRPr lang="ru-RU" altLang="ru-RU" sz="1200" smtClean="0"/>
          </a:p>
          <a:p>
            <a:r>
              <a:rPr lang="ru-RU" altLang="ru-RU" sz="2000" smtClean="0"/>
              <a:t>Определен и апробирован в учебном процессе методический инструментарий индивидуализации учебной работы школьников в среде «1 ученик: 1 компьютер»;</a:t>
            </a:r>
          </a:p>
          <a:p>
            <a:endParaRPr lang="ru-RU" altLang="ru-RU" sz="1200" smtClean="0"/>
          </a:p>
          <a:p>
            <a:r>
              <a:rPr lang="ru-RU" altLang="ru-RU" sz="2000" smtClean="0"/>
              <a:t>Скорректированы  рабочие программы по предметам и кружкам с учётом выбранного методического инструментария;</a:t>
            </a:r>
          </a:p>
          <a:p>
            <a:endParaRPr lang="ru-RU" altLang="ru-RU" sz="1200" smtClean="0"/>
          </a:p>
          <a:p>
            <a:r>
              <a:rPr lang="ru-RU" altLang="ru-RU" sz="2000" smtClean="0"/>
              <a:t>Создана  интерактивная  информационная среда,  обеспечивающая индивидуальную учебную работу младших школьников;</a:t>
            </a:r>
          </a:p>
          <a:p>
            <a:endParaRPr lang="ru-RU" altLang="ru-RU" sz="1200" smtClean="0"/>
          </a:p>
          <a:p>
            <a:r>
              <a:rPr lang="ru-RU" altLang="ru-RU" sz="2000" smtClean="0"/>
              <a:t>Определен  педагогический инструментарий выявления и сопровождения одаренных детей в учебной деятельности;</a:t>
            </a:r>
          </a:p>
          <a:p>
            <a:endParaRPr lang="ru-RU" altLang="ru-RU" sz="1200" smtClean="0"/>
          </a:p>
          <a:p>
            <a:r>
              <a:rPr lang="ru-RU" altLang="ru-RU" sz="2000" smtClean="0"/>
              <a:t>Разработана  нормативно-правовая  база проекта.</a:t>
            </a:r>
          </a:p>
          <a:p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ED3DD5-F832-41F5-A5C2-1F0D888C1A90}" type="slidenum">
              <a:rPr lang="ru-RU" altLang="ru-RU" sz="1200">
                <a:solidFill>
                  <a:srgbClr val="8B909C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>
              <a:solidFill>
                <a:srgbClr val="8B90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Ф 1">
  <a:themeElements>
    <a:clrScheme name="Другая 40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AB892DF752354DB32EDA273FEC2CEB" ma:contentTypeVersion="1" ma:contentTypeDescription="Создание документа." ma:contentTypeScope="" ma:versionID="fd06be53d4024ffd57ba8b11b1423941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95109149debc39b469cc543dd11d602c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S5QAU4VNKZPS-1661179336-63</_dlc_DocId>
    <_dlc_DocIdUrl xmlns="6434c500-c195-4837-b047-5e71706d4cb2">
      <Url>http://www.eduportal44.ru/Buy/School_2/ikt/_layouts/15/DocIdRedir.aspx?ID=S5QAU4VNKZPS-1661179336-63</Url>
      <Description>S5QAU4VNKZPS-1661179336-63</Description>
    </_dlc_DocIdUrl>
  </documentManagement>
</p:properties>
</file>

<file path=customXml/itemProps1.xml><?xml version="1.0" encoding="utf-8"?>
<ds:datastoreItem xmlns:ds="http://schemas.openxmlformats.org/officeDocument/2006/customXml" ds:itemID="{F4B0C30A-E5F5-4598-A80C-749EB358CB43}"/>
</file>

<file path=customXml/itemProps2.xml><?xml version="1.0" encoding="utf-8"?>
<ds:datastoreItem xmlns:ds="http://schemas.openxmlformats.org/officeDocument/2006/customXml" ds:itemID="{D0742A29-4823-49AE-B8BE-D20EEA66C02E}"/>
</file>

<file path=customXml/itemProps3.xml><?xml version="1.0" encoding="utf-8"?>
<ds:datastoreItem xmlns:ds="http://schemas.openxmlformats.org/officeDocument/2006/customXml" ds:itemID="{110B5948-5E3D-413D-AB7E-80C9A8F2F939}"/>
</file>

<file path=customXml/itemProps4.xml><?xml version="1.0" encoding="utf-8"?>
<ds:datastoreItem xmlns:ds="http://schemas.openxmlformats.org/officeDocument/2006/customXml" ds:itemID="{4BE74899-2C1D-461C-A887-10D1B312083F}"/>
</file>

<file path=customXml/itemProps5.xml><?xml version="1.0" encoding="utf-8"?>
<ds:datastoreItem xmlns:ds="http://schemas.openxmlformats.org/officeDocument/2006/customXml" ds:itemID="{05CB13BB-233F-49B0-823C-16E4F7E6B4B5}"/>
</file>

<file path=docProps/app.xml><?xml version="1.0" encoding="utf-8"?>
<Properties xmlns="http://schemas.openxmlformats.org/officeDocument/2006/extended-properties" xmlns:vt="http://schemas.openxmlformats.org/officeDocument/2006/docPropsVTypes">
  <Template>ИНФ 1</Template>
  <TotalTime>1276</TotalTime>
  <Words>1513</Words>
  <Application>Microsoft Office PowerPoint</Application>
  <PresentationFormat>Экран (4:3)</PresentationFormat>
  <Paragraphs>284</Paragraphs>
  <Slides>37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Calibri</vt:lpstr>
      <vt:lpstr>Arial Black</vt:lpstr>
      <vt:lpstr>Times New Roman</vt:lpstr>
      <vt:lpstr>Symbol</vt:lpstr>
      <vt:lpstr>Gungsuh</vt:lpstr>
      <vt:lpstr>ИНФ 1</vt:lpstr>
      <vt:lpstr>Диаграмма Microsoft Office Excel</vt:lpstr>
      <vt:lpstr>ТЕМА  ВЕБИНАРА №1  Создание электронной среды обучения «1 ученик: 1 компьютер» и оценка эффективности её использования </vt:lpstr>
      <vt:lpstr>«Управлять, создавая смыслы…» </vt:lpstr>
      <vt:lpstr>Презентация PowerPoint</vt:lpstr>
      <vt:lpstr>Презентация PowerPoint</vt:lpstr>
      <vt:lpstr>Презентация PowerPoint</vt:lpstr>
      <vt:lpstr> Оценка эффективности инновационного проекта «Создание электронной образовательной среды обучения «1 ученик: 1 компьютер» для индивидуализации обучения младших школьников»  </vt:lpstr>
      <vt:lpstr>  Инновационные проекты, реализуемые на базе начальных классов   МОУСОШ №2 г.Буя </vt:lpstr>
      <vt:lpstr>Оценка  эффективности ИП «Создание ЭОС «1 ученик: 1 компьютер» для индивидуализации обучения  младших школьников» </vt:lpstr>
      <vt:lpstr>Результаты внедрения модели «1 ученик: 1 компьютер»</vt:lpstr>
      <vt:lpstr>Рост интереса школьников к изучению ИКТ и применению различных цифровых аппаратных средств в учебном процессе. </vt:lpstr>
      <vt:lpstr> Повышение качества образования и мотивации в обучении в классах, участниках проекта %  </vt:lpstr>
      <vt:lpstr>Сравнительный анализ качества обученности   экспериментальных и  контрольных классов (1 группа) % </vt:lpstr>
      <vt:lpstr>Сравнительный анализ качества обученности  экспериментальных и  контрольных классов (2 группа) %</vt:lpstr>
      <vt:lpstr>Результаты мониторинга математической подготовки учащихся начальной школы Программные знания и умения </vt:lpstr>
      <vt:lpstr>Результаты мониторинга математической подготовки учащихся начальной школы Общее развитие  </vt:lpstr>
      <vt:lpstr> Количество участников предметных  олимпиад, конкурсов различного уровня   (кол-во человек) </vt:lpstr>
      <vt:lpstr>Количество победителей предметных  олимпиад, конкурсов различного уровня  </vt:lpstr>
      <vt:lpstr>Улучшение профессиональной компетенции педагогов,  их деятельности  по обеспечению высокого уровня образования: количество публикаций, выступлений на семинарах, конференциях  педагогов-участников проекта </vt:lpstr>
      <vt:lpstr>Победы и участие учителей – участников проекта  в конкурсном движении </vt:lpstr>
      <vt:lpstr>Победы  педагогов  в конкурсном движении </vt:lpstr>
      <vt:lpstr>Факторы успеха внедрения  модели обучения  «1 ученик: 1 компьютер»  </vt:lpstr>
      <vt:lpstr>Материально техническое обеспечение процесса обучения в условиях применения модели «1 ученик: 1 компьютер» (2 кабинета, занятия организованы в 2 смены) </vt:lpstr>
      <vt:lpstr>Материально техническое обеспечение процесса обучения в условиях применения модели «1 ученик: 1 компьютер» (2 кабинета, занятия организованы в 2 смены)</vt:lpstr>
      <vt:lpstr>     Доступность аппаратных средств и ИКТ-компетентность  педагогов начальных классов (%)    </vt:lpstr>
      <vt:lpstr>Показатель использования ИКТ для выполнения учебных проектов (%)  </vt:lpstr>
      <vt:lpstr>Уровень использования сети Интернет  педагогами школы (%)  </vt:lpstr>
      <vt:lpstr>Увеличение количества обучающихся, занятых во внеучебной деятельности и объединениях дополнительного образования  (в среднем на 1 учащегося) </vt:lpstr>
      <vt:lpstr>Преимущества модели обучения  «1 ученик: 1 компьютер»</vt:lpstr>
      <vt:lpstr>Психологическое сопровождение  проекта «Создание электронной образовательной среды обучения  «1 ученик: 1 компьютер»</vt:lpstr>
      <vt:lpstr>  Задачи психологического сопровождения: </vt:lpstr>
      <vt:lpstr>Этапы работы:</vt:lpstr>
      <vt:lpstr>Психолого-педагогический инструментарий  диагностики детской одаренности </vt:lpstr>
      <vt:lpstr>Презентация PowerPoint</vt:lpstr>
      <vt:lpstr>Особенности интеллектуальной сферы одарённых детей </vt:lpstr>
      <vt:lpstr>Типы одарённости:</vt:lpstr>
      <vt:lpstr>План  психологического сопровождения одарённых учащихся </vt:lpstr>
      <vt:lpstr>Результативность  психологического сопровождения одарённых детей: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Промежуточные результаты  работы региональной проектной площадки  «Создание электронной  образовательной среды «  1 ученик: 1 компьютер» Зам.директора по УВР Л.С.Смирнова</dc:title>
  <dc:creator>Admin</dc:creator>
  <cp:lastModifiedBy>Ирина Татаринцева</cp:lastModifiedBy>
  <cp:revision>156</cp:revision>
  <dcterms:created xsi:type="dcterms:W3CDTF">2011-10-24T08:10:16Z</dcterms:created>
  <dcterms:modified xsi:type="dcterms:W3CDTF">2016-12-20T07:33:50Z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0x01010009AB892DF752354DB32EDA273FEC2CEB</vt:lpwstr>
  </property>
  <property fmtid="{D5CDD505-2E9C-101B-9397-08002B2CF9AE}" pid="3" name="_dlc_DocId">
    <vt:lpwstr>S5QAU4VNKZPS-1661179336-22</vt:lpwstr>
  </property>
  <property fmtid="{D5CDD505-2E9C-101B-9397-08002B2CF9AE}" pid="4" name="_dlc_DocIdItemGuid">
    <vt:lpwstr>af9165ef-6088-4332-bb3a-b84cef00612f</vt:lpwstr>
  </property>
  <property fmtid="{D5CDD505-2E9C-101B-9397-08002B2CF9AE}" pid="5" name="_dlc_DocIdUrl">
    <vt:lpwstr>http://www.eduportal44.ru/Buy/School_2/ikt/_layouts/15/DocIdRedir.aspx?ID=S5QAU4VNKZPS-1661179336-22, S5QAU4VNKZPS-1661179336-22</vt:lpwstr>
  </property>
</Properties>
</file>