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80" r:id="rId3"/>
    <p:sldId id="285" r:id="rId4"/>
    <p:sldId id="257" r:id="rId5"/>
    <p:sldId id="258" r:id="rId6"/>
    <p:sldId id="281" r:id="rId7"/>
    <p:sldId id="259" r:id="rId8"/>
    <p:sldId id="282" r:id="rId9"/>
    <p:sldId id="260" r:id="rId10"/>
    <p:sldId id="261" r:id="rId11"/>
    <p:sldId id="270" r:id="rId12"/>
    <p:sldId id="262" r:id="rId13"/>
    <p:sldId id="271" r:id="rId14"/>
    <p:sldId id="272" r:id="rId15"/>
    <p:sldId id="273" r:id="rId16"/>
    <p:sldId id="274" r:id="rId17"/>
    <p:sldId id="275" r:id="rId18"/>
    <p:sldId id="263" r:id="rId19"/>
    <p:sldId id="268" r:id="rId20"/>
    <p:sldId id="276" r:id="rId21"/>
    <p:sldId id="284" r:id="rId22"/>
    <p:sldId id="28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3909" y="342900"/>
            <a:ext cx="7175351" cy="5731329"/>
          </a:xfrm>
        </p:spPr>
        <p:txBody>
          <a:bodyPr/>
          <a:lstStyle/>
          <a:p>
            <a:pPr marL="182880" indent="0" algn="ctr">
              <a:buNone/>
            </a:pPr>
            <a:r>
              <a:rPr lang="ru-RU" kern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Оценка промежуточных метапредметных результатов реализации ООП ООО в соответствии с ФГОС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8213" y="1077685"/>
            <a:ext cx="8490857" cy="49475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i="1" dirty="0" smtClean="0"/>
              <a:t>использование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накопительной системы оценивания </a:t>
            </a:r>
            <a:r>
              <a:rPr lang="ru-RU" i="1" dirty="0" smtClean="0"/>
              <a:t>(Портфолио),характеризующей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динамику </a:t>
            </a:r>
            <a:r>
              <a:rPr lang="ru-RU" i="1" dirty="0" smtClean="0"/>
              <a:t>индивидуальных образовательных достижений;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 smtClean="0"/>
              <a:t> использование наряду со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стандартизированными письменными или устными работами </a:t>
            </a:r>
            <a:r>
              <a:rPr lang="ru-RU" i="1" dirty="0" smtClean="0"/>
              <a:t>таких методов оценки, как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проекты, практические работы, творческие работы, самоанализ и самооценка, наблюдения;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149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61" y="567610"/>
            <a:ext cx="8656996" cy="99993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оценки личностных результатов (комплексный подход)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1061" y="2024743"/>
            <a:ext cx="8656996" cy="46699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достижение результатов обеспечивается за счет всех компонентов образовательного процесса;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предмет оценки эффективности образовательной деятельности школы;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ограниченная оценка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личностных результатов (процедура оценки);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использование комплексного подхода исключительно в целях личностного развития обучающихся;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0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585" y="600268"/>
            <a:ext cx="8605157" cy="98360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Процедура оценивания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7584" y="2481943"/>
            <a:ext cx="8605157" cy="41637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стартовое тестирование (личная диагностическая карта, диагностическая карта класса).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мониторинг в течение учебного года (карта наблюдения).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итоговое тестирование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(личная диагностическая карта, диагностическая карта класса).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7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18" y="241040"/>
            <a:ext cx="8754968" cy="111423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оценки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метапредметных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результатов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9418" y="2514600"/>
            <a:ext cx="8754968" cy="37882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достижение результатов за счет всех компонентов образовательного процесса;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обязательные составляющие системы оценки (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процедура оценивания: </a:t>
            </a:r>
            <a:r>
              <a:rPr lang="ru-RU" i="1" dirty="0" smtClean="0"/>
              <a:t>лист наблюдений за развитием универсальных учебных действий, итоговый лист, сводный лист оценки)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629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75725"/>
            <a:ext cx="8850086" cy="8856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развития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метапредметных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результатов обучающихся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2757" y="1230550"/>
            <a:ext cx="3102429" cy="54478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" y="1230550"/>
            <a:ext cx="8850086" cy="5086167"/>
          </a:xfrm>
        </p:spPr>
        <p:txBody>
          <a:bodyPr numCol="2"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Оценка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коммуникативных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 регулятивных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умений</a:t>
            </a:r>
          </a:p>
          <a:p>
            <a:pPr marL="4572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45720" indent="0" algn="ctr"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Стартовая комплексная работа на </a:t>
            </a:r>
            <a:r>
              <a:rPr lang="ru-RU" sz="1600" b="1" dirty="0" err="1" smtClean="0">
                <a:solidFill>
                  <a:schemeClr val="tx1"/>
                </a:solidFill>
              </a:rPr>
              <a:t>межпредметной</a:t>
            </a:r>
            <a:r>
              <a:rPr lang="ru-RU" sz="1600" b="1" dirty="0" smtClean="0">
                <a:solidFill>
                  <a:schemeClr val="tx1"/>
                </a:solidFill>
              </a:rPr>
              <a:t> основе</a:t>
            </a:r>
          </a:p>
          <a:p>
            <a:pPr marL="45720" indent="0" algn="ctr"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Текущее выполнение учебных исследований и учебных проектов          (5-8 </a:t>
            </a:r>
            <a:r>
              <a:rPr lang="ru-RU" sz="1600" b="1" dirty="0" err="1" smtClean="0">
                <a:solidFill>
                  <a:schemeClr val="tx1"/>
                </a:solidFill>
              </a:rPr>
              <a:t>класы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</a:p>
          <a:p>
            <a:pPr marL="45720" indent="0" algn="ctr"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Текущее выполнение выборочных учебно-практических и учебно-познавательных заданий</a:t>
            </a:r>
          </a:p>
          <a:p>
            <a:pPr marL="45720" indent="0" algn="ctr"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Итоговая комплексная работа на </a:t>
            </a:r>
            <a:r>
              <a:rPr lang="ru-RU" sz="1600" b="1" dirty="0" err="1" smtClean="0">
                <a:solidFill>
                  <a:schemeClr val="tx1"/>
                </a:solidFill>
              </a:rPr>
              <a:t>межпредметной</a:t>
            </a:r>
            <a:r>
              <a:rPr lang="ru-RU" sz="1600" b="1" dirty="0" smtClean="0">
                <a:solidFill>
                  <a:schemeClr val="tx1"/>
                </a:solidFill>
              </a:rPr>
              <a:t> основе</a:t>
            </a:r>
          </a:p>
          <a:p>
            <a:pPr marL="45720" indent="0" algn="ctr"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Защита итогового индивидуального проекта (9 класс)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466114" y="2176911"/>
            <a:ext cx="484632" cy="310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66114" y="3325380"/>
            <a:ext cx="484632" cy="310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66114" y="4484575"/>
            <a:ext cx="484632" cy="310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66114" y="5400646"/>
            <a:ext cx="484632" cy="310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614" y="489858"/>
            <a:ext cx="8801099" cy="8001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оценки предметных результатов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613" y="1580604"/>
            <a:ext cx="8801099" cy="4705895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достижение результатов за счет основных компонентов образовательного процесса;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уровневый подход (точка отсчета);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обязательные составляющие системы накопительной оценки.</a:t>
            </a:r>
          </a:p>
          <a:p>
            <a:pPr marL="4572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лист образовательных достижений, итоговый лист;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0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92054"/>
            <a:ext cx="8850086" cy="80398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внутришкольного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мониторинга образовательных достижений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32907" y="1416696"/>
            <a:ext cx="5012871" cy="8039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предметных и 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метапредметных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результатов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6764" y="3206619"/>
            <a:ext cx="2294164" cy="11694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Стартовое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оценивание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07178" y="3206618"/>
            <a:ext cx="2764972" cy="11694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Текущее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(формирующее)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оценивание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48400" y="3206618"/>
            <a:ext cx="2715986" cy="11694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Промежуточное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(итоговое)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оценивание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16501" y="5382738"/>
            <a:ext cx="6245679" cy="9999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Портфолио достижений обучающихся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(накопительная оценка)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22457">
            <a:off x="2025876" y="2476146"/>
            <a:ext cx="466866" cy="536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237" y="4609331"/>
            <a:ext cx="518205" cy="56088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06273">
            <a:off x="2079400" y="4662550"/>
            <a:ext cx="518205" cy="5608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38626">
            <a:off x="6175525" y="4660225"/>
            <a:ext cx="518205" cy="56088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239" y="2433211"/>
            <a:ext cx="518205" cy="56088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83609">
            <a:off x="6552863" y="2463719"/>
            <a:ext cx="518205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79" y="252113"/>
            <a:ext cx="8653993" cy="128277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Промежуточное (итоговое) оценивание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8780" y="2494571"/>
            <a:ext cx="2892634" cy="1669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 выполнение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защиту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проекта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864923" y="2494571"/>
            <a:ext cx="2892634" cy="1669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Годовая                  оценка по предмету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65089" y="4786014"/>
            <a:ext cx="4441371" cy="1669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материалов ПОРТФОЛИО ученика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394854" y="1720815"/>
            <a:ext cx="620486" cy="587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75531" y="1730829"/>
            <a:ext cx="620486" cy="275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000997" y="1730829"/>
            <a:ext cx="620486" cy="587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" y="163286"/>
            <a:ext cx="8637815" cy="62048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оценивания образовательных достижений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6570" y="1045029"/>
            <a:ext cx="8637815" cy="5519057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ЧТО ОЦЕНИВАЕМ</a:t>
            </a:r>
            <a:r>
              <a:rPr lang="ru-RU" b="1" i="1" dirty="0"/>
              <a:t>?  Оцениваем результаты – предметные, </a:t>
            </a:r>
            <a:r>
              <a:rPr lang="ru-RU" b="1" i="1" dirty="0" err="1"/>
              <a:t>метапредметные</a:t>
            </a:r>
            <a:r>
              <a:rPr lang="ru-RU" b="1" i="1" dirty="0"/>
              <a:t> и личностные.</a:t>
            </a:r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КТО ОЦЕНИВАЕТ?  </a:t>
            </a:r>
            <a:r>
              <a:rPr lang="ru-RU" b="1" i="1" dirty="0"/>
              <a:t>Учитель и ученик вместе определяют оценку и отметку.</a:t>
            </a:r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СКОЛЬКО СТАВИТЬ ОТМЕТОК?</a:t>
            </a:r>
            <a:r>
              <a:rPr lang="ru-RU" b="1" i="1" dirty="0"/>
              <a:t>  По числу решённых задач.</a:t>
            </a:r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ГДЕ НАКАПЛИВАТЬ ОЦЕНКИ И ОТМЕТКИ? </a:t>
            </a:r>
            <a:r>
              <a:rPr lang="ru-RU" b="1" i="1" dirty="0"/>
              <a:t>В таблицах образовательных результатов (предметных, метапредметных, личностных) и в «</a:t>
            </a:r>
            <a:r>
              <a:rPr lang="ru-RU" b="1" i="1" dirty="0" smtClean="0"/>
              <a:t>Портфолио».</a:t>
            </a:r>
            <a:endParaRPr lang="ru-RU" b="1" i="1" dirty="0"/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КОГДА СТАВИТЬ ОТМЕТКИ?  </a:t>
            </a:r>
            <a:r>
              <a:rPr lang="ru-RU" b="1" i="1" dirty="0"/>
              <a:t>Текущие – по желанию, за тематические проверочные работы – обязательно.</a:t>
            </a:r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ПО КАКИМ КРИТЕРИЯМ ОЦЕНИВАТЬ?  </a:t>
            </a:r>
            <a:r>
              <a:rPr lang="ru-RU" b="1" i="1" dirty="0"/>
              <a:t>По признакам трёх уровней успешности.</a:t>
            </a:r>
          </a:p>
          <a:p>
            <a:pPr marL="342900" lvl="0" indent="-342900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КАК ОПРЕДЕЛЯТЬ ИТОГОВЫЕ ОЦЕНКИ? </a:t>
            </a:r>
            <a:r>
              <a:rPr lang="ru-RU" b="1" i="1" dirty="0"/>
              <a:t>Предметные четвертные оценки/отметки определяются по таблицам предметных результатов (среднее арифметическое баллов). </a:t>
            </a:r>
          </a:p>
          <a:p>
            <a:pPr marL="342900" lvl="0" indent="-342900">
              <a:spcAft>
                <a:spcPts val="0"/>
              </a:spcAft>
              <a:buClrTx/>
              <a:buSzTx/>
              <a:buNone/>
            </a:pPr>
            <a:r>
              <a:rPr lang="ru-RU" b="1" i="1" dirty="0"/>
              <a:t>      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Итоговая оценка за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ступень –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на основе всех положительных результатов</a:t>
            </a:r>
            <a:r>
              <a:rPr lang="ru-RU" b="1" i="1" dirty="0"/>
              <a:t>, накопленных учеником в своём «</a:t>
            </a:r>
            <a:r>
              <a:rPr lang="ru-RU" b="1" i="1" dirty="0" smtClean="0"/>
              <a:t>Портфолио»,  </a:t>
            </a:r>
            <a:r>
              <a:rPr lang="ru-RU" b="1" i="1" dirty="0"/>
              <a:t>на основе итоговой диагностики предметных и метапредметных результатов ( ГИА) и на основе индивидуального итогового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4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74" y="257368"/>
            <a:ext cx="8673326" cy="7386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 algn="ctr">
              <a:spcBef>
                <a:spcPct val="20000"/>
              </a:spcBef>
              <a:buNone/>
            </a:pPr>
            <a:r>
              <a:rPr lang="ru-RU" sz="3200" dirty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>Три уровня усвоения ООП  ООО</a:t>
            </a:r>
            <a:r>
              <a:rPr lang="ru-RU" sz="3200" b="0" dirty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ru-RU" sz="3200" b="0" dirty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2074" y="1221377"/>
            <a:ext cx="8673326" cy="5375366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0"/>
              </a:spcAft>
              <a:buClrTx/>
              <a:buSzTx/>
              <a:buNone/>
            </a:pPr>
            <a:r>
              <a:rPr lang="ru-RU" sz="2700" dirty="0" smtClean="0">
                <a:solidFill>
                  <a:schemeClr val="accent6"/>
                </a:solidFill>
                <a:latin typeface="Calibri"/>
              </a:rPr>
              <a:t>    </a:t>
            </a:r>
            <a:r>
              <a:rPr lang="ru-RU" sz="2400" b="1" i="1" dirty="0">
                <a:solidFill>
                  <a:schemeClr val="accent6"/>
                </a:solidFill>
              </a:rPr>
              <a:t>1  – базовый уровень </a:t>
            </a:r>
            <a:r>
              <a:rPr lang="ru-RU" sz="2400" b="1" dirty="0">
                <a:latin typeface="Calibri"/>
              </a:rPr>
              <a:t>– </a:t>
            </a:r>
            <a:r>
              <a:rPr lang="ru-RU" sz="2400" b="1" i="1" dirty="0"/>
              <a:t>способность обучающегося действовать только в рамках минимума содержания, рассчитанного на освоение каждым учащимся;</a:t>
            </a: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r>
              <a:rPr lang="ru-RU" sz="2400" b="1" i="1" dirty="0">
                <a:solidFill>
                  <a:schemeClr val="accent6"/>
                </a:solidFill>
              </a:rPr>
              <a:t>   2 – продвинутый уровень </a:t>
            </a:r>
            <a:r>
              <a:rPr lang="ru-RU" sz="2400" b="1" i="1" dirty="0"/>
              <a:t>– способность обучающегося выходить за рамки минимума предметного содержания, применять полученные знания на практике, в том числе, в нестандартных ситуациях;</a:t>
            </a: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r>
              <a:rPr lang="ru-RU" sz="2400" b="1" i="1" dirty="0"/>
              <a:t>  </a:t>
            </a:r>
            <a:r>
              <a:rPr lang="ru-RU" sz="2400" b="1" i="1" dirty="0">
                <a:solidFill>
                  <a:schemeClr val="accent6"/>
                </a:solidFill>
              </a:rPr>
              <a:t>3– рефлексивно-творческий уровень </a:t>
            </a:r>
            <a:r>
              <a:rPr lang="ru-RU" sz="2400" b="1" i="1" dirty="0"/>
              <a:t>– способность обучающегося  обобщать, систематизировать, анализировать свои знания, творчески использовать их для решения задач, регулярное участие в различных проектах, в том числе, и итоговых; участие в конференциях и т.п.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4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98475"/>
            <a:ext cx="7750175" cy="520700"/>
          </a:xfrm>
        </p:spPr>
        <p:txBody>
          <a:bodyPr/>
          <a:lstStyle/>
          <a:p>
            <a:pPr eaLnBrk="1" hangingPunct="1"/>
            <a:r>
              <a:rPr lang="ru-RU" altLang="ru-RU" sz="2900" b="1" smtClean="0"/>
              <a:t>Общие принципы новой системы оценивания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  <a:p>
            <a:pPr algn="just" eaLnBrk="1" hangingPunct="1">
              <a:lnSpc>
                <a:spcPct val="80000"/>
              </a:lnSpc>
            </a:pPr>
            <a:r>
              <a:rPr lang="ru-RU" altLang="ru-RU" sz="1800" smtClean="0"/>
              <a:t>Оценивание является постоянным процессом, естественным образом </a:t>
            </a:r>
            <a:r>
              <a:rPr lang="ru-RU" altLang="ru-RU" sz="1800" i="1" smtClean="0"/>
              <a:t>интегрированным</a:t>
            </a:r>
            <a:r>
              <a:rPr lang="ru-RU" altLang="ru-RU" sz="1800" smtClean="0"/>
              <a:t> в образовательную практику.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800" smtClean="0"/>
              <a:t>Оценивание является </a:t>
            </a:r>
            <a:r>
              <a:rPr lang="ru-RU" altLang="ru-RU" sz="1800" i="1" smtClean="0"/>
              <a:t>критериальным. </a:t>
            </a:r>
            <a:r>
              <a:rPr lang="ru-RU" altLang="ru-RU" sz="1800" smtClean="0"/>
              <a:t>Основными критериями оценивания выступают планируемые результаты.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800" smtClean="0"/>
              <a:t>Оцениваться с помощью отметки могут только</a:t>
            </a:r>
            <a:r>
              <a:rPr lang="ru-RU" altLang="ru-RU" sz="1800" i="1" smtClean="0"/>
              <a:t> результаты деятельности</a:t>
            </a:r>
            <a:r>
              <a:rPr lang="ru-RU" altLang="ru-RU" sz="1800" smtClean="0"/>
              <a:t> ученика и процесс их формирования, но не личные качества ребенка.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800" smtClean="0"/>
              <a:t>Система оценивания выстраивается таким образом, чтобы учащиеся включались в контрольно-оценочную деятельность, приобретая навыки и привычку к </a:t>
            </a:r>
            <a:r>
              <a:rPr lang="ru-RU" altLang="ru-RU" sz="1800" i="1" smtClean="0"/>
              <a:t>самооценке </a:t>
            </a:r>
            <a:r>
              <a:rPr lang="ru-RU" altLang="ru-RU" sz="1800" smtClean="0"/>
              <a:t>и</a:t>
            </a:r>
            <a:r>
              <a:rPr lang="ru-RU" altLang="ru-RU" sz="1800" i="1" smtClean="0"/>
              <a:t> взаимооценке</a:t>
            </a:r>
            <a:r>
              <a:rPr lang="ru-RU" altLang="ru-RU" sz="180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800" smtClean="0"/>
              <a:t>В оценочной деятельности реализуется заложенный в стандарте принцип распределения ответственности между различными участниками образовательного процесса – за счет выбора процедур, форм, содержания оценочной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29950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89" y="208382"/>
            <a:ext cx="8673325" cy="91828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Портфолио как способ организации накопительной оценки образовательных достижений обучающегося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3088" y="1126671"/>
            <a:ext cx="8673325" cy="55353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оценка материалов осуществляется на содержательно-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основе;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Положение о Портфолио;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Инструментарий в Программе развития универсальных учебных действий;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3088" y="2369197"/>
            <a:ext cx="8673325" cy="6026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оценки учебного проекта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3088" y="4067367"/>
            <a:ext cx="8673325" cy="1174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Итоговая оценка выпускника и ее использование при переходе от основного общего образования к среднему общему образованию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3088" y="5734433"/>
            <a:ext cx="8673325" cy="6026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результатов деятельности школы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39737"/>
          </a:xfrm>
        </p:spPr>
        <p:txBody>
          <a:bodyPr/>
          <a:lstStyle/>
          <a:p>
            <a:pPr eaLnBrk="1" hangingPunct="1"/>
            <a:r>
              <a:rPr lang="ru-RU" altLang="ru-RU" sz="1500" b="1" smtClean="0"/>
              <a:t>ПРИМЕРЫ ЗАДАНИЙ ДЛЯ ИТОГОВОЙ ОЦЕНКИ ДОСТИЖЕНИЯ </a:t>
            </a:r>
            <a:r>
              <a:rPr lang="ru-RU" altLang="ru-RU" sz="1300" b="1" smtClean="0"/>
              <a:t>ПЛАНИРУЕМЫХ</a:t>
            </a:r>
            <a:r>
              <a:rPr lang="ru-RU" altLang="ru-RU" sz="1500" b="1" smtClean="0"/>
              <a:t> РЕЗУЛЬТАТОВ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981075"/>
            <a:ext cx="7786687" cy="51117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800" b="1" i="1" smtClean="0"/>
              <a:t>      </a:t>
            </a:r>
            <a:r>
              <a:rPr lang="ru-RU" altLang="ru-RU" sz="1200" b="1" i="1" smtClean="0"/>
              <a:t>Раздел «Фонетика и графика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smtClean="0"/>
              <a:t>Планируемый результат: </a:t>
            </a:r>
            <a:r>
              <a:rPr lang="ru-RU" altLang="ru-RU" sz="1200" smtClean="0"/>
              <a:t>характеризовать звуки русского языка (гласные ударные/безударные; согласные твердые/мягкие, парные/непарные твердые и мягкие; согласные звонкие/глухие, парные/непарные звонкие и глухие).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smtClean="0"/>
              <a:t>Умения</a:t>
            </a:r>
            <a:r>
              <a:rPr lang="ru-RU" altLang="ru-RU" sz="1200" smtClean="0"/>
              <a:t>, характеризующие достижение этого результата: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• различать гласные и согласные звуки;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• различать твердые и мягкие согласные звуки;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• различать звонкие и глухие согласные звуки;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• характеризовать заданный звук;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• группировать звуки по заданному основанию.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smtClean="0"/>
              <a:t>Примеры заданий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smtClean="0"/>
              <a:t>Умение</a:t>
            </a:r>
            <a:r>
              <a:rPr lang="ru-RU" altLang="ru-RU" sz="1200" smtClean="0"/>
              <a:t>: различать гласные и согласные звуки.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i="1" smtClean="0"/>
              <a:t>Задание 1 базового уровня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В каком ряду все слова начинаются с согласного звука? Обведи номер ответа.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1) часы, филин, искра, льдины;     2) яма, ветер, цифра, йогурт;    3) химия, щенок, экран, бублик;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4) мячик, эскимо, живот, яхта.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i="1" smtClean="0"/>
              <a:t>Образец правильного ответа: 2) яма, ветер, цифра, йогурт.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i="1" smtClean="0"/>
              <a:t>Критерий достижения планируемого результата: выбран верный ответ.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i="1" smtClean="0"/>
              <a:t>Задание 2 повышенного уровня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Выпиши из текста все слова, начинающиеся с гласного звука.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i="1" smtClean="0"/>
              <a:t>        Утихнет непогода, белочка из гнезда вылезет, встряхнется и поскачет с дерева на дерево — еду себе добывать: где еловую шишку сорвет, где сухой гриб разыщет, который сама летом на суку сушить оставила. Но главную еду белка еще с осени в кладовочке запасла — в дупле старого дерева.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smtClean="0"/>
              <a:t>Ответ: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i="1" smtClean="0"/>
              <a:t>Образец правильного ответа: утихнет, из, и, оставила, осени.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i="1" smtClean="0"/>
              <a:t>Критерий достижения планируемого результата: записано не менее четырех нужных слов, ненужные слова не записаны.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 b="1" smtClean="0"/>
              <a:t>Умение:</a:t>
            </a:r>
            <a:r>
              <a:rPr lang="ru-RU" altLang="ru-RU" sz="1200" smtClean="0"/>
              <a:t> различать твердые и мягкие согласные звуки.</a:t>
            </a:r>
          </a:p>
        </p:txBody>
      </p:sp>
    </p:spTree>
    <p:extLst>
      <p:ext uri="{BB962C8B-B14F-4D97-AF65-F5344CB8AC3E}">
        <p14:creationId xmlns:p14="http://schemas.microsoft.com/office/powerpoint/2010/main" val="3394963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1900" b="1" smtClean="0"/>
              <a:t>На основании итоговых оценок по каждому предмету и по программе формирования универсальных учебных действий делаются следующие выводы о достижении планируемых результатов:</a:t>
            </a:r>
            <a:r>
              <a:rPr lang="ru-RU" altLang="ru-RU" sz="1900" smtClean="0"/>
              <a:t/>
            </a:r>
            <a:br>
              <a:rPr lang="ru-RU" altLang="ru-RU" sz="1900" smtClean="0"/>
            </a:br>
            <a:endParaRPr lang="ru-RU" altLang="ru-RU" sz="19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468788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/>
              <a:t>1.   Выпускник овладел опорной системой знаний и учебными действиями, необходимыми для продолжения образования на следующей ступени, и способен использовать их для решения простых учебно-познавательных и учебно-практических задач средствами данного предмета.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17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/>
              <a:t>2.  Выпускник овладел опорной системой знаний, необходимой для продолжения образования на следующей ступени, на уровне осознанного произвольного овладения учебными действиями.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7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/>
              <a:t>3. Выпускник не овладел опорной системой знаний и учебными действиями, необходимыми для продолжения образования на следующей ступени.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700" b="1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/>
              <a:t>Решение об успешном освоении программы начального образования и переводе выпускника на следующую ступень общего образования принимается педагогическим советом образовательного учреждения на основе сделанных выводов о достижении планируемых результатов освоения основной образовательной программы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67160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7048" y="2554014"/>
            <a:ext cx="8586952" cy="1652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8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0" y="205946"/>
            <a:ext cx="6697105" cy="153223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b="0" i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Роль и функции</a:t>
            </a:r>
            <a:r>
              <a:rPr lang="ru-RU" sz="3200" b="0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br>
              <a:rPr lang="ru-RU" sz="3200" b="0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ru-RU" sz="3200" b="0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новой системы оценки достижения планируемых результатов</a:t>
            </a:r>
            <a:endParaRPr lang="ru-RU" altLang="ru-RU" sz="29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9123" y="1985318"/>
            <a:ext cx="8516551" cy="42012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lvl="1" indent="-285750" algn="just" fontAlgn="base">
              <a:lnSpc>
                <a:spcPct val="90000"/>
              </a:lnSpc>
              <a:spcAft>
                <a:spcPct val="0"/>
              </a:spcAft>
              <a:buClr>
                <a:srgbClr val="FEEC94"/>
              </a:buClr>
              <a:buSzPct val="60000"/>
              <a:buNone/>
              <a:defRPr/>
            </a:pPr>
            <a:r>
              <a:rPr lang="ru-RU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ru-RU" sz="2800" kern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Система оценивания выступает не только как средство обучения, регулятор образовательного процесса, но и как: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ru-RU" sz="2800" kern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самостоятельный и самоценный элемент содержания,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ru-RU" sz="2800" kern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средство повышения эффективности преподавания и учения,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ru-RU" sz="2800" kern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фактор, обеспечивающий единство вариативной системы образования и регулятор программы обучения.</a:t>
            </a:r>
            <a:endParaRPr lang="ru-RU" altLang="ru-RU" sz="2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31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529" y="175137"/>
            <a:ext cx="8458200" cy="1143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  <a:t>Система оценки достижения планируемых результатов освоения ООП </a:t>
            </a:r>
            <a:r>
              <a:rPr lang="ru-RU" sz="24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  <a:t>ООО</a:t>
            </a:r>
            <a:br>
              <a:rPr lang="ru-RU" sz="24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</a:br>
            <a:r>
              <a:rPr lang="ru-RU" sz="24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  <a:t>(18.1.3. с.26 – ФГОС ООО)</a:t>
            </a:r>
            <a:r>
              <a:rPr lang="ru-RU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  <a:t/>
            </a:r>
            <a:br>
              <a:rPr lang="ru-RU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  <a:cs typeface="+mn-cs"/>
              </a:rPr>
            </a:br>
            <a:endParaRPr lang="ru-RU" sz="24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3529" y="1384039"/>
            <a:ext cx="8458200" cy="52943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определяет основные направления и цели оценочной деятельности, описывает объект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ориентирует образовательный процесс на духовно-нравственное развитие и воспитание обучающихся.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обеспечивает комплексный подход к оценке результатов освоения ООП ООО, позволяющий вести оценку предметных, метапредметных и личностных результатов.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 обеспечивает оценку динамики индивидуальных достижений обучающихся в процессе освоения ООП ООО.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предусматривает использование разнообразных методов и форм, взаимно дополняющих друг друга.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позволяет использовать результаты итоговой оценки выпускников, характеризующие уровень достижения планируемых результатов, как основы для оценки деятельности школы и системы образования разного уровня.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172" y="578069"/>
            <a:ext cx="7872999" cy="809297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 оценки должна включать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171" y="1894114"/>
            <a:ext cx="8166915" cy="46699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описание организации и содержания государственной итоговой аттестации обучающихся.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промежуточной аттестации обучающихся в рамках урочной и внеурочной деятельности.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итоговой оценки по предметам ( не выносимым на ГИА).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оценка проектной деятельности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7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30188"/>
            <a:ext cx="8207375" cy="6170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4133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397808" y="4172956"/>
            <a:ext cx="2690648" cy="693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45598" y="2612659"/>
            <a:ext cx="2093905" cy="556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28963" y="2612659"/>
            <a:ext cx="1555531" cy="556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82542" y="2617447"/>
            <a:ext cx="1534510" cy="556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19503" y="2617447"/>
            <a:ext cx="1439918" cy="556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14729" y="1314173"/>
            <a:ext cx="3930869" cy="725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" y="371668"/>
            <a:ext cx="8572500" cy="67336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 оценки учебных достижений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3914" y="1408387"/>
            <a:ext cx="8572500" cy="526774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                           </a:t>
            </a:r>
            <a:r>
              <a:rPr lang="ru-RU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</a:t>
            </a:r>
          </a:p>
          <a:p>
            <a:pPr marL="45720" indent="0">
              <a:buNone/>
            </a:pPr>
            <a:endParaRPr lang="ru-RU" sz="32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         ученик             родитель      администрация</a:t>
            </a:r>
          </a:p>
          <a:p>
            <a:pPr marL="45720" indent="0">
              <a:buNone/>
            </a:pPr>
            <a:endParaRPr lang="ru-RU" sz="24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внешняя </a:t>
            </a:r>
          </a:p>
          <a:p>
            <a:pPr marL="45720" indent="0">
              <a:buNone/>
            </a:pPr>
            <a:endParaRPr lang="ru-RU" sz="3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36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3357581">
            <a:off x="1965042" y="2063784"/>
            <a:ext cx="399393" cy="441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803427">
            <a:off x="7095276" y="2034966"/>
            <a:ext cx="399393" cy="441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136528">
            <a:off x="3459244" y="2126272"/>
            <a:ext cx="410256" cy="3714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68" y="2063971"/>
            <a:ext cx="536494" cy="54868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H="1">
            <a:off x="4467808" y="284689"/>
            <a:ext cx="388535" cy="6777702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136528">
            <a:off x="4469866" y="4924370"/>
            <a:ext cx="546532" cy="4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38187"/>
          </a:xfrm>
        </p:spPr>
        <p:txBody>
          <a:bodyPr/>
          <a:lstStyle/>
          <a:p>
            <a:pPr eaLnBrk="1" hangingPunct="1"/>
            <a:r>
              <a:rPr lang="ru-RU" altLang="ru-RU" sz="2500" b="1" smtClean="0"/>
              <a:t>процедуры и механизмы оценки</a:t>
            </a:r>
            <a:endParaRPr lang="ru-RU" altLang="ru-RU" sz="2500" b="1" i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25538"/>
            <a:ext cx="8229600" cy="51847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Внутренняя оценка </a:t>
            </a:r>
            <a:r>
              <a:rPr lang="ru-RU" altLang="ru-RU" sz="1700" dirty="0" smtClean="0"/>
              <a:t>— это оценка самой школы (ребенка, учителя, школьного психолога, администрации и т. д.), которая выражается в текущих отметках, которые ставятся учителями; в результатах самооценки учащихся; в результатах наблюдений, </a:t>
            </a:r>
            <a:r>
              <a:rPr lang="ru-RU" altLang="ru-RU" sz="1700" dirty="0" err="1" smtClean="0"/>
              <a:t>проводящихся</a:t>
            </a:r>
            <a:r>
              <a:rPr lang="ru-RU" altLang="ru-RU" sz="1700" dirty="0" smtClean="0"/>
              <a:t> учителями и школьными психологами; в промежуточных и итоговой оценках учащихся и, наконец, в решении педагогического совета школы о переводе выпускника в следующий класс или на следующую ступень обучения. </a:t>
            </a:r>
            <a:endParaRPr lang="ru-RU" altLang="ru-RU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Внешняя оценка — </a:t>
            </a:r>
            <a:r>
              <a:rPr lang="ru-RU" altLang="ru-RU" sz="1700" dirty="0" smtClean="0"/>
              <a:t>оценка, которая проводится внешними по отношению к школе службами, уполномоченными вести оценочную деятельность.</a:t>
            </a:r>
            <a:r>
              <a:rPr lang="ru-RU" altLang="ru-RU" sz="17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Итоговая оценка – «</a:t>
            </a:r>
            <a:r>
              <a:rPr lang="ru-RU" altLang="ru-RU" sz="1700" dirty="0" smtClean="0"/>
              <a:t>точка соприкосновения» внутренней и внешней оценки. В начальной школе в соответствии с Законом «Об образовании» </a:t>
            </a:r>
            <a:r>
              <a:rPr lang="ru-RU" altLang="ru-RU" sz="1700" b="1" dirty="0" smtClean="0"/>
              <a:t>государственная итоговая аттестация выпускников не предусматривается,</a:t>
            </a:r>
            <a:r>
              <a:rPr lang="ru-RU" altLang="ru-RU" sz="1700" dirty="0" smtClean="0"/>
              <a:t> поэтому прямое включение внешней оценки в итоговую оценку младших школьников исключается.</a:t>
            </a:r>
            <a:endParaRPr lang="ru-RU" altLang="ru-RU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700" b="1" dirty="0" smtClean="0"/>
              <a:t>Портфолио учащегося - </a:t>
            </a:r>
            <a:r>
              <a:rPr lang="ru-RU" altLang="ru-RU" sz="1700" dirty="0" smtClean="0"/>
              <a:t>это оптимальный способ организации системы накопительной оценки, понимаемое как коллекция работ и результатов учащегося, которая демонстрирует его усилия, прогресс и достижения в различных областях. Это может быть:</a:t>
            </a:r>
            <a:endParaRPr lang="ru-RU" altLang="ru-RU" sz="1700" b="1" i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b="1" i="1" dirty="0" smtClean="0"/>
              <a:t>                - выборки детских работ;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b="1" i="1" dirty="0" smtClean="0"/>
              <a:t>                - систематизированные материалы наблюдений;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b="1" i="1" dirty="0" smtClean="0"/>
              <a:t>                - материалы, характеризующие достижения учащихся во </a:t>
            </a:r>
            <a:r>
              <a:rPr lang="ru-RU" altLang="ru-RU" sz="1700" b="1" i="1" dirty="0" err="1" smtClean="0"/>
              <a:t>внеучебной</a:t>
            </a:r>
            <a:r>
              <a:rPr lang="ru-RU" altLang="ru-RU" sz="1700" b="1" i="1" dirty="0" smtClean="0"/>
              <a:t> (школьной и внешкольной) и досуговой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273362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243" y="130629"/>
            <a:ext cx="8539843" cy="91440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системы оценки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0244" y="1583871"/>
            <a:ext cx="8539842" cy="47189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комплексный подход к оценке </a:t>
            </a:r>
            <a:r>
              <a:rPr lang="ru-RU" b="1" i="1" dirty="0" smtClean="0"/>
              <a:t>результатов образования (оценка предметных, метапредметных и личностных результатов общего образования);</a:t>
            </a:r>
          </a:p>
          <a:p>
            <a:pPr marL="45720" indent="0">
              <a:buNone/>
            </a:pPr>
            <a:endParaRPr lang="ru-RU" b="1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smtClean="0"/>
              <a:t>использование планируемых результатов освоения основных образовательных программ в качестве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содержательной и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критериальной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базы оценки;</a:t>
            </a:r>
          </a:p>
          <a:p>
            <a:pPr marL="45720" indent="0">
              <a:buNone/>
            </a:pP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оценку успешности </a:t>
            </a:r>
            <a:r>
              <a:rPr lang="ru-RU" b="1" i="1" dirty="0" smtClean="0"/>
              <a:t>освоения содержания отдельных учебных предметов на основе системно-деятельного подхода, проявляющегося в способности выполнению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учебно-практических и учебно-познавательных задач;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029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861</TotalTime>
  <Words>1612</Words>
  <Application>Microsoft Office PowerPoint</Application>
  <PresentationFormat>Экран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Trebuchet MS</vt:lpstr>
      <vt:lpstr>Wingdings</vt:lpstr>
      <vt:lpstr>Slipstream</vt:lpstr>
      <vt:lpstr>Оценка промежуточных метапредметных результатов реализации ООП ООО в соответствии с ФГОС</vt:lpstr>
      <vt:lpstr>Общие принципы новой системы оценивания</vt:lpstr>
      <vt:lpstr>Роль и функции  новой системы оценки достижения планируемых результатов</vt:lpstr>
      <vt:lpstr>Система оценки достижения планируемых результатов освоения ООП ООО (18.1.3. с.26 – ФГОС ООО) </vt:lpstr>
      <vt:lpstr>Система оценки должна включать</vt:lpstr>
      <vt:lpstr>Презентация PowerPoint</vt:lpstr>
      <vt:lpstr>Система оценки учебных достижений</vt:lpstr>
      <vt:lpstr>процедуры и механизмы оценки</vt:lpstr>
      <vt:lpstr>Особенности системы оценки</vt:lpstr>
      <vt:lpstr>Презентация PowerPoint</vt:lpstr>
      <vt:lpstr>Особенности оценки личностных результатов (комплексный подход)</vt:lpstr>
      <vt:lpstr>Процедура оценивания</vt:lpstr>
      <vt:lpstr>Особенности оценки метапредметных результатов</vt:lpstr>
      <vt:lpstr>Динамика развития метапредметных результатов обучающихся </vt:lpstr>
      <vt:lpstr>Особенности оценки предметных результатов</vt:lpstr>
      <vt:lpstr>Система внутришкольного мониторинга образовательных достижений</vt:lpstr>
      <vt:lpstr>Промежуточное (итоговое) оценивание</vt:lpstr>
      <vt:lpstr>Правила оценивания образовательных достижений</vt:lpstr>
      <vt:lpstr>Три уровня усвоения ООП  ООО </vt:lpstr>
      <vt:lpstr>Портфолио как способ организации накопительной оценки образовательных достижений обучающегося</vt:lpstr>
      <vt:lpstr>ПРИМЕРЫ ЗАДАНИЙ ДЛЯ ИТОГОВОЙ ОЦЕНКИ ДОСТИЖЕНИЯ ПЛАНИРУЕМЫХ РЕЗУЛЬТАТОВ</vt:lpstr>
      <vt:lpstr>На основании итоговых оценок по каждому предмету и по программе формирования универсальных учебных действий делаются следующие выводы о достижении планируемых результатов: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пк</cp:lastModifiedBy>
  <cp:revision>50</cp:revision>
  <cp:lastPrinted>2017-11-29T10:29:08Z</cp:lastPrinted>
  <dcterms:created xsi:type="dcterms:W3CDTF">2014-09-16T21:39:42Z</dcterms:created>
  <dcterms:modified xsi:type="dcterms:W3CDTF">2017-12-06T09:14:01Z</dcterms:modified>
</cp:coreProperties>
</file>