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70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9E3D3-09AC-42A0-81CB-E623FD9C4019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62BFA-8041-41DE-B334-F9EE53AA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2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01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635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08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1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647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03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701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476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847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6D28-1634-47EB-9298-8530B065979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86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4.svg"/><Relationship Id="rId4" Type="http://schemas.openxmlformats.org/officeDocument/2006/relationships/image" Target="../media/image21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497" y="3170712"/>
            <a:ext cx="8198708" cy="27338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Cambria" pitchFamily="18" charset="0"/>
                <a:cs typeface="Times New Roman" panose="02020603050405020304" pitchFamily="18" charset="0"/>
              </a:rPr>
              <a:t>«Трансформация </a:t>
            </a:r>
            <a:br>
              <a:rPr lang="ru-RU" sz="3600" b="1" dirty="0" smtClean="0"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Cambria" pitchFamily="18" charset="0"/>
                <a:cs typeface="Times New Roman" panose="02020603050405020304" pitchFamily="18" charset="0"/>
              </a:rPr>
              <a:t>школьной программы </a:t>
            </a:r>
            <a:br>
              <a:rPr lang="ru-RU" sz="3600" b="1" dirty="0" smtClean="0"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Cambria" pitchFamily="18" charset="0"/>
                <a:cs typeface="Times New Roman" panose="02020603050405020304" pitchFamily="18" charset="0"/>
              </a:rPr>
              <a:t>на основе развития функциональной грамотности</a:t>
            </a:r>
            <a:r>
              <a:rPr lang="ru-RU" sz="4800" dirty="0" smtClean="0">
                <a:latin typeface="Cambria" pitchFamily="18" charset="0"/>
                <a:cs typeface="Times New Roman" panose="02020603050405020304" pitchFamily="18" charset="0"/>
              </a:rPr>
              <a:t>» </a:t>
            </a:r>
            <a:r>
              <a:rPr lang="ru-RU" sz="4800" b="1" dirty="0" smtClean="0">
                <a:latin typeface="Cambria" pitchFamily="18" charset="0"/>
              </a:rPr>
              <a:t> </a:t>
            </a:r>
            <a:endParaRPr lang="en-US" sz="4800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875" y="6008213"/>
            <a:ext cx="6858000" cy="457898"/>
          </a:xfrm>
        </p:spPr>
        <p:txBody>
          <a:bodyPr/>
          <a:lstStyle/>
          <a:p>
            <a:r>
              <a:rPr lang="ru-RU" b="1" dirty="0" smtClean="0">
                <a:solidFill>
                  <a:srgbClr val="ED1B36"/>
                </a:solidFill>
                <a:latin typeface="Cambria" pitchFamily="18" charset="0"/>
              </a:rPr>
              <a:t>Чеченская республика</a:t>
            </a:r>
            <a:endParaRPr lang="en-US" b="1" dirty="0">
              <a:solidFill>
                <a:srgbClr val="ED1B36"/>
              </a:solidFill>
              <a:latin typeface="Cambria" pitchFamily="18" charset="0"/>
            </a:endParaRPr>
          </a:p>
        </p:txBody>
      </p:sp>
      <p:pic>
        <p:nvPicPr>
          <p:cNvPr id="6" name="Рисунок 5" descr="ÐÐ°ÑÑÐ¸Ð½ÐºÐ¸ Ð¿Ð¾ Ð·Ð°Ð¿ÑÐ¾ÑÑ ÑÑÐ°Ð½ÑÑÐ¾ÑÐ¼Ð°ÑÐ¸Ñ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319" y="280704"/>
            <a:ext cx="3645725" cy="167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98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>
            <a:extLst>
              <a:ext uri="{FF2B5EF4-FFF2-40B4-BE49-F238E27FC236}">
                <a16:creationId xmlns=""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18857" y="0"/>
            <a:ext cx="5225143" cy="6341423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0" y="1417933"/>
            <a:ext cx="3930732" cy="41402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ru-RU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объект 6" descr="Бежевый прямоугольник">
            <a:extLst>
              <a:ext uri="{FF2B5EF4-FFF2-40B4-BE49-F238E27FC236}">
                <a16:creationId xmlns=""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698402" y="2894901"/>
            <a:ext cx="2079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28651" y="1701560"/>
            <a:ext cx="3644411" cy="1325563"/>
          </a:xfrm>
        </p:spPr>
        <p:txBody>
          <a:bodyPr rtlCol="0">
            <a:normAutofit/>
          </a:bodyPr>
          <a:lstStyle/>
          <a:p>
            <a:pPr rtl="0"/>
            <a:r>
              <a:rPr lang="ru-RU" sz="3600" b="1" dirty="0">
                <a:latin typeface="Cambria" pitchFamily="18" charset="0"/>
              </a:rPr>
              <a:t>СПАСИБО</a:t>
            </a:r>
            <a:r>
              <a:rPr lang="ru-RU" sz="3600" dirty="0">
                <a:latin typeface="Cambria" pitchFamily="18" charset="0"/>
              </a:rPr>
              <a:t>!</a:t>
            </a:r>
          </a:p>
        </p:txBody>
      </p:sp>
      <p:pic>
        <p:nvPicPr>
          <p:cNvPr id="11" name="Графический объект 10" descr="Значок человека">
            <a:extLst>
              <a:ext uri="{FF2B5EF4-FFF2-40B4-BE49-F238E27FC236}">
                <a16:creationId xmlns="" xmlns:a16="http://schemas.microsoft.com/office/drawing/2014/main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758" y="3123734"/>
            <a:ext cx="257175" cy="352425"/>
          </a:xfrm>
          <a:prstGeom prst="rect">
            <a:avLst/>
          </a:prstGeom>
        </p:spPr>
      </p:pic>
      <p:pic>
        <p:nvPicPr>
          <p:cNvPr id="12" name="Графический объект 11" descr="Значок почты">
            <a:extLst>
              <a:ext uri="{FF2B5EF4-FFF2-40B4-BE49-F238E27FC236}">
                <a16:creationId xmlns="" xmlns:a16="http://schemas.microsoft.com/office/drawing/2014/main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301" y="4036362"/>
            <a:ext cx="257175" cy="342900"/>
          </a:xfrm>
          <a:prstGeom prst="rect">
            <a:avLst/>
          </a:prstGeom>
        </p:spPr>
      </p:pic>
      <p:pic>
        <p:nvPicPr>
          <p:cNvPr id="13" name="Графический объект 12" descr="Значок телефона">
            <a:extLst>
              <a:ext uri="{FF2B5EF4-FFF2-40B4-BE49-F238E27FC236}">
                <a16:creationId xmlns="" xmlns:a16="http://schemas.microsoft.com/office/drawing/2014/main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9415" y="4852379"/>
            <a:ext cx="257175" cy="34290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43B96CE-4E1E-4EF3-92B3-5065B939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n-US" noProof="0" smtClean="0"/>
              <a:pPr rtl="0"/>
              <a:t>10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F2D683-860B-4F80-8804-37DD07E4D953}"/>
              </a:ext>
            </a:extLst>
          </p:cNvPr>
          <p:cNvSpPr txBox="1"/>
          <p:nvPr/>
        </p:nvSpPr>
        <p:spPr>
          <a:xfrm>
            <a:off x="717796" y="3080654"/>
            <a:ext cx="2337819" cy="731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ru-RU" b="1" spc="70" dirty="0">
                <a:latin typeface="Cambria" pitchFamily="18" charset="0"/>
                <a:cs typeface="Arial"/>
              </a:rPr>
              <a:t>Хусайнова </a:t>
            </a:r>
            <a:r>
              <a:rPr lang="ru-RU" b="1" spc="70" dirty="0" smtClean="0">
                <a:latin typeface="Cambria" pitchFamily="18" charset="0"/>
                <a:cs typeface="Arial"/>
              </a:rPr>
              <a:t>Лариса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ru-RU" b="1" spc="70" dirty="0" smtClean="0">
                <a:latin typeface="Cambria" pitchFamily="18" charset="0"/>
                <a:cs typeface="Arial"/>
              </a:rPr>
              <a:t> </a:t>
            </a:r>
            <a:r>
              <a:rPr lang="ru-RU" b="1" spc="70" dirty="0" err="1">
                <a:latin typeface="Cambria" pitchFamily="18" charset="0"/>
                <a:cs typeface="Arial"/>
              </a:rPr>
              <a:t>Зайндиевна</a:t>
            </a:r>
            <a:endParaRPr lang="ru-RU" b="1" spc="70" dirty="0">
              <a:latin typeface="Cambria" pitchFamily="18" charset="0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10B564-56D5-4710-B630-6FE3D6C5F92E}"/>
              </a:ext>
            </a:extLst>
          </p:cNvPr>
          <p:cNvSpPr txBox="1"/>
          <p:nvPr/>
        </p:nvSpPr>
        <p:spPr>
          <a:xfrm>
            <a:off x="710473" y="3966057"/>
            <a:ext cx="344589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US" b="1" spc="70" dirty="0">
                <a:latin typeface="Cambria" pitchFamily="18" charset="0"/>
                <a:cs typeface="Arial"/>
              </a:rPr>
              <a:t>soshterranova@gmail.com</a:t>
            </a:r>
            <a:endParaRPr lang="ru-RU" b="1" spc="70" dirty="0">
              <a:latin typeface="Cambria" pitchFamily="18" charset="0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42B9CC-7BAF-472A-92A5-31E109AC41DA}"/>
              </a:ext>
            </a:extLst>
          </p:cNvPr>
          <p:cNvSpPr txBox="1"/>
          <p:nvPr/>
        </p:nvSpPr>
        <p:spPr>
          <a:xfrm>
            <a:off x="759278" y="4767653"/>
            <a:ext cx="243015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ru-RU" b="1" spc="70" dirty="0">
                <a:latin typeface="Cambria" pitchFamily="18" charset="0"/>
                <a:cs typeface="Arial"/>
              </a:rPr>
              <a:t>+7 (</a:t>
            </a:r>
            <a:r>
              <a:rPr lang="ru-RU" b="1" spc="70" dirty="0" smtClean="0">
                <a:latin typeface="Cambria" pitchFamily="18" charset="0"/>
                <a:cs typeface="Arial"/>
              </a:rPr>
              <a:t>928) 952-75-36</a:t>
            </a:r>
            <a:endParaRPr lang="ru-RU" b="1" spc="70" dirty="0">
              <a:latin typeface="Cambria" pitchFamily="18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9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mbria" pitchFamily="18" charset="0"/>
              </a:rPr>
              <a:t>Кто мы?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6" name="Содержимое 5">
            <a:extLst>
              <a:ext uri="{FF2B5EF4-FFF2-40B4-BE49-F238E27FC236}">
                <a16:creationId xmlns="" xmlns:a16="http://schemas.microsoft.com/office/drawing/2014/main" id="{097D4C55-25B9-4F31-8D16-7968DEF76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94835" y="1534885"/>
            <a:ext cx="2778553" cy="2825647"/>
          </a:xfr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5F0811-386E-4C21-BC9F-29D6AEEA7A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20619" y="1790605"/>
            <a:ext cx="2414016" cy="2414016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6942" y="4750752"/>
            <a:ext cx="856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n w="0"/>
                <a:latin typeface="Cambria" pitchFamily="18" charset="0"/>
                <a:cs typeface="Aharoni" panose="02010803020104030203" pitchFamily="2" charset="-79"/>
              </a:rPr>
              <a:t>Муниципальное бюджетное общеобразовательное </a:t>
            </a:r>
            <a:r>
              <a:rPr lang="ru-RU" b="1" dirty="0" smtClean="0">
                <a:ln w="0"/>
                <a:latin typeface="Cambria" pitchFamily="18" charset="0"/>
                <a:cs typeface="Aharoni" panose="02010803020104030203" pitchFamily="2" charset="-79"/>
              </a:rPr>
              <a:t>учреждени</a:t>
            </a:r>
            <a:r>
              <a:rPr lang="ru-RU" b="1" dirty="0" smtClean="0">
                <a:ln w="0"/>
                <a:latin typeface="Cambria" pitchFamily="18" charset="0"/>
                <a:cs typeface="Aharoni" panose="02010803020104030203" pitchFamily="2" charset="-79"/>
              </a:rPr>
              <a:t>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n w="0"/>
                <a:latin typeface="Cambria" pitchFamily="18" charset="0"/>
                <a:cs typeface="Aharoni" panose="02010803020104030203" pitchFamily="2" charset="-79"/>
              </a:rPr>
              <a:t> </a:t>
            </a:r>
            <a:r>
              <a:rPr lang="ru-RU" b="1" dirty="0" smtClean="0">
                <a:ln w="0"/>
                <a:latin typeface="Cambria" pitchFamily="18" charset="0"/>
                <a:cs typeface="Aharoni" panose="02010803020104030203" pitchFamily="2" charset="-79"/>
              </a:rPr>
              <a:t>«Средняя общеобразовательная школа «Терра нова»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n w="0"/>
                <a:latin typeface="Cambria" pitchFamily="18" charset="0"/>
                <a:cs typeface="Aharoni" panose="02010803020104030203" pitchFamily="2" charset="-79"/>
              </a:rPr>
              <a:t>им. Шарани Дудагова</a:t>
            </a:r>
            <a:endParaRPr lang="ru-RU" b="1" dirty="0">
              <a:ln w="0"/>
              <a:latin typeface="Cambria" pitchFamily="18" charset="0"/>
              <a:cs typeface="Aharoni" panose="02010803020104030203" pitchFamily="2" charset="-79"/>
            </a:endParaRPr>
          </a:p>
        </p:txBody>
      </p:sp>
      <p:pic>
        <p:nvPicPr>
          <p:cNvPr id="2051" name="Picture 3" descr="C:\Users\Лариса\Desktop\фотоотчет\видео школы\НА РАСПЕЧАТКУ\KW7A3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16" y="1781299"/>
            <a:ext cx="2410691" cy="2434442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107" y="5937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«Функциональная грамотность 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отношений».</a:t>
            </a:r>
            <a:br>
              <a:rPr lang="ru-RU" sz="2000" b="1" i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r>
              <a:rPr lang="ru-RU" sz="2000" b="1" i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А.Н.Леонтьев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992085"/>
            <a:ext cx="7886700" cy="418487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latin typeface="Cambria" pitchFamily="18" charset="0"/>
              </a:rPr>
              <a:t>Главная идея проекта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pc="-25" dirty="0" smtClean="0">
                <a:latin typeface="Cambria" pitchFamily="18" charset="0"/>
                <a:cs typeface="Aharoni" panose="02010803020104030203" pitchFamily="2" charset="-79"/>
              </a:rPr>
              <a:t>Формирование функциональной  грамотности  учащихся зависит  от того, насколько сам учитель обладает  компетенциями: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pc="-25" dirty="0" smtClean="0">
                <a:latin typeface="Cambria" pitchFamily="18" charset="0"/>
                <a:cs typeface="Aharoni" panose="02010803020104030203" pitchFamily="2" charset="-79"/>
              </a:rPr>
              <a:t>- психолого-педагогическими; методическими;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pc="-25" dirty="0" smtClean="0">
                <a:latin typeface="Cambria" pitchFamily="18" charset="0"/>
                <a:cs typeface="Aharoni" panose="02010803020104030203" pitchFamily="2" charset="-79"/>
              </a:rPr>
              <a:t>- предметными;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pc="-25" dirty="0" smtClean="0">
                <a:latin typeface="Cambria" pitchFamily="18" charset="0"/>
                <a:cs typeface="Aharoni" panose="02010803020104030203" pitchFamily="2" charset="-79"/>
              </a:rPr>
              <a:t>- коммуникативными.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pc="-25" dirty="0" smtClean="0">
                <a:latin typeface="Cambria" pitchFamily="18" charset="0"/>
                <a:cs typeface="Aharoni" panose="02010803020104030203" pitchFamily="2" charset="-79"/>
              </a:rPr>
              <a:t>	Для обеспечения продуктивности формирования функциональной грамотности, внедрения новых подходов, технологий обучения учащихся  в рамках данного проекта усилия направлены  на повышение профессиональных компетенций педагогов.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63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Цели и задачи проекта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257" y="1088571"/>
            <a:ext cx="7873093" cy="50883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Цель:</a:t>
            </a:r>
            <a:r>
              <a:rPr lang="ru-RU" sz="2000" dirty="0" smtClean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    формирование функциональной грамотности ученика через  развитие функциональной компетентности педагога.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Задачи: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Целенаправленное повышение функциональной компетентности педагогических работников через систему повышения квалификации.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Трансформация школьной программы через обновление содержания и методов обучения,  направленных на развитие функциональной  грамотности  учащихся.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Интеграция новых подходов к формированию функциональной грамотности в образовательную деятельность школы.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Мониторинг образовательных достижений учащихся и качества образования с учетом требований современного мира.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Диссеминация полученного опыта в профессиональное сообщество.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881" y="210312"/>
            <a:ext cx="6494526" cy="7580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Мероприятия проекта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0" name="Объект 8">
            <a:extLst>
              <a:ext uri="{FF2B5EF4-FFF2-40B4-BE49-F238E27FC236}">
                <a16:creationId xmlns=""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3265713" y="1676400"/>
            <a:ext cx="5464629" cy="77288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sz="1400" i="1" spc="-15" dirty="0" smtClean="0">
                <a:cs typeface="Arial"/>
              </a:rPr>
              <a:t>Организация </a:t>
            </a:r>
            <a:r>
              <a:rPr lang="ru-RU" sz="1400" i="1" spc="-15" dirty="0">
                <a:cs typeface="Arial"/>
              </a:rPr>
              <a:t>обучения педагогов очно-заочного интенсива. Процесс обучения педагогов </a:t>
            </a:r>
            <a:r>
              <a:rPr lang="ru-RU" sz="1400" i="1" spc="-15" dirty="0" smtClean="0">
                <a:cs typeface="Arial"/>
              </a:rPr>
              <a:t> </a:t>
            </a:r>
            <a:r>
              <a:rPr lang="ru-RU" sz="1400" i="1" spc="-15" dirty="0">
                <a:cs typeface="Arial"/>
              </a:rPr>
              <a:t>смешанного формата с чередованием очных интенсивов и заочной самостоятельной работы. 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68086" y="3609703"/>
            <a:ext cx="8447314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653" y="1462"/>
              <a:ext cx="87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latin typeface="Cambria" pitchFamily="18" charset="0"/>
                </a:rPr>
                <a:t>Взаимодействие</a:t>
              </a:r>
              <a:endParaRPr lang="en-US" sz="1600" dirty="0">
                <a:latin typeface="Cambria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8341" y="954268"/>
            <a:ext cx="8240487" cy="682625"/>
            <a:chOff x="1248" y="1955"/>
            <a:chExt cx="3216" cy="43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678" y="1955"/>
              <a:ext cx="742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2700">
                <a:lnSpc>
                  <a:spcPct val="120000"/>
                </a:lnSpc>
                <a:spcBef>
                  <a:spcPts val="100"/>
                </a:spcBef>
              </a:pPr>
              <a:r>
                <a:rPr lang="ru-RU" sz="1600" b="1" dirty="0" smtClean="0">
                  <a:latin typeface="Cambria" pitchFamily="18" charset="0"/>
                </a:rPr>
                <a:t>Объединение экспертов</a:t>
              </a:r>
              <a:endParaRPr lang="ru-RU" sz="1600" b="1" dirty="0">
                <a:latin typeface="Cambria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70114" y="1839413"/>
            <a:ext cx="8327572" cy="682625"/>
            <a:chOff x="1248" y="2574"/>
            <a:chExt cx="3216" cy="43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681" y="2574"/>
              <a:ext cx="601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2700">
                <a:lnSpc>
                  <a:spcPct val="120000"/>
                </a:lnSpc>
                <a:spcBef>
                  <a:spcPts val="100"/>
                </a:spcBef>
              </a:pPr>
              <a:r>
                <a:rPr lang="ru-RU" sz="1600" b="1" dirty="0" smtClean="0">
                  <a:latin typeface="Cambria" pitchFamily="18" charset="0"/>
                </a:rPr>
                <a:t>Организация обучения</a:t>
              </a:r>
              <a:endParaRPr lang="ru-RU" sz="1600" b="1" dirty="0">
                <a:latin typeface="Cambria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35429" y="2676252"/>
            <a:ext cx="8077200" cy="650875"/>
            <a:chOff x="1248" y="3170"/>
            <a:chExt cx="3216" cy="41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664" y="3170"/>
              <a:ext cx="646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20000"/>
                </a:lnSpc>
                <a:spcBef>
                  <a:spcPts val="100"/>
                </a:spcBef>
              </a:pPr>
              <a:r>
                <a:rPr lang="ru-RU" sz="1600" b="1" dirty="0" smtClean="0">
                  <a:latin typeface="Cambria" pitchFamily="18" charset="0"/>
                </a:rPr>
                <a:t>МТ ресурсы</a:t>
              </a:r>
              <a:endParaRPr lang="ru-RU" sz="1600" b="1" dirty="0">
                <a:latin typeface="Cambria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576943" y="4491899"/>
            <a:ext cx="8567057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661" y="3245"/>
              <a:ext cx="85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12700">
                <a:lnSpc>
                  <a:spcPct val="120000"/>
                </a:lnSpc>
                <a:spcBef>
                  <a:spcPts val="100"/>
                </a:spcBef>
              </a:pPr>
              <a:r>
                <a:rPr lang="ru-RU" sz="1600" b="1" spc="-30" dirty="0" smtClean="0">
                  <a:latin typeface="Cambria" pitchFamily="18" charset="0"/>
                </a:rPr>
                <a:t>Оценка качества</a:t>
              </a:r>
              <a:endParaRPr lang="ru-RU" sz="1600" b="1" spc="-30" dirty="0">
                <a:latin typeface="Cambria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243941" y="905080"/>
            <a:ext cx="5551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sz="1400" i="1" spc="-15" dirty="0" smtClean="0">
                <a:latin typeface="Cambria" pitchFamily="18" charset="0"/>
                <a:cs typeface="Arial"/>
              </a:rPr>
              <a:t>Формирование команды экспертов-менторов в сфере воспитания и образования, отвечающих за процесс обучения, наставничество и методическое сопровождение проекта</a:t>
            </a:r>
            <a:endParaRPr lang="ru-RU" i="1" spc="-15" dirty="0">
              <a:latin typeface="Cambria" pitchFamily="18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74571" y="2600235"/>
            <a:ext cx="5246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sz="1400" i="1" spc="-15" dirty="0" smtClean="0">
                <a:cs typeface="Arial"/>
              </a:rPr>
              <a:t>Оснащение материально-технической базы образовательного учреждения необходимыми ресурсами для реализации проекта</a:t>
            </a:r>
            <a:endParaRPr lang="ru-RU" sz="1400" i="1" spc="-15" dirty="0">
              <a:cs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85456" y="3331029"/>
            <a:ext cx="55081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sz="1400" i="1" spc="-15" dirty="0" smtClean="0">
                <a:cs typeface="Arial"/>
              </a:rPr>
              <a:t>Создание методического сетевого взаимодействия для ресурсного обеспечения деятельности и организации процесса вовлечения педагогов в процесс обучения по формированию ФГ обучающихся</a:t>
            </a:r>
            <a:r>
              <a:rPr lang="ru-RU" i="1" spc="-15" dirty="0" smtClean="0">
                <a:cs typeface="Arial"/>
              </a:rPr>
              <a:t>.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494314" y="4246993"/>
            <a:ext cx="53231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sz="1400" i="1" spc="-15" dirty="0" smtClean="0">
                <a:cs typeface="Arial"/>
              </a:rPr>
              <a:t>Привлечение экспертов по оценке проектов в сфере образования для проведения предварительного исследования в области функциональной компетентности работников образования</a:t>
            </a:r>
            <a:endParaRPr lang="ru-RU" sz="1400" i="1" spc="-15" dirty="0">
              <a:cs typeface="Arial"/>
            </a:endParaRPr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642255" y="5221471"/>
            <a:ext cx="8240487" cy="674688"/>
            <a:chOff x="1248" y="1955"/>
            <a:chExt cx="3216" cy="425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gray">
            <a:xfrm>
              <a:off x="1678" y="1955"/>
              <a:ext cx="74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2700">
                <a:lnSpc>
                  <a:spcPct val="120000"/>
                </a:lnSpc>
                <a:spcBef>
                  <a:spcPts val="100"/>
                </a:spcBef>
              </a:pPr>
              <a:endParaRPr lang="ru-RU" sz="1600" b="1" dirty="0">
                <a:latin typeface="Cambria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22130" y="5127562"/>
            <a:ext cx="19530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Распространение</a:t>
            </a:r>
          </a:p>
          <a:p>
            <a:r>
              <a:rPr lang="ru-RU" sz="1600" b="1" dirty="0" smtClean="0">
                <a:latin typeface="Cambria" pitchFamily="18" charset="0"/>
              </a:rPr>
              <a:t> инновационного </a:t>
            </a:r>
          </a:p>
          <a:p>
            <a:r>
              <a:rPr lang="ru-RU" sz="1600" b="1" dirty="0" smtClean="0">
                <a:latin typeface="Cambria" pitchFamily="18" charset="0"/>
              </a:rPr>
              <a:t>опыта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97804" y="3244334"/>
            <a:ext cx="114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Создание 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614057" y="4985658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sz="1400" i="1" spc="-15" dirty="0" smtClean="0">
                <a:latin typeface="Cambria" pitchFamily="18" charset="0"/>
                <a:cs typeface="Arial"/>
              </a:rPr>
              <a:t>Создание информационного </a:t>
            </a:r>
            <a:r>
              <a:rPr lang="ru-RU" sz="1400" i="1" spc="-15" dirty="0" err="1" smtClean="0">
                <a:latin typeface="Cambria" pitchFamily="18" charset="0"/>
                <a:cs typeface="Arial"/>
              </a:rPr>
              <a:t>веб-ресурса</a:t>
            </a:r>
            <a:r>
              <a:rPr lang="ru-RU" sz="1400" i="1" spc="-15" dirty="0" smtClean="0">
                <a:latin typeface="Cambria" pitchFamily="18" charset="0"/>
                <a:cs typeface="Arial"/>
              </a:rPr>
              <a:t> на базе сайта учреждения с размещенным на них информационным </a:t>
            </a:r>
            <a:r>
              <a:rPr lang="ru-RU" sz="1400" i="1" spc="-15" dirty="0" err="1" smtClean="0">
                <a:latin typeface="Cambria" pitchFamily="18" charset="0"/>
                <a:cs typeface="Arial"/>
              </a:rPr>
              <a:t>контентом</a:t>
            </a:r>
            <a:r>
              <a:rPr lang="ru-RU" sz="1400" i="1" spc="-15" dirty="0" smtClean="0">
                <a:latin typeface="Cambria" pitchFamily="18" charset="0"/>
                <a:cs typeface="Arial"/>
              </a:rPr>
              <a:t> и продуктами, разработанными в рамках реализации проекта.</a:t>
            </a:r>
            <a:endParaRPr lang="ru-RU" sz="1400" i="1" spc="-15" dirty="0">
              <a:latin typeface="Cambria" pitchFamily="18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07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90A2"/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rgbClr val="0090A2"/>
                </a:solidFill>
                <a:latin typeface="Cambria" pitchFamily="18" charset="0"/>
              </a:rPr>
            </a:br>
            <a:r>
              <a:rPr lang="ru-RU" sz="2400" b="1" dirty="0" smtClean="0">
                <a:latin typeface="Cambria" pitchFamily="18" charset="0"/>
              </a:rPr>
              <a:t>Обеспечение устойчивости результатов проекта </a:t>
            </a:r>
            <a:br>
              <a:rPr lang="ru-RU" sz="2400" b="1" dirty="0" smtClean="0">
                <a:latin typeface="Cambria" pitchFamily="18" charset="0"/>
              </a:rPr>
            </a:br>
            <a:r>
              <a:rPr lang="ru-RU" sz="2400" b="1" dirty="0" smtClean="0">
                <a:latin typeface="Cambria" pitchFamily="18" charset="0"/>
              </a:rPr>
              <a:t>путем сохранения и развития методической сети 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5" name="Содержимое 4">
            <a:extLst>
              <a:ext uri="{FF2B5EF4-FFF2-40B4-BE49-F238E27FC236}">
                <a16:creationId xmlns="" xmlns:a16="http://schemas.microsoft.com/office/drawing/2014/main" id="{B076BAB4-3AAC-43A7-8509-89DE89D730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Методы </a:t>
            </a:r>
            <a:r>
              <a:rPr lang="ru-RU" b="1" dirty="0">
                <a:solidFill>
                  <a:schemeClr val="bg1"/>
                </a:solidFill>
              </a:rPr>
              <a:t>взаимодействия методической сети: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9599" y="1935678"/>
            <a:ext cx="3107377" cy="1455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Проектная  деятельность (самостоятельная или совместная учебно-познавательная, развивающая или игровая деятельность).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84520" y="4013860"/>
            <a:ext cx="3218212" cy="13894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425"/>
              </a:spcBef>
            </a:pP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Интегративная: тренинги, встречи, совместные творческие мероприятия, конкурсы.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9965" y="3926774"/>
            <a:ext cx="3260767" cy="13824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Исследовательская  деятельность (экспериментальная, аналитическая, мониторинговая, экспертная).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9626" y="1945575"/>
            <a:ext cx="3107377" cy="1455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Научно-практическая деятельность: конференция, семинары, симпозиумы.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75" y="143494"/>
            <a:ext cx="7886700" cy="10484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chemeClr val="tx2"/>
                </a:solidFill>
                <a:latin typeface="Cambria" pitchFamily="18" charset="0"/>
              </a:rPr>
              <a:t>Коллаборация</a:t>
            </a:r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99" b="9699"/>
          <a:stretch>
            <a:fillRect/>
          </a:stretch>
        </p:blipFill>
        <p:spPr>
          <a:xfrm>
            <a:off x="446314" y="890649"/>
            <a:ext cx="8103920" cy="489263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881" y="210312"/>
            <a:ext cx="6494526" cy="758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Ожидаемые качественные результаты 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0" name="Объект 8">
            <a:extLst>
              <a:ext uri="{FF2B5EF4-FFF2-40B4-BE49-F238E27FC236}">
                <a16:creationId xmlns=""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1571501" y="2736273"/>
            <a:ext cx="7249885" cy="37011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sz="1600" b="1" spc="-5" dirty="0" smtClean="0">
                <a:latin typeface="Cambria" pitchFamily="18" charset="0"/>
                <a:cs typeface="Aharoni" panose="02010803020104030203" pitchFamily="2" charset="-79"/>
              </a:rPr>
              <a:t>Сформированы функциональные компетенции учителей</a:t>
            </a:r>
          </a:p>
          <a:p>
            <a:pPr marL="12700" rtl="0">
              <a:lnSpc>
                <a:spcPct val="120000"/>
              </a:lnSpc>
              <a:spcBef>
                <a:spcPts val="100"/>
              </a:spcBef>
              <a:buNone/>
            </a:pPr>
            <a:endParaRPr lang="ru-RU" sz="1400" i="1" spc="-15" dirty="0"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8086" y="3609703"/>
            <a:ext cx="8447314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48341" y="1073330"/>
            <a:ext cx="8240487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70114" y="1839413"/>
            <a:ext cx="8327572" cy="660400"/>
            <a:chOff x="1248" y="2574"/>
            <a:chExt cx="3216" cy="416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681" y="2574"/>
              <a:ext cx="60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2700">
                <a:lnSpc>
                  <a:spcPct val="120000"/>
                </a:lnSpc>
                <a:spcBef>
                  <a:spcPts val="100"/>
                </a:spcBef>
              </a:pPr>
              <a:endParaRPr lang="ru-RU" sz="1600" b="1" dirty="0">
                <a:latin typeface="Cambria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435429" y="2771502"/>
            <a:ext cx="80772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576943" y="4491899"/>
            <a:ext cx="8567057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243941" y="905080"/>
            <a:ext cx="5551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endParaRPr lang="ru-RU" i="1" spc="-15" dirty="0">
              <a:latin typeface="Cambria" pitchFamily="18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74571" y="2600235"/>
            <a:ext cx="5246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endParaRPr lang="ru-RU" sz="1400" i="1" spc="-15" dirty="0">
              <a:cs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8429" y="3331029"/>
            <a:ext cx="7315199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1600" b="1" spc="-5" dirty="0" smtClean="0">
                <a:latin typeface="Cambria" pitchFamily="18" charset="0"/>
                <a:cs typeface="Aharoni" panose="02010803020104030203" pitchFamily="2" charset="-79"/>
              </a:rPr>
              <a:t>Проведены мониторинг и оценка реализации проекта с последующим публикацией отчета</a:t>
            </a:r>
            <a:endParaRPr lang="ru-RU" sz="1600" b="1" spc="-5" dirty="0">
              <a:latin typeface="Cambria" pitchFamily="18" charset="0"/>
              <a:cs typeface="Aharoni" panose="02010803020104030203" pitchFamily="2" charset="-79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00250" y="1599785"/>
            <a:ext cx="7347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1600" b="1" spc="-5" dirty="0" smtClean="0">
                <a:latin typeface="Cambria" pitchFamily="18" charset="0"/>
                <a:cs typeface="Aharoni" panose="02010803020104030203" pitchFamily="2" charset="-79"/>
              </a:rPr>
              <a:t>Организовано методическое сетевое взаимодействие для ресурсного обеспечения деятельности и организации процесса вовлечения педагогов в процесс обучения по формированию  ФГ обучающихся</a:t>
            </a:r>
            <a:endParaRPr lang="ru-RU" sz="1600" b="1" spc="-5" dirty="0">
              <a:latin typeface="Cambria" pitchFamily="18" charset="0"/>
              <a:cs typeface="Aharoni" panose="02010803020104030203" pitchFamily="2" charset="-79"/>
            </a:endParaRP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42255" y="5221471"/>
            <a:ext cx="8240487" cy="674688"/>
            <a:chOff x="1248" y="1955"/>
            <a:chExt cx="3216" cy="425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gray">
            <a:xfrm>
              <a:off x="1678" y="1955"/>
              <a:ext cx="74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2700">
                <a:lnSpc>
                  <a:spcPct val="120000"/>
                </a:lnSpc>
                <a:spcBef>
                  <a:spcPts val="100"/>
                </a:spcBef>
              </a:pPr>
              <a:endParaRPr lang="ru-RU" sz="1600" b="1" dirty="0">
                <a:latin typeface="Cambria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469572" y="1033614"/>
            <a:ext cx="7032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1600" b="1" spc="-5" dirty="0" smtClean="0">
                <a:latin typeface="Cambria" pitchFamily="18" charset="0"/>
                <a:cs typeface="Aharoni" panose="02010803020104030203" pitchFamily="2" charset="-79"/>
              </a:rPr>
              <a:t>Проведено обучение педагогов в рамках </a:t>
            </a:r>
            <a:r>
              <a:rPr lang="ru-RU" sz="1600" b="1" spc="-5" dirty="0" err="1" smtClean="0">
                <a:latin typeface="Cambria" pitchFamily="18" charset="0"/>
                <a:cs typeface="Aharoni" panose="02010803020104030203" pitchFamily="2" charset="-79"/>
              </a:rPr>
              <a:t>очно-заочного</a:t>
            </a:r>
            <a:r>
              <a:rPr lang="ru-RU" sz="1600" b="1" spc="-5" dirty="0" smtClean="0">
                <a:latin typeface="Cambria" pitchFamily="18" charset="0"/>
                <a:cs typeface="Aharoni" panose="02010803020104030203" pitchFamily="2" charset="-79"/>
              </a:rPr>
              <a:t> интенсива</a:t>
            </a:r>
            <a:endParaRPr lang="ru-RU" sz="1600" b="1" spc="-5" dirty="0">
              <a:latin typeface="Cambria" pitchFamily="18" charset="0"/>
              <a:cs typeface="Aharoni" panose="02010803020104030203" pitchFamily="2" charset="-79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64476" y="4340891"/>
            <a:ext cx="6955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1600" b="1" spc="-5" dirty="0" smtClean="0">
                <a:latin typeface="Cambria" pitchFamily="18" charset="0"/>
                <a:cs typeface="Aharoni" panose="02010803020104030203" pitchFamily="2" charset="-79"/>
              </a:rPr>
              <a:t>Обновлены методические, учебные программы учителей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29837" y="4890654"/>
            <a:ext cx="7151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1600" b="1" spc="-5" dirty="0" smtClean="0">
                <a:latin typeface="Cambria" pitchFamily="18" charset="0"/>
                <a:cs typeface="Aharoni" panose="02010803020104030203" pitchFamily="2" charset="-79"/>
              </a:rPr>
              <a:t>Создан информационный </a:t>
            </a:r>
            <a:r>
              <a:rPr lang="ru-RU" sz="1600" b="1" spc="-5" dirty="0" err="1" smtClean="0">
                <a:latin typeface="Cambria" pitchFamily="18" charset="0"/>
                <a:cs typeface="Aharoni" panose="02010803020104030203" pitchFamily="2" charset="-79"/>
              </a:rPr>
              <a:t>веб-ресурс</a:t>
            </a:r>
            <a:r>
              <a:rPr lang="ru-RU" sz="1600" b="1" spc="-5" dirty="0" smtClean="0">
                <a:latin typeface="Cambria" pitchFamily="18" charset="0"/>
                <a:cs typeface="Aharoni" panose="02010803020104030203" pitchFamily="2" charset="-79"/>
              </a:rPr>
              <a:t> с размещенным на них информационным </a:t>
            </a:r>
            <a:r>
              <a:rPr lang="ru-RU" sz="1600" b="1" spc="-5" dirty="0" err="1" smtClean="0">
                <a:latin typeface="Cambria" pitchFamily="18" charset="0"/>
                <a:cs typeface="Aharoni" panose="02010803020104030203" pitchFamily="2" charset="-79"/>
              </a:rPr>
              <a:t>контентом</a:t>
            </a:r>
            <a:r>
              <a:rPr lang="ru-RU" sz="1600" b="1" spc="-5" dirty="0" smtClean="0">
                <a:latin typeface="Cambria" pitchFamily="18" charset="0"/>
                <a:cs typeface="Aharoni" panose="02010803020104030203" pitchFamily="2" charset="-79"/>
              </a:rPr>
              <a:t> и продуктами, разработанными в рамках реализации проекта.</a:t>
            </a:r>
            <a:endParaRPr lang="ru-RU" sz="1100" b="1" i="1" spc="-5" dirty="0">
              <a:latin typeface="Cambria" pitchFamily="18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07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4133" y="287977"/>
            <a:ext cx="9002485" cy="5486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5098" y="3583379"/>
            <a:ext cx="1134264" cy="15208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4144" y="4333852"/>
            <a:ext cx="1228725" cy="15621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6123" y="2492992"/>
            <a:ext cx="1197243" cy="1611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8774" y="4362317"/>
            <a:ext cx="1480027" cy="15394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01617">
            <a:off x="2257932" y="3518775"/>
            <a:ext cx="1088241" cy="15990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58905">
            <a:off x="4423001" y="2360687"/>
            <a:ext cx="1264130" cy="20009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53187" y="3804173"/>
            <a:ext cx="1092983" cy="18859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96289">
            <a:off x="3885983" y="929104"/>
            <a:ext cx="1358534" cy="19273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39313" y="1776642"/>
            <a:ext cx="1438899" cy="17746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52807" y="942443"/>
            <a:ext cx="1816128" cy="17462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65062" y="-356260"/>
            <a:ext cx="1375165" cy="169603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77967" y="0"/>
            <a:ext cx="1200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4К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36863" y="2165857"/>
            <a:ext cx="1222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Soft </a:t>
            </a:r>
          </a:p>
          <a:p>
            <a:pPr algn="ctr"/>
            <a:r>
              <a:rPr lang="en-US" sz="2800" dirty="0" smtClean="0"/>
              <a:t>skills</a:t>
            </a:r>
            <a:endParaRPr lang="ru-RU" sz="28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59" y="4009439"/>
            <a:ext cx="775070" cy="61006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38152" y="4667003"/>
            <a:ext cx="133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itchFamily="18" charset="0"/>
              </a:rPr>
              <a:t>Soft </a:t>
            </a:r>
            <a:r>
              <a:rPr lang="en-US" sz="2400" b="1" dirty="0">
                <a:latin typeface="Cambria" pitchFamily="18" charset="0"/>
              </a:rPr>
              <a:t>teacher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3683" y="3906108"/>
            <a:ext cx="113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Soft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student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79912" y="2928941"/>
            <a:ext cx="169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Soft </a:t>
            </a:r>
            <a:endParaRPr lang="en-US" sz="16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itchFamily="18" charset="0"/>
              </a:rPr>
              <a:t>environment</a:t>
            </a:r>
            <a:endParaRPr lang="ru-RU" sz="1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03469" y="3011813"/>
            <a:ext cx="970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Soft 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class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36" y="4171769"/>
            <a:ext cx="1362327" cy="121095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272645" y="1374316"/>
            <a:ext cx="1223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СОО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Проф.</a:t>
            </a:r>
          </a:p>
          <a:p>
            <a:pPr algn="ctr"/>
            <a:r>
              <a:rPr lang="ru-RU" sz="1400" b="1" dirty="0" err="1" smtClean="0">
                <a:latin typeface="Cambria" pitchFamily="18" charset="0"/>
              </a:rPr>
              <a:t>самоопред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41947" y="1602676"/>
            <a:ext cx="118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Билет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в будущее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09785" y="4672493"/>
            <a:ext cx="132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Бук</a:t>
            </a:r>
          </a:p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ambria" pitchFamily="18" charset="0"/>
              </a:rPr>
              <a:t>Лабора-тория</a:t>
            </a:r>
            <a:endParaRPr lang="ru-RU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9435" y="4186472"/>
            <a:ext cx="1350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УМИ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дневник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255" y="4593959"/>
            <a:ext cx="99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ШАССИ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84858" y="5464476"/>
            <a:ext cx="155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ПЛАНЕТА ИКС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979167" y="24442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026564" y="3450460"/>
            <a:ext cx="135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Х-Фактор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33850" y="2838203"/>
            <a:ext cx="102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</a:rPr>
              <a:t>Smart</a:t>
            </a:r>
          </a:p>
          <a:p>
            <a:pPr algn="ctr"/>
            <a:r>
              <a:rPr lang="en-US" sz="2000" b="1" dirty="0" smtClean="0">
                <a:latin typeface="Cambria" pitchFamily="18" charset="0"/>
              </a:rPr>
              <a:t>room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20001" y="532126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Cambria" pitchFamily="18" charset="0"/>
              </a:rPr>
              <a:t>Буктрейлеры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1995054"/>
            <a:ext cx="2731325" cy="10212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Каждый имеет право на свой праздник!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31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439</Words>
  <Application>Microsoft Office PowerPoint</Application>
  <PresentationFormat>Экран (4:3)</PresentationFormat>
  <Paragraphs>98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«Трансформация  школьной программы  на основе развития функциональной грамотности»  </vt:lpstr>
      <vt:lpstr>Кто мы?</vt:lpstr>
      <vt:lpstr> «Функциональная грамотность 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отношений».                                                                                                               А.Н.Леонтьев</vt:lpstr>
      <vt:lpstr>Цели и задачи проекта</vt:lpstr>
      <vt:lpstr>Мероприятия проекта</vt:lpstr>
      <vt:lpstr> Обеспечение устойчивости результатов проекта  путем сохранения и развития методической сети </vt:lpstr>
      <vt:lpstr>Коллаборация </vt:lpstr>
      <vt:lpstr>Ожидаемые качественные результаты </vt:lpstr>
      <vt:lpstr>Слайд 9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Лариса</cp:lastModifiedBy>
  <cp:revision>7</cp:revision>
  <dcterms:created xsi:type="dcterms:W3CDTF">2019-08-22T12:25:24Z</dcterms:created>
  <dcterms:modified xsi:type="dcterms:W3CDTF">2019-09-17T08:19:45Z</dcterms:modified>
</cp:coreProperties>
</file>