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59" r:id="rId6"/>
    <p:sldId id="262" r:id="rId7"/>
    <p:sldId id="257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03878-C152-494C-A5A1-A53C3A4F0147}" type="doc">
      <dgm:prSet loTypeId="urn:microsoft.com/office/officeart/2005/8/layout/orgChart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6CBE9-6E30-48BA-B9C8-8E06A9F60964}">
      <dgm:prSet phldrT="[Текст]"/>
      <dgm:spPr/>
      <dgm:t>
        <a:bodyPr/>
        <a:lstStyle/>
        <a:p>
          <a:r>
            <a:rPr lang="ru-RU" dirty="0" smtClean="0"/>
            <a:t>4 мероприятия с педагогами с общим охватом 252 чел. (январь-март 2019 г.)</a:t>
          </a:r>
          <a:endParaRPr lang="ru-RU" dirty="0"/>
        </a:p>
      </dgm:t>
    </dgm:pt>
    <dgm:pt modelId="{7E40CE4D-8693-463D-AB48-D79515347B31}" type="parTrans" cxnId="{E32EF6C8-142D-43C8-8FA9-57F804ECACFF}">
      <dgm:prSet/>
      <dgm:spPr/>
      <dgm:t>
        <a:bodyPr/>
        <a:lstStyle/>
        <a:p>
          <a:endParaRPr lang="ru-RU"/>
        </a:p>
      </dgm:t>
    </dgm:pt>
    <dgm:pt modelId="{159A7760-F65A-4875-9F0C-97A77E956CBE}" type="sibTrans" cxnId="{E32EF6C8-142D-43C8-8FA9-57F804ECACFF}">
      <dgm:prSet/>
      <dgm:spPr/>
      <dgm:t>
        <a:bodyPr/>
        <a:lstStyle/>
        <a:p>
          <a:endParaRPr lang="ru-RU"/>
        </a:p>
      </dgm:t>
    </dgm:pt>
    <dgm:pt modelId="{279876BF-F586-4EF8-8720-F62533F46F4C}">
      <dgm:prSet phldrT="[Текст]"/>
      <dgm:spPr/>
      <dgm:t>
        <a:bodyPr/>
        <a:lstStyle/>
        <a:p>
          <a:r>
            <a:rPr lang="ru-RU" dirty="0" smtClean="0"/>
            <a:t>Воспитательные мероприятия 8 шт. с охватом 1421 учащихся (январь-март 2019 г.)</a:t>
          </a:r>
          <a:endParaRPr lang="ru-RU" dirty="0"/>
        </a:p>
      </dgm:t>
    </dgm:pt>
    <dgm:pt modelId="{76A4F516-A924-40EA-ADA1-49DE1CEE0FBF}" type="parTrans" cxnId="{1D1E5A17-2F7B-4F86-A8D7-B2737BD6C727}">
      <dgm:prSet/>
      <dgm:spPr/>
      <dgm:t>
        <a:bodyPr/>
        <a:lstStyle/>
        <a:p>
          <a:endParaRPr lang="ru-RU"/>
        </a:p>
      </dgm:t>
    </dgm:pt>
    <dgm:pt modelId="{CBB6D1AA-43CF-46A7-B079-30D8EC29B28F}" type="sibTrans" cxnId="{1D1E5A17-2F7B-4F86-A8D7-B2737BD6C727}">
      <dgm:prSet/>
      <dgm:spPr/>
      <dgm:t>
        <a:bodyPr/>
        <a:lstStyle/>
        <a:p>
          <a:endParaRPr lang="ru-RU"/>
        </a:p>
      </dgm:t>
    </dgm:pt>
    <dgm:pt modelId="{623F2E31-F7F8-4948-A120-07EC0138BF92}">
      <dgm:prSet phldrT="[Текст]"/>
      <dgm:spPr/>
      <dgm:t>
        <a:bodyPr/>
        <a:lstStyle/>
        <a:p>
          <a:r>
            <a:rPr lang="ru-RU" dirty="0" smtClean="0"/>
            <a:t>НПК, олимпиады муниципального, регионального уровня с общим количеством победителей и призёров 139 учащихся (сентябрь 2018 г. –март 2019 г.)</a:t>
          </a:r>
          <a:endParaRPr lang="ru-RU" dirty="0"/>
        </a:p>
      </dgm:t>
    </dgm:pt>
    <dgm:pt modelId="{7FF1229E-E21E-4B5A-8227-1FC970EB9D9A}" type="parTrans" cxnId="{1A477ED9-404B-4010-92A1-C4102EBBD719}">
      <dgm:prSet/>
      <dgm:spPr/>
      <dgm:t>
        <a:bodyPr/>
        <a:lstStyle/>
        <a:p>
          <a:endParaRPr lang="ru-RU"/>
        </a:p>
      </dgm:t>
    </dgm:pt>
    <dgm:pt modelId="{E0F5A079-FA08-4567-A0D2-BF77BD070DFC}" type="sibTrans" cxnId="{1A477ED9-404B-4010-92A1-C4102EBBD719}">
      <dgm:prSet/>
      <dgm:spPr/>
      <dgm:t>
        <a:bodyPr/>
        <a:lstStyle/>
        <a:p>
          <a:endParaRPr lang="ru-RU"/>
        </a:p>
      </dgm:t>
    </dgm:pt>
    <dgm:pt modelId="{D07DE285-1491-4A6D-A060-553C6B4544A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6CDCC42-22C9-45FA-A09E-DCA0465E6469}" type="sibTrans" cxnId="{85288202-4069-48E4-B359-F65B3FA7CB47}">
      <dgm:prSet/>
      <dgm:spPr/>
      <dgm:t>
        <a:bodyPr/>
        <a:lstStyle/>
        <a:p>
          <a:endParaRPr lang="ru-RU"/>
        </a:p>
      </dgm:t>
    </dgm:pt>
    <dgm:pt modelId="{2AA1B5A3-3EEF-40A6-940C-215DC4E06F0C}" type="parTrans" cxnId="{85288202-4069-48E4-B359-F65B3FA7CB47}">
      <dgm:prSet/>
      <dgm:spPr/>
      <dgm:t>
        <a:bodyPr/>
        <a:lstStyle/>
        <a:p>
          <a:endParaRPr lang="ru-RU"/>
        </a:p>
      </dgm:t>
    </dgm:pt>
    <dgm:pt modelId="{101C9126-2F59-4860-994A-F97626BBB180}" type="pres">
      <dgm:prSet presAssocID="{18603878-C152-494C-A5A1-A53C3A4F01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E774F4-A987-404C-8731-308D98341E9F}" type="pres">
      <dgm:prSet presAssocID="{D07DE285-1491-4A6D-A060-553C6B4544A5}" presName="hierRoot1" presStyleCnt="0">
        <dgm:presLayoutVars>
          <dgm:hierBranch val="init"/>
        </dgm:presLayoutVars>
      </dgm:prSet>
      <dgm:spPr/>
    </dgm:pt>
    <dgm:pt modelId="{55D41C8E-7AAC-45CB-B792-F0D2E83721F2}" type="pres">
      <dgm:prSet presAssocID="{D07DE285-1491-4A6D-A060-553C6B4544A5}" presName="rootComposite1" presStyleCnt="0"/>
      <dgm:spPr/>
    </dgm:pt>
    <dgm:pt modelId="{7126B0D0-3FA3-486A-835F-EAB84FD09003}" type="pres">
      <dgm:prSet presAssocID="{D07DE285-1491-4A6D-A060-553C6B4544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F1019-8516-400B-BB24-5C12B40273BE}" type="pres">
      <dgm:prSet presAssocID="{D07DE285-1491-4A6D-A060-553C6B4544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99FEBC-9502-4955-8B8A-353574213F88}" type="pres">
      <dgm:prSet presAssocID="{D07DE285-1491-4A6D-A060-553C6B4544A5}" presName="hierChild2" presStyleCnt="0"/>
      <dgm:spPr/>
    </dgm:pt>
    <dgm:pt modelId="{A9305C25-53E8-4E37-9A95-8F05568E9BB9}" type="pres">
      <dgm:prSet presAssocID="{7E40CE4D-8693-463D-AB48-D79515347B3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6F7A05E-9A7B-423A-82FA-F23AAEE0B173}" type="pres">
      <dgm:prSet presAssocID="{87C6CBE9-6E30-48BA-B9C8-8E06A9F60964}" presName="hierRoot2" presStyleCnt="0">
        <dgm:presLayoutVars>
          <dgm:hierBranch val="init"/>
        </dgm:presLayoutVars>
      </dgm:prSet>
      <dgm:spPr/>
    </dgm:pt>
    <dgm:pt modelId="{3ACAF04F-6630-4C75-AA24-175F0A217CB2}" type="pres">
      <dgm:prSet presAssocID="{87C6CBE9-6E30-48BA-B9C8-8E06A9F60964}" presName="rootComposite" presStyleCnt="0"/>
      <dgm:spPr/>
    </dgm:pt>
    <dgm:pt modelId="{4EE9FC06-8070-424D-9BBB-6A8C9E34C297}" type="pres">
      <dgm:prSet presAssocID="{87C6CBE9-6E30-48BA-B9C8-8E06A9F6096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FE24B-42AE-4506-8DD8-879A06656E33}" type="pres">
      <dgm:prSet presAssocID="{87C6CBE9-6E30-48BA-B9C8-8E06A9F6096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AD8E4AE-1D93-4A55-9AD8-A4A2031C493E}" type="pres">
      <dgm:prSet presAssocID="{87C6CBE9-6E30-48BA-B9C8-8E06A9F60964}" presName="hierChild4" presStyleCnt="0"/>
      <dgm:spPr/>
    </dgm:pt>
    <dgm:pt modelId="{33A392E8-0797-48DE-8A60-7503CE33D2A3}" type="pres">
      <dgm:prSet presAssocID="{87C6CBE9-6E30-48BA-B9C8-8E06A9F60964}" presName="hierChild5" presStyleCnt="0"/>
      <dgm:spPr/>
    </dgm:pt>
    <dgm:pt modelId="{75E18380-D5EB-42A4-987B-89ABAFDC4731}" type="pres">
      <dgm:prSet presAssocID="{76A4F516-A924-40EA-ADA1-49DE1CEE0FB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805993A-6FBD-4C58-9B10-C1201338DFC9}" type="pres">
      <dgm:prSet presAssocID="{279876BF-F586-4EF8-8720-F62533F46F4C}" presName="hierRoot2" presStyleCnt="0">
        <dgm:presLayoutVars>
          <dgm:hierBranch val="init"/>
        </dgm:presLayoutVars>
      </dgm:prSet>
      <dgm:spPr/>
    </dgm:pt>
    <dgm:pt modelId="{FA347ACF-1752-452A-9F18-9CC261BFB875}" type="pres">
      <dgm:prSet presAssocID="{279876BF-F586-4EF8-8720-F62533F46F4C}" presName="rootComposite" presStyleCnt="0"/>
      <dgm:spPr/>
    </dgm:pt>
    <dgm:pt modelId="{D5F23A04-A40D-4E88-A977-DF7BD63D2CB1}" type="pres">
      <dgm:prSet presAssocID="{279876BF-F586-4EF8-8720-F62533F46F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8706E-4119-41D5-BC65-1BA47BDC0E9E}" type="pres">
      <dgm:prSet presAssocID="{279876BF-F586-4EF8-8720-F62533F46F4C}" presName="rootConnector" presStyleLbl="node2" presStyleIdx="1" presStyleCnt="3"/>
      <dgm:spPr/>
      <dgm:t>
        <a:bodyPr/>
        <a:lstStyle/>
        <a:p>
          <a:endParaRPr lang="ru-RU"/>
        </a:p>
      </dgm:t>
    </dgm:pt>
    <dgm:pt modelId="{BEC4220C-ABB4-432C-987C-48820D748934}" type="pres">
      <dgm:prSet presAssocID="{279876BF-F586-4EF8-8720-F62533F46F4C}" presName="hierChild4" presStyleCnt="0"/>
      <dgm:spPr/>
    </dgm:pt>
    <dgm:pt modelId="{F10D735F-AD43-449C-B5F2-501B8683F26B}" type="pres">
      <dgm:prSet presAssocID="{279876BF-F586-4EF8-8720-F62533F46F4C}" presName="hierChild5" presStyleCnt="0"/>
      <dgm:spPr/>
    </dgm:pt>
    <dgm:pt modelId="{3D9B7AA0-1855-42B3-A6A2-8F5AF3196892}" type="pres">
      <dgm:prSet presAssocID="{7FF1229E-E21E-4B5A-8227-1FC970EB9D9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9742E29-1366-4362-9CA6-9B72A641EBFD}" type="pres">
      <dgm:prSet presAssocID="{623F2E31-F7F8-4948-A120-07EC0138BF92}" presName="hierRoot2" presStyleCnt="0">
        <dgm:presLayoutVars>
          <dgm:hierBranch val="init"/>
        </dgm:presLayoutVars>
      </dgm:prSet>
      <dgm:spPr/>
    </dgm:pt>
    <dgm:pt modelId="{3A597510-FEDD-4831-A51E-B8EED8C2CE64}" type="pres">
      <dgm:prSet presAssocID="{623F2E31-F7F8-4948-A120-07EC0138BF92}" presName="rootComposite" presStyleCnt="0"/>
      <dgm:spPr/>
    </dgm:pt>
    <dgm:pt modelId="{82ACF66C-711A-4651-A615-37177FD9F6B6}" type="pres">
      <dgm:prSet presAssocID="{623F2E31-F7F8-4948-A120-07EC0138BF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344C0-546A-463B-80D7-9FBA619239B7}" type="pres">
      <dgm:prSet presAssocID="{623F2E31-F7F8-4948-A120-07EC0138BF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20C6DBC5-B875-426D-AE95-77E4FC778ABD}" type="pres">
      <dgm:prSet presAssocID="{623F2E31-F7F8-4948-A120-07EC0138BF92}" presName="hierChild4" presStyleCnt="0"/>
      <dgm:spPr/>
    </dgm:pt>
    <dgm:pt modelId="{EF374483-BC33-438E-9F2B-48336C0504F2}" type="pres">
      <dgm:prSet presAssocID="{623F2E31-F7F8-4948-A120-07EC0138BF92}" presName="hierChild5" presStyleCnt="0"/>
      <dgm:spPr/>
    </dgm:pt>
    <dgm:pt modelId="{536333E9-E293-48E0-A226-6596288A61D4}" type="pres">
      <dgm:prSet presAssocID="{D07DE285-1491-4A6D-A060-553C6B4544A5}" presName="hierChild3" presStyleCnt="0"/>
      <dgm:spPr/>
    </dgm:pt>
  </dgm:ptLst>
  <dgm:cxnLst>
    <dgm:cxn modelId="{85288202-4069-48E4-B359-F65B3FA7CB47}" srcId="{18603878-C152-494C-A5A1-A53C3A4F0147}" destId="{D07DE285-1491-4A6D-A060-553C6B4544A5}" srcOrd="0" destOrd="0" parTransId="{2AA1B5A3-3EEF-40A6-940C-215DC4E06F0C}" sibTransId="{26CDCC42-22C9-45FA-A09E-DCA0465E6469}"/>
    <dgm:cxn modelId="{C6A3CF51-9FA6-4B2C-AB3F-9367B38954C5}" type="presOf" srcId="{18603878-C152-494C-A5A1-A53C3A4F0147}" destId="{101C9126-2F59-4860-994A-F97626BBB180}" srcOrd="0" destOrd="0" presId="urn:microsoft.com/office/officeart/2005/8/layout/orgChart1"/>
    <dgm:cxn modelId="{C7E7BDF0-63EB-4D99-978C-9E7E1FB8C1CE}" type="presOf" srcId="{279876BF-F586-4EF8-8720-F62533F46F4C}" destId="{CEB8706E-4119-41D5-BC65-1BA47BDC0E9E}" srcOrd="1" destOrd="0" presId="urn:microsoft.com/office/officeart/2005/8/layout/orgChart1"/>
    <dgm:cxn modelId="{E32EF6C8-142D-43C8-8FA9-57F804ECACFF}" srcId="{D07DE285-1491-4A6D-A060-553C6B4544A5}" destId="{87C6CBE9-6E30-48BA-B9C8-8E06A9F60964}" srcOrd="0" destOrd="0" parTransId="{7E40CE4D-8693-463D-AB48-D79515347B31}" sibTransId="{159A7760-F65A-4875-9F0C-97A77E956CBE}"/>
    <dgm:cxn modelId="{B5EF3E7A-1AD5-496E-9EC6-31B3EAFC6E29}" type="presOf" srcId="{7E40CE4D-8693-463D-AB48-D79515347B31}" destId="{A9305C25-53E8-4E37-9A95-8F05568E9BB9}" srcOrd="0" destOrd="0" presId="urn:microsoft.com/office/officeart/2005/8/layout/orgChart1"/>
    <dgm:cxn modelId="{3A5545B1-B8A5-4149-AE75-38D30C1DCF90}" type="presOf" srcId="{7FF1229E-E21E-4B5A-8227-1FC970EB9D9A}" destId="{3D9B7AA0-1855-42B3-A6A2-8F5AF3196892}" srcOrd="0" destOrd="0" presId="urn:microsoft.com/office/officeart/2005/8/layout/orgChart1"/>
    <dgm:cxn modelId="{0FB6B2F9-0AF6-4B31-9DCC-236A9790722C}" type="presOf" srcId="{87C6CBE9-6E30-48BA-B9C8-8E06A9F60964}" destId="{44AFE24B-42AE-4506-8DD8-879A06656E33}" srcOrd="1" destOrd="0" presId="urn:microsoft.com/office/officeart/2005/8/layout/orgChart1"/>
    <dgm:cxn modelId="{674F8A5A-F5BA-471A-A118-C73F2292CB1A}" type="presOf" srcId="{279876BF-F586-4EF8-8720-F62533F46F4C}" destId="{D5F23A04-A40D-4E88-A977-DF7BD63D2CB1}" srcOrd="0" destOrd="0" presId="urn:microsoft.com/office/officeart/2005/8/layout/orgChart1"/>
    <dgm:cxn modelId="{7BAC9D32-C0F9-4DF0-8DAA-DF351DC2D3FB}" type="presOf" srcId="{D07DE285-1491-4A6D-A060-553C6B4544A5}" destId="{7126B0D0-3FA3-486A-835F-EAB84FD09003}" srcOrd="0" destOrd="0" presId="urn:microsoft.com/office/officeart/2005/8/layout/orgChart1"/>
    <dgm:cxn modelId="{633975AF-52DE-45FF-A64C-9F698DB37A24}" type="presOf" srcId="{623F2E31-F7F8-4948-A120-07EC0138BF92}" destId="{3DD344C0-546A-463B-80D7-9FBA619239B7}" srcOrd="1" destOrd="0" presId="urn:microsoft.com/office/officeart/2005/8/layout/orgChart1"/>
    <dgm:cxn modelId="{1A477ED9-404B-4010-92A1-C4102EBBD719}" srcId="{D07DE285-1491-4A6D-A060-553C6B4544A5}" destId="{623F2E31-F7F8-4948-A120-07EC0138BF92}" srcOrd="2" destOrd="0" parTransId="{7FF1229E-E21E-4B5A-8227-1FC970EB9D9A}" sibTransId="{E0F5A079-FA08-4567-A0D2-BF77BD070DFC}"/>
    <dgm:cxn modelId="{11ED3606-87CA-4198-B1DC-475CEAA986CF}" type="presOf" srcId="{623F2E31-F7F8-4948-A120-07EC0138BF92}" destId="{82ACF66C-711A-4651-A615-37177FD9F6B6}" srcOrd="0" destOrd="0" presId="urn:microsoft.com/office/officeart/2005/8/layout/orgChart1"/>
    <dgm:cxn modelId="{AD44B4B0-164F-4B17-9F86-5FCA9DDA083B}" type="presOf" srcId="{87C6CBE9-6E30-48BA-B9C8-8E06A9F60964}" destId="{4EE9FC06-8070-424D-9BBB-6A8C9E34C297}" srcOrd="0" destOrd="0" presId="urn:microsoft.com/office/officeart/2005/8/layout/orgChart1"/>
    <dgm:cxn modelId="{0DF7083E-9320-48E7-BBDC-815A12485980}" type="presOf" srcId="{76A4F516-A924-40EA-ADA1-49DE1CEE0FBF}" destId="{75E18380-D5EB-42A4-987B-89ABAFDC4731}" srcOrd="0" destOrd="0" presId="urn:microsoft.com/office/officeart/2005/8/layout/orgChart1"/>
    <dgm:cxn modelId="{841A053B-B8A0-44AB-B9C5-171538297EF6}" type="presOf" srcId="{D07DE285-1491-4A6D-A060-553C6B4544A5}" destId="{836F1019-8516-400B-BB24-5C12B40273BE}" srcOrd="1" destOrd="0" presId="urn:microsoft.com/office/officeart/2005/8/layout/orgChart1"/>
    <dgm:cxn modelId="{1D1E5A17-2F7B-4F86-A8D7-B2737BD6C727}" srcId="{D07DE285-1491-4A6D-A060-553C6B4544A5}" destId="{279876BF-F586-4EF8-8720-F62533F46F4C}" srcOrd="1" destOrd="0" parTransId="{76A4F516-A924-40EA-ADA1-49DE1CEE0FBF}" sibTransId="{CBB6D1AA-43CF-46A7-B079-30D8EC29B28F}"/>
    <dgm:cxn modelId="{AFB2BEFF-3F36-43B4-A5BF-67BC14848CF4}" type="presParOf" srcId="{101C9126-2F59-4860-994A-F97626BBB180}" destId="{47E774F4-A987-404C-8731-308D98341E9F}" srcOrd="0" destOrd="0" presId="urn:microsoft.com/office/officeart/2005/8/layout/orgChart1"/>
    <dgm:cxn modelId="{F5A936F7-1CC9-4CF1-A736-887391F272A8}" type="presParOf" srcId="{47E774F4-A987-404C-8731-308D98341E9F}" destId="{55D41C8E-7AAC-45CB-B792-F0D2E83721F2}" srcOrd="0" destOrd="0" presId="urn:microsoft.com/office/officeart/2005/8/layout/orgChart1"/>
    <dgm:cxn modelId="{B8CA1A12-2E77-42C2-8122-E4CDAC5F6853}" type="presParOf" srcId="{55D41C8E-7AAC-45CB-B792-F0D2E83721F2}" destId="{7126B0D0-3FA3-486A-835F-EAB84FD09003}" srcOrd="0" destOrd="0" presId="urn:microsoft.com/office/officeart/2005/8/layout/orgChart1"/>
    <dgm:cxn modelId="{6D58F8FC-449C-4A89-9991-0BA9793BE840}" type="presParOf" srcId="{55D41C8E-7AAC-45CB-B792-F0D2E83721F2}" destId="{836F1019-8516-400B-BB24-5C12B40273BE}" srcOrd="1" destOrd="0" presId="urn:microsoft.com/office/officeart/2005/8/layout/orgChart1"/>
    <dgm:cxn modelId="{0508E619-2786-49E6-88F4-0CF7A10E3DA6}" type="presParOf" srcId="{47E774F4-A987-404C-8731-308D98341E9F}" destId="{BC99FEBC-9502-4955-8B8A-353574213F88}" srcOrd="1" destOrd="0" presId="urn:microsoft.com/office/officeart/2005/8/layout/orgChart1"/>
    <dgm:cxn modelId="{8D525B04-1D52-4ABC-85B8-1F2BD2E1C4D1}" type="presParOf" srcId="{BC99FEBC-9502-4955-8B8A-353574213F88}" destId="{A9305C25-53E8-4E37-9A95-8F05568E9BB9}" srcOrd="0" destOrd="0" presId="urn:microsoft.com/office/officeart/2005/8/layout/orgChart1"/>
    <dgm:cxn modelId="{4D637DD3-7058-499E-A8FC-3778D4F708C0}" type="presParOf" srcId="{BC99FEBC-9502-4955-8B8A-353574213F88}" destId="{E6F7A05E-9A7B-423A-82FA-F23AAEE0B173}" srcOrd="1" destOrd="0" presId="urn:microsoft.com/office/officeart/2005/8/layout/orgChart1"/>
    <dgm:cxn modelId="{38F8BD22-E8A2-4D3E-BD1E-C26F9F351C63}" type="presParOf" srcId="{E6F7A05E-9A7B-423A-82FA-F23AAEE0B173}" destId="{3ACAF04F-6630-4C75-AA24-175F0A217CB2}" srcOrd="0" destOrd="0" presId="urn:microsoft.com/office/officeart/2005/8/layout/orgChart1"/>
    <dgm:cxn modelId="{90963C19-27F2-41E6-AC14-6249568572FF}" type="presParOf" srcId="{3ACAF04F-6630-4C75-AA24-175F0A217CB2}" destId="{4EE9FC06-8070-424D-9BBB-6A8C9E34C297}" srcOrd="0" destOrd="0" presId="urn:microsoft.com/office/officeart/2005/8/layout/orgChart1"/>
    <dgm:cxn modelId="{4FB593B4-96DF-4634-AAD6-B7E0584381EF}" type="presParOf" srcId="{3ACAF04F-6630-4C75-AA24-175F0A217CB2}" destId="{44AFE24B-42AE-4506-8DD8-879A06656E33}" srcOrd="1" destOrd="0" presId="urn:microsoft.com/office/officeart/2005/8/layout/orgChart1"/>
    <dgm:cxn modelId="{7E766EF5-5A05-445F-BC7A-B1D59EFC07EB}" type="presParOf" srcId="{E6F7A05E-9A7B-423A-82FA-F23AAEE0B173}" destId="{1AD8E4AE-1D93-4A55-9AD8-A4A2031C493E}" srcOrd="1" destOrd="0" presId="urn:microsoft.com/office/officeart/2005/8/layout/orgChart1"/>
    <dgm:cxn modelId="{3D81D7F5-FD32-41DB-A346-7297671E69A9}" type="presParOf" srcId="{E6F7A05E-9A7B-423A-82FA-F23AAEE0B173}" destId="{33A392E8-0797-48DE-8A60-7503CE33D2A3}" srcOrd="2" destOrd="0" presId="urn:microsoft.com/office/officeart/2005/8/layout/orgChart1"/>
    <dgm:cxn modelId="{7D4DCCB6-D8EE-45D5-93A6-9C6B800C290A}" type="presParOf" srcId="{BC99FEBC-9502-4955-8B8A-353574213F88}" destId="{75E18380-D5EB-42A4-987B-89ABAFDC4731}" srcOrd="2" destOrd="0" presId="urn:microsoft.com/office/officeart/2005/8/layout/orgChart1"/>
    <dgm:cxn modelId="{6EAA9B9B-786A-4BF9-851E-B4CC621E477B}" type="presParOf" srcId="{BC99FEBC-9502-4955-8B8A-353574213F88}" destId="{6805993A-6FBD-4C58-9B10-C1201338DFC9}" srcOrd="3" destOrd="0" presId="urn:microsoft.com/office/officeart/2005/8/layout/orgChart1"/>
    <dgm:cxn modelId="{15FC4112-48CA-46B1-80D9-7F4803A26AE5}" type="presParOf" srcId="{6805993A-6FBD-4C58-9B10-C1201338DFC9}" destId="{FA347ACF-1752-452A-9F18-9CC261BFB875}" srcOrd="0" destOrd="0" presId="urn:microsoft.com/office/officeart/2005/8/layout/orgChart1"/>
    <dgm:cxn modelId="{5DEDCE36-4E26-4CF0-8C7E-64C50229A8F1}" type="presParOf" srcId="{FA347ACF-1752-452A-9F18-9CC261BFB875}" destId="{D5F23A04-A40D-4E88-A977-DF7BD63D2CB1}" srcOrd="0" destOrd="0" presId="urn:microsoft.com/office/officeart/2005/8/layout/orgChart1"/>
    <dgm:cxn modelId="{DE8AA9A6-B78F-49C0-824F-33C356F72EB1}" type="presParOf" srcId="{FA347ACF-1752-452A-9F18-9CC261BFB875}" destId="{CEB8706E-4119-41D5-BC65-1BA47BDC0E9E}" srcOrd="1" destOrd="0" presId="urn:microsoft.com/office/officeart/2005/8/layout/orgChart1"/>
    <dgm:cxn modelId="{89E47CD7-4E9C-4DBF-8FD0-4003FFF1AF91}" type="presParOf" srcId="{6805993A-6FBD-4C58-9B10-C1201338DFC9}" destId="{BEC4220C-ABB4-432C-987C-48820D748934}" srcOrd="1" destOrd="0" presId="urn:microsoft.com/office/officeart/2005/8/layout/orgChart1"/>
    <dgm:cxn modelId="{F0826596-90BC-485F-880D-1FE4A999AC97}" type="presParOf" srcId="{6805993A-6FBD-4C58-9B10-C1201338DFC9}" destId="{F10D735F-AD43-449C-B5F2-501B8683F26B}" srcOrd="2" destOrd="0" presId="urn:microsoft.com/office/officeart/2005/8/layout/orgChart1"/>
    <dgm:cxn modelId="{FDD006D9-373B-42D4-AA81-5CD39ECAF6FE}" type="presParOf" srcId="{BC99FEBC-9502-4955-8B8A-353574213F88}" destId="{3D9B7AA0-1855-42B3-A6A2-8F5AF3196892}" srcOrd="4" destOrd="0" presId="urn:microsoft.com/office/officeart/2005/8/layout/orgChart1"/>
    <dgm:cxn modelId="{BEC20DD7-2AC4-41D8-889E-2CB4E12109D5}" type="presParOf" srcId="{BC99FEBC-9502-4955-8B8A-353574213F88}" destId="{39742E29-1366-4362-9CA6-9B72A641EBFD}" srcOrd="5" destOrd="0" presId="urn:microsoft.com/office/officeart/2005/8/layout/orgChart1"/>
    <dgm:cxn modelId="{390361EE-271F-4A78-9C64-45291F02E9E0}" type="presParOf" srcId="{39742E29-1366-4362-9CA6-9B72A641EBFD}" destId="{3A597510-FEDD-4831-A51E-B8EED8C2CE64}" srcOrd="0" destOrd="0" presId="urn:microsoft.com/office/officeart/2005/8/layout/orgChart1"/>
    <dgm:cxn modelId="{1B4F63F7-7CF3-41A5-B139-61728F435A3F}" type="presParOf" srcId="{3A597510-FEDD-4831-A51E-B8EED8C2CE64}" destId="{82ACF66C-711A-4651-A615-37177FD9F6B6}" srcOrd="0" destOrd="0" presId="urn:microsoft.com/office/officeart/2005/8/layout/orgChart1"/>
    <dgm:cxn modelId="{5FFB457D-63CB-48E3-9EF5-C627A36236A5}" type="presParOf" srcId="{3A597510-FEDD-4831-A51E-B8EED8C2CE64}" destId="{3DD344C0-546A-463B-80D7-9FBA619239B7}" srcOrd="1" destOrd="0" presId="urn:microsoft.com/office/officeart/2005/8/layout/orgChart1"/>
    <dgm:cxn modelId="{EBF7DB6D-8001-48C8-BA81-5CC6EC3B48E0}" type="presParOf" srcId="{39742E29-1366-4362-9CA6-9B72A641EBFD}" destId="{20C6DBC5-B875-426D-AE95-77E4FC778ABD}" srcOrd="1" destOrd="0" presId="urn:microsoft.com/office/officeart/2005/8/layout/orgChart1"/>
    <dgm:cxn modelId="{1D330FB5-1912-4789-BF96-6B393A55F6CA}" type="presParOf" srcId="{39742E29-1366-4362-9CA6-9B72A641EBFD}" destId="{EF374483-BC33-438E-9F2B-48336C0504F2}" srcOrd="2" destOrd="0" presId="urn:microsoft.com/office/officeart/2005/8/layout/orgChart1"/>
    <dgm:cxn modelId="{83F532E8-F848-43D2-9701-EFC1D6372D49}" type="presParOf" srcId="{47E774F4-A987-404C-8731-308D98341E9F}" destId="{536333E9-E293-48E0-A226-6596288A61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7AA0-1855-42B3-A6A2-8F5AF3196892}">
      <dsp:nvSpPr>
        <dsp:cNvPr id="0" name=""/>
        <dsp:cNvSpPr/>
      </dsp:nvSpPr>
      <dsp:spPr>
        <a:xfrm>
          <a:off x="6281980" y="2888333"/>
          <a:ext cx="4444546" cy="77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83"/>
              </a:lnTo>
              <a:lnTo>
                <a:pt x="4444546" y="385683"/>
              </a:lnTo>
              <a:lnTo>
                <a:pt x="4444546" y="77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18380-D5EB-42A4-987B-89ABAFDC4731}">
      <dsp:nvSpPr>
        <dsp:cNvPr id="0" name=""/>
        <dsp:cNvSpPr/>
      </dsp:nvSpPr>
      <dsp:spPr>
        <a:xfrm>
          <a:off x="6236259" y="2888333"/>
          <a:ext cx="91440" cy="771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5C25-53E8-4E37-9A95-8F05568E9BB9}">
      <dsp:nvSpPr>
        <dsp:cNvPr id="0" name=""/>
        <dsp:cNvSpPr/>
      </dsp:nvSpPr>
      <dsp:spPr>
        <a:xfrm>
          <a:off x="1837433" y="2888333"/>
          <a:ext cx="4444546" cy="771367"/>
        </a:xfrm>
        <a:custGeom>
          <a:avLst/>
          <a:gdLst/>
          <a:ahLst/>
          <a:cxnLst/>
          <a:rect l="0" t="0" r="0" b="0"/>
          <a:pathLst>
            <a:path>
              <a:moveTo>
                <a:pt x="4444546" y="0"/>
              </a:moveTo>
              <a:lnTo>
                <a:pt x="4444546" y="385683"/>
              </a:lnTo>
              <a:lnTo>
                <a:pt x="0" y="385683"/>
              </a:lnTo>
              <a:lnTo>
                <a:pt x="0" y="77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6B0D0-3FA3-486A-835F-EAB84FD09003}">
      <dsp:nvSpPr>
        <dsp:cNvPr id="0" name=""/>
        <dsp:cNvSpPr/>
      </dsp:nvSpPr>
      <dsp:spPr>
        <a:xfrm>
          <a:off x="4445390" y="1051743"/>
          <a:ext cx="3673179" cy="183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4445390" y="1051743"/>
        <a:ext cx="3673179" cy="1836589"/>
      </dsp:txXfrm>
    </dsp:sp>
    <dsp:sp modelId="{4EE9FC06-8070-424D-9BBB-6A8C9E34C297}">
      <dsp:nvSpPr>
        <dsp:cNvPr id="0" name=""/>
        <dsp:cNvSpPr/>
      </dsp:nvSpPr>
      <dsp:spPr>
        <a:xfrm>
          <a:off x="843" y="3659700"/>
          <a:ext cx="3673179" cy="183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 мероприятия с педагогами с общим охватом 252 чел. (январь-март 2019 г.)</a:t>
          </a:r>
          <a:endParaRPr lang="ru-RU" sz="2100" kern="1200" dirty="0"/>
        </a:p>
      </dsp:txBody>
      <dsp:txXfrm>
        <a:off x="843" y="3659700"/>
        <a:ext cx="3673179" cy="1836589"/>
      </dsp:txXfrm>
    </dsp:sp>
    <dsp:sp modelId="{D5F23A04-A40D-4E88-A977-DF7BD63D2CB1}">
      <dsp:nvSpPr>
        <dsp:cNvPr id="0" name=""/>
        <dsp:cNvSpPr/>
      </dsp:nvSpPr>
      <dsp:spPr>
        <a:xfrm>
          <a:off x="4445390" y="3659700"/>
          <a:ext cx="3673179" cy="183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Воспитательные мероприятия 8 шт. с охватом 1421 учащихся (январь-март 2019 г.)</a:t>
          </a:r>
          <a:endParaRPr lang="ru-RU" sz="2100" kern="1200" dirty="0"/>
        </a:p>
      </dsp:txBody>
      <dsp:txXfrm>
        <a:off x="4445390" y="3659700"/>
        <a:ext cx="3673179" cy="1836589"/>
      </dsp:txXfrm>
    </dsp:sp>
    <dsp:sp modelId="{82ACF66C-711A-4651-A615-37177FD9F6B6}">
      <dsp:nvSpPr>
        <dsp:cNvPr id="0" name=""/>
        <dsp:cNvSpPr/>
      </dsp:nvSpPr>
      <dsp:spPr>
        <a:xfrm>
          <a:off x="8889937" y="3659700"/>
          <a:ext cx="3673179" cy="183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НПК, олимпиады муниципального, регионального уровня с общим количеством победителей и призёров 139 учащихся (сентябрь 2018 г. –март 2019 г.)</a:t>
          </a:r>
          <a:endParaRPr lang="ru-RU" sz="2100" kern="1200" dirty="0"/>
        </a:p>
      </dsp:txBody>
      <dsp:txXfrm>
        <a:off x="8889937" y="3659700"/>
        <a:ext cx="3673179" cy="183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3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2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1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8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BD04-EE0E-4C4C-A1BB-D0574C172D6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3C60-6F2C-4B1A-A9A6-EACD571FD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894" y="2423537"/>
            <a:ext cx="10434918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Инновационный проект «Аэрокосмическая школа</a:t>
            </a:r>
            <a:r>
              <a:rPr lang="ru-RU" sz="3200" b="1" dirty="0" smtClean="0">
                <a:latin typeface="Monotype Corsiva" panose="03010101010201010101" pitchFamily="66" charset="0"/>
              </a:rPr>
              <a:t>»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latin typeface="Monotype Corsiva" panose="03010101010201010101" pitchFamily="66" charset="0"/>
              </a:rPr>
              <a:t>в МАОУ "СОШ №31" г. Стерлитамак РБ проходит успешно!</a:t>
            </a: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Все приборы, все системы работают хорошо. </a:t>
            </a: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Самочувствие отличное, настроение бодрое. </a:t>
            </a: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Полёт продолжаем! 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8730" y="5517902"/>
            <a:ext cx="9144000" cy="1655762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№31» городского округа город Стерлитамак 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0"/>
            <a:ext cx="2321191" cy="2321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4786064"/>
            <a:ext cx="2716306" cy="2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542440" y="852407"/>
            <a:ext cx="12563960" cy="6548034"/>
            <a:chOff x="-542440" y="852407"/>
            <a:chExt cx="12563960" cy="654803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542440" y="852407"/>
              <a:ext cx="12563960" cy="6548034"/>
              <a:chOff x="-542440" y="852407"/>
              <a:chExt cx="12563960" cy="6548034"/>
            </a:xfrm>
          </p:grpSpPr>
          <p:graphicFrame>
            <p:nvGraphicFramePr>
              <p:cNvPr id="11" name="Схема 10"/>
              <p:cNvGraphicFramePr/>
              <p:nvPr>
                <p:extLst>
                  <p:ext uri="{D42A27DB-BD31-4B8C-83A1-F6EECF244321}">
                    <p14:modId xmlns:p14="http://schemas.microsoft.com/office/powerpoint/2010/main" val="1987331855"/>
                  </p:ext>
                </p:extLst>
              </p:nvPr>
            </p:nvGraphicFramePr>
            <p:xfrm>
              <a:off x="-542440" y="852407"/>
              <a:ext cx="12563960" cy="6548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7899" y="1828800"/>
                <a:ext cx="3888500" cy="21812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3838417" y="1952787"/>
              <a:ext cx="215943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Третий год!</a:t>
              </a:r>
              <a:endPara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811" y="366431"/>
            <a:ext cx="6373906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Гонки на </a:t>
            </a:r>
            <a:r>
              <a:rPr lang="ru-RU" sz="3600" b="1" dirty="0" err="1"/>
              <a:t>квадрокоптерах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64223"/>
            <a:ext cx="7994191" cy="287701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2019 года на базе МАОУ «СОШ №31» уже во второй раз прошло Открытое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лично-командное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по авиамодельному спорту в классе F3U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дрон-рейсинг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гонки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соревнованиях приняли участие юные спортсмены из городов Стерлитамак, Уфа, Кумертау, Салават,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всего 8 команд, 24 участника.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разыграно командное Первенство, выявлены сильнейшие в личном зачете в трех категориях (в зависимости от способа управления и размера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учащихся МАОУ «СОШ №31» заняла 3 место!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42" y="4093538"/>
            <a:ext cx="3572520" cy="267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04" y="1355817"/>
            <a:ext cx="3436595" cy="25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0" y="4173079"/>
            <a:ext cx="3509725" cy="2632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318" y="323961"/>
            <a:ext cx="7700682" cy="1325563"/>
          </a:xfrm>
        </p:spPr>
        <p:txBody>
          <a:bodyPr>
            <a:normAutofit/>
          </a:bodyPr>
          <a:lstStyle/>
          <a:p>
            <a:r>
              <a:rPr lang="ru-RU" b="1" dirty="0"/>
              <a:t>Республиканская Олимпиада на Кубок им. Ю.А.Гагарина-2019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447" y="2286000"/>
            <a:ext cx="7994191" cy="46795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«О, сколько нам открытий чудных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просвещенья дух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опыт, сын ошибок трудных,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гений, парадоксов друг…"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Этими строками из стихотворения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 аэрокосмических классов МАОУ «СОШ №31» приветствовали гостей и участников Республиканской Олимпиады на Кубок им. Ю.А.Гагарина-2019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торжественной церемонии открытия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31.01.2019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не могли не отметить, что миссия Олимпиады - создание благоприятных условий для развития интеллектуально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выявление и поддержка их интересов и способностей. В связи с этим популярность гагаринской олимпиады с 2011 года возросла в 10 раз.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было познавательным. Так, участники муниципального этапа Республиканской Олимпиады на Кубок им. Ю.А.Гагарина-2019 по обществознанию узнали о том, что 60 лет назад, 2 января 1959 года, с космодрома "Байконур" был запущен первый в мире космический аппарат в сторону Луны, научные результаты "Луны-1" оказались бесценными. Слова ведущих сопровождались кадрами из документальных фильмов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5" y="1527338"/>
            <a:ext cx="3449256" cy="25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319" y="762560"/>
            <a:ext cx="7700682" cy="1325563"/>
          </a:xfrm>
        </p:spPr>
        <p:txBody>
          <a:bodyPr>
            <a:normAutofit/>
          </a:bodyPr>
          <a:lstStyle/>
          <a:p>
            <a:r>
              <a:rPr lang="ru-RU" b="1" dirty="0"/>
              <a:t>Урок мужества «И вновь сирены в бой ведут!»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60812"/>
            <a:ext cx="7368988" cy="43971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при пожаре, при дымовом угаре, И как огонь унять, должны 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знать!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таким лозунгом у ребят прошел Урок мужества в 6б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аэрокосмическом классе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№31», посвященный Пожарной безопасности и героической профессии пожарного.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начался с визитки, на которой ребята продемонстрировали свои знания о пожарной безопасности. А после классный руководитель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Абзалилова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Э.Ю. предоставила слово уважаемому гостю, начальнику ФГКУ МОФПС РБ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Максютову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И.И.</a:t>
            </a:r>
          </a:p>
          <a:p>
            <a:pPr>
              <a:lnSpc>
                <a:spcPct val="120000"/>
              </a:lnSpc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Ильнур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Ильясович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рассказал об особенностях работы пожарного, показал снаряжение, специальные приспособления и приборы, помогающие им находиться в дыму и пламени, спасая жизни людей. Ребята задавали интересующие их вопросы, на которые они получали подробный ответ. Гость также поделился своим личным опытом в профессии пожарного, вспоминал особые случаи из своей практики, не забывая ребятам давать ценные советы и рекомендации.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была очень интересной и насыщенной. Многие ребята были воодушевлены мужеством и отвагой людей, чья профессия призвана спасать людей от беды и смерти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8" y="2578474"/>
            <a:ext cx="4522693" cy="33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118" y="236756"/>
            <a:ext cx="8405291" cy="16690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Городской семинар по теме «Использование электронных образовательных ресурсов на современном уроке предметов естественно-</a:t>
            </a:r>
            <a:br>
              <a:rPr lang="ru-RU" sz="32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научного цикла»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8766"/>
            <a:ext cx="8186648" cy="463923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2019 года в нашей школе состоялся городской семинар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«Использование электронных образовательных ресурсов на современном уроке предметов естественнонаучного цикла». Участникам семинара, целью которого стало изучение современных подходов по использованию электронных образовательных ресурсов на уроке предметов естественнонаучного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с охватом150 педагогов.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музей системы образования города Стерлитамак и школьную обсерваторию, где познакомились с роботами на платформе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Educashion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парадом планет и телескопом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практической части семинара педагогами МАОУ «СОШ №31» г.Стерлитамак РБ были проведены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мастер-классы.: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робототехнических конструкций во внеурочной деятельности учащихся 5-6 классов. Панкратова Л.В., учитель физики первой категории МАОУ «СОШ №31»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г.Стерлитамак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Виртуальные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работы и экспериментальные задачи по физике Девяткин Е.М., доцент, кандидат физико-математических наук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СФБашГУ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Абдуллина Л.Р., учитель физики и астрономии высшей категории МАОУ «СОШ №31» г.Стерлитамак РБ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5" descr="http://31shkola.ru/_nw/2/s97802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64" y="1565789"/>
            <a:ext cx="3557120" cy="259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" descr="http://31shkola.ru/_nw/2/s76162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64" y="4254033"/>
            <a:ext cx="3575517" cy="249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7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797" y="466772"/>
            <a:ext cx="6723529" cy="1325563"/>
          </a:xfrm>
        </p:spPr>
        <p:txBody>
          <a:bodyPr>
            <a:normAutofit/>
          </a:bodyPr>
          <a:lstStyle/>
          <a:p>
            <a:r>
              <a:rPr lang="ru-RU" b="1" dirty="0"/>
              <a:t>День Защитника Отечества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60812"/>
            <a:ext cx="4543796" cy="43971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№31 прошло традиционное внеклассное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«Есть такая профессия - Родину защищать», посвященное Дню защитника Отечества. В этом году празднику исполняется 101 год.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Светлана Борисовна поздравила всех юношей и педагогов - мужчин с праздником 23 февраля – Днем защитника Отечества.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был один из волонтеров, а именно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авиапапа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6б аэрокосмического класса, летчик гражданской авиации Садыков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высказал свои поздравления и пожелал учащимся гордиться свой страной, своей малой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хорошо учиться, чтобы быть в дальнейшем полезными своей Отчизне.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61" y="4504764"/>
            <a:ext cx="3030068" cy="2272551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637929" y="2151529"/>
            <a:ext cx="4578397" cy="4706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опять февраль… Это особый месяц для нашей школы, именно в феврале проходит один из самых ярких школьных праздников «А ну-ка, парни!». В мероприятии участвовали 4 команды юношей 8-11 классов, которые приняли участие в интересных, увлекательных и юмористических конкурсах. Во время испытаний юношам нужно было показать, кто из них самый быстрый, находчивый и сильный.</a:t>
            </a: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 показали себя настоящими мужчинами!!! Молодцы, так держать! Желаем всем будущим защитникам Отечества отличных успехов в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самое главное, крепкого здоровья! Занимайтесь спортом!</a:t>
            </a:r>
          </a:p>
          <a:p>
            <a:pPr>
              <a:lnSpc>
                <a:spcPct val="12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 и призы ребята получили из рук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авиапапы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Садыкова В.М.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13" y="2306171"/>
            <a:ext cx="3062100" cy="204395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905561" y="1642479"/>
            <a:ext cx="4459941" cy="65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Спортивный праздник удался!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612" y="903008"/>
            <a:ext cx="7902388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Мастер-класс автора учебников по математике для учителей и учеников аэрокосмических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19000"/>
            <a:ext cx="6831106" cy="42389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02.03.2019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№31,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пилотной площадки издательства «БИНОМ. Лаборатория знаний»,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авторский семинар П.В. Семёнова «Реализация Концепции развития математического образования в РФ на уроках алгебры.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Семенов - профессор Высшей школы экономики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(г. Москва),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учебников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углублённого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алгебры, по которым учатся наши ученики в профильных 10-11 классах.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семинаре и мастер-классе участвовали методисты Информационно-методического центра, ведущие учителя математики из всех школ города Стерлитамак. Активно участвовали в семинаре учителя математики школы №31 и ученики аэрокосмических 10 и 11 классов, изучающие математику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углублённом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http://31shkola.ru/_nw/2/s07748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74" y="2653592"/>
            <a:ext cx="4771838" cy="358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9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612" y="903008"/>
            <a:ext cx="7902388" cy="1325563"/>
          </a:xfrm>
        </p:spPr>
        <p:txBody>
          <a:bodyPr>
            <a:noAutofit/>
          </a:bodyPr>
          <a:lstStyle/>
          <a:p>
            <a:r>
              <a:rPr lang="ru-RU" sz="3600" b="1" dirty="0"/>
              <a:t>II Всероссийский образовательный фестиваль «Игра, логика, знания» в г. </a:t>
            </a:r>
            <a:r>
              <a:rPr lang="ru-RU" sz="3600" b="1" dirty="0" smtClean="0"/>
              <a:t>Стерлитамак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6007"/>
            <a:ext cx="7247965" cy="44009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экспериментальной работы по проекту «Преемственность программ дополнительного образования по развитию логического мышления у детей в ДОО и школе», сетевого взаимодействия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4-6 марта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прошёл II Всероссийский образовательный фестиваль «Игра, логика, знания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программой данного образовательного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5 марта 2019 года он прошёл в МАОУ «СОШ№31» г. Стерлитамак РБ 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классах присутствовали гости из Москвы: кандидат физико-математических наук, доцент кафедры общей физики МИФИ, автор серии книг по математике «Сказка, рассказанная математиком» Аксёнова Е.Н.; соавтор, кандидат физико-математических наук, доцент кафедры общей физики МИФИ Аксёнова Н.П., учителя МАОУ «СОШ №11», педагоги ДОУ №10, №51. Аксенова Е.Н. отметила высокий уровень подготовленности детей.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семинара гостям была предложена концертная программа, подготовленная учащимися – волонтёрами, рассказывающая о реализации инновационного проекта «Аэрокосмическая школа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98" y="2856659"/>
            <a:ext cx="4685067" cy="31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030" y="762560"/>
            <a:ext cx="6862629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Читаем книги о Гагарине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60812"/>
            <a:ext cx="7153835" cy="43971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марта 2019 года исполнилось 85 лет со дня рождения первого космонавта Юрия Алексеевича Гагарина (1934-1968). Бесстрашный рыцарь космоса, славный сын нашей Родины. Человек, покоривший небо. Человек, подвиг и улыбка которого покорили нашу планету. Это Юрий Алексеевич Гагарин.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юбилею покорителя космоса в рамках Межрегиональной акции «Читаем книги о Гагарине»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5-х классах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09.03.019 были проведены громкие чтения книги Первушина Антона Ивановича «108 минут, изменившие мир: вся правда о полете Юрия Гагарина».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зав. библиотекой Гузель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Наильевной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Семеновой ребята вспомнили о самом великом событии минувшего века - первом полёте человека в космос и о том, какое значение имело это событие для всего человечества. Юрий Алексеевич Гагарин прожил яркую и насыщенную, но короткую жизнь. О его жизненном пути ребята посмотрели видеофильм «Первый космонавт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».,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книжная выставка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Ю.А. Гагарине и список произведений, с которыми ребята могут познакомиться самостоятельно.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3040996"/>
            <a:ext cx="4889975" cy="2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1373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Инновационный проект «Аэрокосмическая школа»  в МАОУ "СОШ №31" г. Стерлитамак РБ проходит успешно! Все приборы, все системы работают хорошо.  Самочувствие отличное, настроение бодрое.  Полёт продолжаем! </vt:lpstr>
      <vt:lpstr>Гонки на квадрокоптерах</vt:lpstr>
      <vt:lpstr>Республиканская Олимпиада на Кубок им. Ю.А.Гагарина-2019</vt:lpstr>
      <vt:lpstr>Урок мужества «И вновь сирены в бой ведут!»</vt:lpstr>
      <vt:lpstr>Городской семинар по теме «Использование электронных образовательных ресурсов на современном уроке предметов естественно- научного цикла»</vt:lpstr>
      <vt:lpstr>День Защитника Отечества</vt:lpstr>
      <vt:lpstr>Мастер-класс автора учебников по математике для учителей и учеников аэрокосмических классов</vt:lpstr>
      <vt:lpstr>II Всероссийский образовательный фестиваль «Игра, логика, знания» в г. Стерлитамак</vt:lpstr>
      <vt:lpstr>Читаем книги о Гагарине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проекта «Аэрокосмическая школа» после гранта</dc:title>
  <dc:creator>User</dc:creator>
  <cp:lastModifiedBy>User</cp:lastModifiedBy>
  <cp:revision>22</cp:revision>
  <dcterms:created xsi:type="dcterms:W3CDTF">2019-03-22T09:49:35Z</dcterms:created>
  <dcterms:modified xsi:type="dcterms:W3CDTF">2019-03-22T12:37:44Z</dcterms:modified>
</cp:coreProperties>
</file>