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299" r:id="rId3"/>
    <p:sldId id="325" r:id="rId4"/>
    <p:sldId id="326" r:id="rId5"/>
    <p:sldId id="329" r:id="rId6"/>
    <p:sldId id="330" r:id="rId7"/>
    <p:sldId id="30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06" r:id="rId16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88604" autoAdjust="0"/>
  </p:normalViewPr>
  <p:slideViewPr>
    <p:cSldViewPr>
      <p:cViewPr varScale="1">
        <p:scale>
          <a:sx n="102" d="100"/>
          <a:sy n="102" d="100"/>
        </p:scale>
        <p:origin x="1380" y="12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23.09.2018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83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45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792088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 algn="ctr"/>
            <a:r>
              <a:rPr lang="ru-RU" sz="3600" dirty="0" err="1"/>
              <a:t>Тьюторское</a:t>
            </a:r>
            <a:r>
              <a:rPr lang="ru-RU" sz="3600" dirty="0"/>
              <a:t> сопровождение выявления и оценки индивидуальных образовательных достижений </a:t>
            </a:r>
            <a:r>
              <a:rPr lang="ru-RU" sz="3600" dirty="0" smtClean="0"/>
              <a:t>школьника</a:t>
            </a:r>
            <a:endParaRPr lang="ru-RU" sz="36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учреждение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«Гимназия № 17 Ворошиловского района Волгограда»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  <a:r>
              <a:rPr lang="ru-RU" dirty="0" smtClean="0">
                <a:solidFill>
                  <a:schemeClr val="accent1"/>
                </a:solidFill>
              </a:rPr>
              <a:t>400120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Волгоград, ул. Ростовская, 4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accent1"/>
                </a:solidFill>
              </a:rPr>
              <a:t>gimn17volga@mail.ru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Телефоны: </a:t>
            </a:r>
            <a:r>
              <a:rPr lang="ru-RU" dirty="0">
                <a:solidFill>
                  <a:schemeClr val="accent1"/>
                </a:solidFill>
              </a:rPr>
              <a:t>8(8442)94-86-54, 8(8442)94-86-63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332359"/>
          </a:xfrm>
        </p:spPr>
        <p:txBody>
          <a:bodyPr/>
          <a:lstStyle/>
          <a:p>
            <a:r>
              <a:rPr lang="ru-RU" dirty="0" smtClean="0"/>
              <a:t>Сопровождение реализации ИОП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Оказывает помощь обучающемуся в </a:t>
            </a:r>
            <a:r>
              <a:rPr lang="ru-RU" altLang="ru-RU" sz="2000" dirty="0">
                <a:solidFill>
                  <a:srgbClr val="CC0000"/>
                </a:solidFill>
              </a:rPr>
              <a:t>преодолении проблем</a:t>
            </a:r>
            <a:r>
              <a:rPr lang="ru-RU" altLang="ru-RU" sz="2000" dirty="0"/>
              <a:t> и трудностей процесса самообразования; проводит совместный с обучающимся рефлексивный анализ его деятельности и результатов, направленных на анализ выбора его стратегии в обучении, корректировку индивидуальных учебных планов.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Осуществляет мониторинг динамики </a:t>
            </a:r>
            <a:r>
              <a:rPr lang="ru-RU" altLang="ru-RU" sz="2000" dirty="0">
                <a:solidFill>
                  <a:srgbClr val="CC0000"/>
                </a:solidFill>
              </a:rPr>
              <a:t>процесса становления</a:t>
            </a:r>
            <a:r>
              <a:rPr lang="ru-RU" altLang="ru-RU" sz="2000" dirty="0"/>
              <a:t> выбора обучающимся пути своего образования.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Организует </a:t>
            </a:r>
            <a:r>
              <a:rPr lang="ru-RU" altLang="ru-RU" sz="2000" dirty="0">
                <a:solidFill>
                  <a:srgbClr val="CC0000"/>
                </a:solidFill>
              </a:rPr>
              <a:t>индивидуальные и групповые консультации</a:t>
            </a:r>
            <a:r>
              <a:rPr lang="ru-RU" altLang="ru-RU" sz="2000" dirty="0"/>
              <a:t> для обучающихся, родителей (лиц, их заменяющих……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Поддерживает </a:t>
            </a:r>
            <a:r>
              <a:rPr lang="ru-RU" altLang="ru-RU" sz="2000" dirty="0">
                <a:solidFill>
                  <a:srgbClr val="CC0000"/>
                </a:solidFill>
              </a:rPr>
              <a:t>познавательный интерес</a:t>
            </a:r>
            <a:r>
              <a:rPr lang="ru-RU" altLang="ru-RU" sz="2000" dirty="0"/>
              <a:t> обучающегося, анализируя перспективы развития и возможности расширения его диапазона.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Создает условия  </a:t>
            </a:r>
            <a:r>
              <a:rPr lang="ru-RU" altLang="ru-RU" sz="2000" dirty="0">
                <a:solidFill>
                  <a:srgbClr val="CC0000"/>
                </a:solidFill>
              </a:rPr>
              <a:t>предъявления    результатов реализации ИОП</a:t>
            </a:r>
            <a:r>
              <a:rPr lang="ru-RU" altLang="ru-RU" sz="2000" dirty="0"/>
              <a:t> в широком образовательном сообществе.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Организует </a:t>
            </a:r>
            <a:r>
              <a:rPr lang="ru-RU" altLang="ru-RU" sz="2000" dirty="0">
                <a:solidFill>
                  <a:srgbClr val="CC0000"/>
                </a:solidFill>
              </a:rPr>
              <a:t>контроль эмоционального, психического, физического и социального здоровья</a:t>
            </a:r>
            <a:r>
              <a:rPr lang="ru-RU" altLang="ru-RU" sz="2000" dirty="0"/>
              <a:t> обучающегося  в ходе реализации ИОП. Организует выбор средств по реализации ИОП.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576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err="1" smtClean="0">
                <a:latin typeface="Arial" panose="020B0604020202020204" pitchFamily="34" charset="0"/>
              </a:rPr>
              <a:t>Тьюторское</a:t>
            </a:r>
            <a:r>
              <a:rPr lang="ru-RU" altLang="ru-RU" sz="2400" dirty="0" smtClean="0">
                <a:latin typeface="Arial" panose="020B0604020202020204" pitchFamily="34" charset="0"/>
              </a:rPr>
              <a:t> сопровождение  </a:t>
            </a:r>
            <a:r>
              <a:rPr lang="ru-RU" altLang="ru-RU" sz="2400" dirty="0">
                <a:latin typeface="Arial" panose="020B0604020202020204" pitchFamily="34" charset="0"/>
              </a:rPr>
              <a:t>в начальной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dirty="0"/>
              <a:t>Тьютор класса реализует программу (проект) по созданию условий для появления и реализации образовательной инициативы, развития учебной самостоятельности</a:t>
            </a:r>
          </a:p>
          <a:p>
            <a:r>
              <a:rPr lang="ru-RU" altLang="ru-RU" sz="2800" dirty="0"/>
              <a:t>Образовательные  события –  место порождения и реализации образовательных инициатив</a:t>
            </a:r>
          </a:p>
          <a:p>
            <a:r>
              <a:rPr lang="ru-RU" altLang="ru-RU" sz="2800" dirty="0"/>
              <a:t>Формирование индивидуальных образовательных маршрутов в пространстве класса, ступени</a:t>
            </a:r>
          </a:p>
          <a:p>
            <a:r>
              <a:rPr lang="ru-RU" altLang="ru-RU" sz="2800" dirty="0"/>
              <a:t>Программы сопровождения детей, имеющих специальные запросы</a:t>
            </a:r>
          </a:p>
          <a:p>
            <a:endParaRPr lang="ru-RU" alt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43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2404" y="468262"/>
            <a:ext cx="7848873" cy="864097"/>
          </a:xfrm>
        </p:spPr>
        <p:txBody>
          <a:bodyPr/>
          <a:lstStyle/>
          <a:p>
            <a:pPr algn="ctr"/>
            <a:r>
              <a:rPr lang="ru-RU" altLang="ru-RU" sz="2400" dirty="0" err="1" smtClean="0">
                <a:latin typeface="Arial" panose="020B0604020202020204" pitchFamily="34" charset="0"/>
              </a:rPr>
              <a:t>Тьюторское</a:t>
            </a:r>
            <a:r>
              <a:rPr lang="ru-RU" altLang="ru-RU" sz="2400" dirty="0" smtClean="0">
                <a:latin typeface="Arial" panose="020B0604020202020204" pitchFamily="34" charset="0"/>
              </a:rPr>
              <a:t> сопровождение в подростковой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r>
              <a:rPr lang="ru-RU" altLang="ru-RU" sz="2400" dirty="0" smtClean="0"/>
              <a:t>Тьютор </a:t>
            </a:r>
            <a:r>
              <a:rPr lang="ru-RU" altLang="ru-RU" sz="2400" dirty="0"/>
              <a:t>класса реализует программу (проект) по созданию пробно-поискового пространства в образовательной деятельности</a:t>
            </a:r>
          </a:p>
          <a:p>
            <a:r>
              <a:rPr lang="ru-RU" altLang="ru-RU" sz="2400" dirty="0"/>
              <a:t>Составление и реализация индивидуальных образовательных маршрутов в пространстве  возрастной ступени, школы</a:t>
            </a:r>
          </a:p>
          <a:p>
            <a:r>
              <a:rPr lang="ru-RU" altLang="ru-RU" sz="2400" dirty="0"/>
              <a:t>Организация внеурочной и </a:t>
            </a:r>
            <a:r>
              <a:rPr lang="ru-RU" altLang="ru-RU" sz="2400" dirty="0" err="1"/>
              <a:t>внеучебной</a:t>
            </a:r>
            <a:r>
              <a:rPr lang="ru-RU" altLang="ru-RU" sz="2400" dirty="0"/>
              <a:t> деятельности в соответствии с задачами возраста</a:t>
            </a:r>
          </a:p>
          <a:p>
            <a:r>
              <a:rPr lang="ru-RU" altLang="ru-RU" sz="2400" dirty="0"/>
              <a:t>Образовательные события – проба себя, расширение горизонтов и возможностей, выход за границы стереотипных моделей поведения, рефлексия</a:t>
            </a:r>
          </a:p>
          <a:p>
            <a:r>
              <a:rPr lang="ru-RU" altLang="ru-RU" sz="2400" dirty="0"/>
              <a:t>Индивидуальное </a:t>
            </a:r>
            <a:r>
              <a:rPr lang="ru-RU" altLang="ru-RU" sz="2400" dirty="0" err="1"/>
              <a:t>тьюторство</a:t>
            </a:r>
            <a:r>
              <a:rPr lang="ru-RU" altLang="ru-RU" sz="2400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496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324246"/>
            <a:ext cx="7632848" cy="1008113"/>
          </a:xfrm>
        </p:spPr>
        <p:txBody>
          <a:bodyPr/>
          <a:lstStyle/>
          <a:p>
            <a:pPr algn="ctr"/>
            <a:r>
              <a:rPr lang="ru-RU" dirty="0" err="1" smtClean="0"/>
              <a:t>Тьюторское</a:t>
            </a:r>
            <a:r>
              <a:rPr lang="ru-RU" dirty="0" smtClean="0"/>
              <a:t> сопровождение в старшей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ru-RU" dirty="0" smtClean="0"/>
          </a:p>
          <a:p>
            <a:pPr>
              <a:lnSpc>
                <a:spcPct val="90000"/>
              </a:lnSpc>
            </a:pPr>
            <a:endParaRPr lang="ru-RU" altLang="ru-RU" dirty="0"/>
          </a:p>
          <a:p>
            <a:pPr>
              <a:lnSpc>
                <a:spcPct val="90000"/>
              </a:lnSpc>
            </a:pPr>
            <a:endParaRPr lang="ru-RU" altLang="ru-RU" dirty="0" smtClean="0"/>
          </a:p>
          <a:p>
            <a:pPr>
              <a:lnSpc>
                <a:spcPct val="90000"/>
              </a:lnSpc>
            </a:pPr>
            <a:r>
              <a:rPr lang="ru-RU" altLang="ru-RU" sz="2800" dirty="0" smtClean="0"/>
              <a:t>Развитие </a:t>
            </a:r>
            <a:r>
              <a:rPr lang="ru-RU" altLang="ru-RU" sz="2800" dirty="0" err="1"/>
              <a:t>тьюторской</a:t>
            </a:r>
            <a:r>
              <a:rPr lang="ru-RU" altLang="ru-RU" sz="2800" dirty="0"/>
              <a:t> компетенции учителей –предметников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Тьютор профильной группы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Тьютор – координатор составления и реализации ИОП в пространстве школы, города, региона для группы учащихся</a:t>
            </a:r>
          </a:p>
          <a:p>
            <a:pPr>
              <a:lnSpc>
                <a:spcPct val="90000"/>
              </a:lnSpc>
            </a:pPr>
            <a:r>
              <a:rPr lang="ru-RU" altLang="ru-RU" sz="2800" dirty="0" err="1"/>
              <a:t>Тьюторское</a:t>
            </a:r>
            <a:r>
              <a:rPr lang="ru-RU" altLang="ru-RU" sz="2800" dirty="0"/>
              <a:t> сопровождение самостоятельной работы учащихся</a:t>
            </a:r>
          </a:p>
          <a:p>
            <a:pPr>
              <a:lnSpc>
                <a:spcPct val="90000"/>
              </a:lnSpc>
            </a:pPr>
            <a:r>
              <a:rPr lang="ru-RU" altLang="ru-RU" sz="2800" dirty="0"/>
              <a:t>Реализация </a:t>
            </a:r>
            <a:r>
              <a:rPr lang="ru-RU" altLang="ru-RU" sz="2800" dirty="0" err="1"/>
              <a:t>тьюторских</a:t>
            </a:r>
            <a:r>
              <a:rPr lang="ru-RU" altLang="ru-RU" sz="2800" dirty="0"/>
              <a:t> проектов по расширению образовательного пространства школы (образовательные события, сетевые программы)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747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332359"/>
          </a:xfrm>
        </p:spPr>
        <p:txBody>
          <a:bodyPr/>
          <a:lstStyle/>
          <a:p>
            <a:pPr algn="ctr"/>
            <a:r>
              <a:rPr lang="ru-RU" altLang="ru-RU" sz="2400" dirty="0" err="1" smtClean="0">
                <a:latin typeface="Arial" panose="020B0604020202020204" pitchFamily="34" charset="0"/>
              </a:rPr>
              <a:t>Тьюторское</a:t>
            </a:r>
            <a:r>
              <a:rPr lang="ru-RU" altLang="ru-RU" sz="2400" dirty="0" smtClean="0">
                <a:latin typeface="Arial" panose="020B0604020202020204" pitchFamily="34" charset="0"/>
              </a:rPr>
              <a:t> сопровождение  </a:t>
            </a:r>
            <a:r>
              <a:rPr lang="ru-RU" altLang="ru-RU" sz="2400" dirty="0">
                <a:latin typeface="Arial" panose="020B0604020202020204" pitchFamily="34" charset="0"/>
              </a:rPr>
              <a:t>в дополнительном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r>
              <a:rPr lang="ru-RU" altLang="ru-RU" sz="2400" dirty="0" smtClean="0"/>
              <a:t>Формирование </a:t>
            </a:r>
            <a:r>
              <a:rPr lang="ru-RU" altLang="ru-RU" sz="2400" dirty="0"/>
              <a:t>индивидуальных образовательных маршрутов в пространстве УДО, открытом образовательном пространстве</a:t>
            </a:r>
          </a:p>
          <a:p>
            <a:r>
              <a:rPr lang="ru-RU" altLang="ru-RU" sz="2400" dirty="0"/>
              <a:t>Программы сопровождения детей, имеющих специальные запросы</a:t>
            </a:r>
          </a:p>
          <a:p>
            <a:r>
              <a:rPr lang="ru-RU" altLang="ru-RU" sz="2400" dirty="0"/>
              <a:t>Программы сопровождения семей (формирование </a:t>
            </a:r>
            <a:r>
              <a:rPr lang="ru-RU" altLang="ru-RU" sz="2400" dirty="0" err="1"/>
              <a:t>родительско</a:t>
            </a:r>
            <a:r>
              <a:rPr lang="ru-RU" altLang="ru-RU" sz="2400" dirty="0"/>
              <a:t>-детских взаимоотношений)</a:t>
            </a:r>
          </a:p>
          <a:p>
            <a:r>
              <a:rPr lang="ru-RU" altLang="ru-RU" sz="2400" dirty="0"/>
              <a:t>Образовательные события как </a:t>
            </a:r>
            <a:r>
              <a:rPr lang="ru-RU" altLang="ru-RU" sz="2400" dirty="0" err="1"/>
              <a:t>тьюторские</a:t>
            </a:r>
            <a:r>
              <a:rPr lang="ru-RU" altLang="ru-RU" sz="2400" dirty="0"/>
              <a:t> проекты</a:t>
            </a:r>
          </a:p>
          <a:p>
            <a:r>
              <a:rPr lang="ru-RU" altLang="ru-RU" sz="2400" dirty="0"/>
              <a:t>Образовательные программы направленные на формирование компетенций самоопределения, целеполагания, проектирования, исследования</a:t>
            </a:r>
          </a:p>
          <a:p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74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31900" y="2554117"/>
            <a:ext cx="5861175" cy="2655573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3600" dirty="0" smtClean="0">
                <a:solidFill>
                  <a:schemeClr val="accent1"/>
                </a:solidFill>
                <a:latin typeface="Franklin Gothic Book (Основной текст)"/>
              </a:rPr>
              <a:t>Благодарим за внимание!</a:t>
            </a:r>
            <a:endParaRPr lang="ru-RU" sz="3600" dirty="0">
              <a:solidFill>
                <a:schemeClr val="accent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512840" y="1620391"/>
            <a:ext cx="6586388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algn="just">
              <a:buAutoNum type="arabicPeriod"/>
            </a:pPr>
            <a:r>
              <a:rPr lang="ru-RU" sz="2400" b="1" dirty="0" smtClean="0"/>
              <a:t>Индивидуализация как ведущий принцип современного образования. </a:t>
            </a: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Индивидуализация в образовании: методологический аспект. </a:t>
            </a: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Индивидуализация в среднем образовании: методический аспект. </a:t>
            </a: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Тьютор как новая педагогическая позиция. </a:t>
            </a: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err="1" smtClean="0"/>
              <a:t>Тьюторское</a:t>
            </a:r>
            <a:r>
              <a:rPr lang="ru-RU" sz="2400" b="1" dirty="0" smtClean="0"/>
              <a:t> сопровождение выявления и оценки индивидуальных образовательных достижений в начальной, </a:t>
            </a:r>
            <a:r>
              <a:rPr lang="ru-RU" sz="2400" b="1" dirty="0" err="1" smtClean="0"/>
              <a:t>основеой</a:t>
            </a:r>
            <a:r>
              <a:rPr lang="ru-RU" sz="2400" b="1" dirty="0" smtClean="0"/>
              <a:t> и старшей школе. </a:t>
            </a:r>
            <a:endParaRPr lang="ru-RU" sz="2400" b="1" dirty="0" smtClean="0"/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Примеры </a:t>
            </a:r>
            <a:r>
              <a:rPr lang="ru-RU" sz="2400" b="1" dirty="0"/>
              <a:t>практических ситуаций по </a:t>
            </a:r>
            <a:r>
              <a:rPr lang="ru-RU" sz="2400" b="1" dirty="0" smtClean="0"/>
              <a:t>теме.</a:t>
            </a:r>
            <a:endParaRPr lang="ru-RU" sz="2400" b="1" dirty="0"/>
          </a:p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ОСНОВНЫЕ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476375"/>
            <a:ext cx="6586388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l">
              <a:buNone/>
            </a:pPr>
            <a:r>
              <a:rPr lang="ru-RU" altLang="ru-RU" sz="2000" b="1" i="1" dirty="0">
                <a:solidFill>
                  <a:schemeClr val="accent1"/>
                </a:solidFill>
              </a:rPr>
              <a:t>Принцип – нормативное оформление -реализация нормы– </a:t>
            </a:r>
            <a:r>
              <a:rPr lang="ru-RU" altLang="ru-RU" sz="2000" b="1" i="1" u="sng" dirty="0">
                <a:solidFill>
                  <a:schemeClr val="accent1"/>
                </a:solidFill>
              </a:rPr>
              <a:t>качество </a:t>
            </a:r>
            <a:r>
              <a:rPr lang="ru-RU" altLang="ru-RU" sz="2000" b="1" i="1" u="sng" dirty="0" smtClean="0">
                <a:solidFill>
                  <a:schemeClr val="accent1"/>
                </a:solidFill>
              </a:rPr>
              <a:t>образования</a:t>
            </a:r>
          </a:p>
          <a:p>
            <a:endParaRPr lang="ru-RU" altLang="ru-RU" sz="2000" b="1" u="sng" dirty="0" smtClean="0">
              <a:solidFill>
                <a:schemeClr val="accent1"/>
              </a:solidFill>
            </a:endParaRPr>
          </a:p>
          <a:p>
            <a:endParaRPr lang="ru-RU" altLang="ru-RU" sz="2000" b="1" u="sng" dirty="0">
              <a:solidFill>
                <a:schemeClr val="accent1"/>
              </a:solidFill>
            </a:endParaRPr>
          </a:p>
          <a:p>
            <a:r>
              <a:rPr lang="ru-RU" altLang="ru-RU" sz="2000" b="1" u="sng" dirty="0" smtClean="0">
                <a:solidFill>
                  <a:schemeClr val="accent1"/>
                </a:solidFill>
              </a:rPr>
              <a:t>Классические </a:t>
            </a:r>
            <a:r>
              <a:rPr lang="ru-RU" altLang="ru-RU" sz="2000" b="1" u="sng" dirty="0">
                <a:solidFill>
                  <a:schemeClr val="accent1"/>
                </a:solidFill>
              </a:rPr>
              <a:t>принципы</a:t>
            </a:r>
            <a:r>
              <a:rPr lang="ru-RU" altLang="ru-RU" sz="2000" b="1" dirty="0">
                <a:solidFill>
                  <a:schemeClr val="accent1"/>
                </a:solidFill>
              </a:rPr>
              <a:t> - 	  (научность,   доступность, индивидуальный подход…) -  </a:t>
            </a:r>
            <a:r>
              <a:rPr lang="ru-RU" altLang="ru-RU" sz="2000" b="1" i="1" u="sng" dirty="0">
                <a:solidFill>
                  <a:schemeClr val="accent1"/>
                </a:solidFill>
              </a:rPr>
              <a:t>традиционное качество образования</a:t>
            </a:r>
            <a:r>
              <a:rPr lang="ru-RU" altLang="ru-RU" sz="2000" b="1" u="sng" dirty="0">
                <a:solidFill>
                  <a:schemeClr val="accent1"/>
                </a:solidFill>
              </a:rPr>
              <a:t> </a:t>
            </a:r>
          </a:p>
          <a:p>
            <a:pPr>
              <a:buFontTx/>
              <a:buNone/>
            </a:pPr>
            <a:endParaRPr lang="ru-RU" altLang="ru-RU" sz="2000" b="1" dirty="0">
              <a:solidFill>
                <a:schemeClr val="accent1"/>
              </a:solidFill>
            </a:endParaRPr>
          </a:p>
          <a:p>
            <a:r>
              <a:rPr lang="ru-RU" altLang="ru-RU" sz="2000" b="1" u="sng" dirty="0">
                <a:solidFill>
                  <a:schemeClr val="accent1"/>
                </a:solidFill>
              </a:rPr>
              <a:t>Неклассические принципы</a:t>
            </a:r>
            <a:r>
              <a:rPr lang="ru-RU" altLang="ru-RU" sz="2000" b="1" dirty="0">
                <a:solidFill>
                  <a:schemeClr val="accent1"/>
                </a:solidFill>
              </a:rPr>
              <a:t> –     (открытость, вариативность, индивидуализация…)- </a:t>
            </a:r>
            <a:r>
              <a:rPr lang="ru-RU" altLang="ru-RU" sz="2000" b="1" i="1" dirty="0">
                <a:solidFill>
                  <a:schemeClr val="accent1"/>
                </a:solidFill>
              </a:rPr>
              <a:t> </a:t>
            </a:r>
            <a:r>
              <a:rPr lang="ru-RU" altLang="ru-RU" sz="2000" b="1" i="1" u="sng" dirty="0">
                <a:solidFill>
                  <a:schemeClr val="accent1"/>
                </a:solidFill>
              </a:rPr>
              <a:t>новое качество образования</a:t>
            </a:r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2178126"/>
            <a:ext cx="3096344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4492" y="2423159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82404" y="108223"/>
            <a:ext cx="7488832" cy="720080"/>
          </a:xfrm>
        </p:spPr>
        <p:txBody>
          <a:bodyPr/>
          <a:lstStyle/>
          <a:p>
            <a:pPr algn="ctr"/>
            <a:r>
              <a:rPr lang="ru-RU" altLang="ru-RU" sz="2400" dirty="0" smtClean="0">
                <a:solidFill>
                  <a:srgbClr val="CC0000"/>
                </a:solidFill>
                <a:latin typeface="Arial" panose="020B0604020202020204" pitchFamily="34" charset="0"/>
              </a:rPr>
              <a:t/>
            </a:r>
            <a:br>
              <a:rPr lang="ru-RU" altLang="ru-RU" sz="2400" dirty="0" smtClean="0">
                <a:solidFill>
                  <a:srgbClr val="CC0000"/>
                </a:solidFill>
                <a:latin typeface="Arial" panose="020B0604020202020204" pitchFamily="34" charset="0"/>
              </a:rPr>
            </a:br>
            <a:r>
              <a:rPr lang="ru-RU" altLang="ru-RU" sz="240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Индивидуализация как ведущий принцип современного образования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Разводим понятия</a:t>
            </a:r>
            <a:endParaRPr lang="ru-RU" sz="4000" dirty="0"/>
          </a:p>
        </p:txBody>
      </p:sp>
      <p:pic>
        <p:nvPicPr>
          <p:cNvPr id="4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2317" y="1407328"/>
            <a:ext cx="7488766" cy="56165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0202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3508" dirty="0"/>
              <a:t>Индивидуализация в образовании</a:t>
            </a:r>
            <a:r>
              <a:rPr lang="en-US" altLang="ru-RU" sz="3508" dirty="0"/>
              <a:t> :</a:t>
            </a:r>
            <a:r>
              <a:rPr lang="ru-RU" altLang="ru-RU" sz="3508" dirty="0"/>
              <a:t> </a:t>
            </a:r>
            <a:br>
              <a:rPr lang="ru-RU" altLang="ru-RU" sz="3508" dirty="0"/>
            </a:br>
            <a:r>
              <a:rPr lang="ru-RU" altLang="ru-RU" sz="2807" i="1" dirty="0"/>
              <a:t>методологический аспект 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820942" y="3401908"/>
            <a:ext cx="377333" cy="821498"/>
            <a:chOff x="567" y="2478"/>
            <a:chExt cx="544" cy="816"/>
          </a:xfrm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3326372" y="4854149"/>
            <a:ext cx="505430" cy="946811"/>
            <a:chOff x="567" y="2478"/>
            <a:chExt cx="544" cy="816"/>
          </a:xfrm>
        </p:grpSpPr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820942" y="2328391"/>
            <a:ext cx="442774" cy="630743"/>
            <a:chOff x="567" y="2478"/>
            <a:chExt cx="544" cy="816"/>
          </a:xfrm>
        </p:grpSpPr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8" name="Oval 12"/>
          <p:cNvSpPr>
            <a:spLocks noChangeArrowheads="1"/>
          </p:cNvSpPr>
          <p:nvPr/>
        </p:nvSpPr>
        <p:spPr bwMode="auto">
          <a:xfrm flipV="1">
            <a:off x="6988304" y="3717976"/>
            <a:ext cx="1136174" cy="75884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altLang="ru-RU" sz="1403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altLang="ru-RU" sz="1403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894459" y="289647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V="1">
            <a:off x="3767754" y="2707116"/>
            <a:ext cx="1641604" cy="64049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083822" y="5232875"/>
            <a:ext cx="1705653" cy="2534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3830411" y="3843288"/>
            <a:ext cx="2463102" cy="12670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 flipV="1">
            <a:off x="5914787" y="2517753"/>
            <a:ext cx="1136174" cy="758841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altLang="ru-RU" sz="1403" dirty="0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altLang="ru-RU" sz="1403" dirty="0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 flipV="1">
            <a:off x="6041493" y="5170216"/>
            <a:ext cx="1136174" cy="7588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ru-RU" altLang="ru-RU" sz="1403">
                <a:solidFill>
                  <a:srgbClr val="008000"/>
                </a:solidFill>
              </a:rPr>
              <a:t>Содержание </a:t>
            </a:r>
          </a:p>
          <a:p>
            <a:pPr algn="ctr"/>
            <a:r>
              <a:rPr lang="ru-RU" altLang="ru-RU" sz="1403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6144" name="Rectangle 0"/>
          <p:cNvSpPr>
            <a:spLocks noChangeArrowheads="1"/>
          </p:cNvSpPr>
          <p:nvPr/>
        </p:nvSpPr>
        <p:spPr bwMode="auto">
          <a:xfrm>
            <a:off x="3389029" y="2833821"/>
            <a:ext cx="2325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1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08772" y="3992272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2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20913" y="5562866"/>
            <a:ext cx="2896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3</a:t>
            </a:r>
          </a:p>
        </p:txBody>
      </p:sp>
      <p:grpSp>
        <p:nvGrpSpPr>
          <p:cNvPr id="22" name="Group 9"/>
          <p:cNvGrpSpPr>
            <a:grpSpLocks/>
          </p:cNvGrpSpPr>
          <p:nvPr/>
        </p:nvGrpSpPr>
        <p:grpSpPr bwMode="auto">
          <a:xfrm>
            <a:off x="2954610" y="2462059"/>
            <a:ext cx="442774" cy="630743"/>
            <a:chOff x="567" y="2478"/>
            <a:chExt cx="544" cy="816"/>
          </a:xfrm>
        </p:grpSpPr>
        <p:sp>
          <p:nvSpPr>
            <p:cNvPr id="23" name="AutoShape 10"/>
            <p:cNvSpPr>
              <a:spLocks noChangeArrowheads="1"/>
            </p:cNvSpPr>
            <p:nvPr/>
          </p:nvSpPr>
          <p:spPr bwMode="auto">
            <a:xfrm>
              <a:off x="567" y="2886"/>
              <a:ext cx="544" cy="408"/>
            </a:xfrm>
            <a:prstGeom prst="triangle">
              <a:avLst>
                <a:gd name="adj" fmla="val 50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657" y="2478"/>
              <a:ext cx="395" cy="408"/>
            </a:xfrm>
            <a:prstGeom prst="smileyFace">
              <a:avLst>
                <a:gd name="adj" fmla="val 4653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5276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  <p:bldP spid="4108" grpId="1" animBg="1"/>
      <p:bldP spid="4116" grpId="0" animBg="1"/>
      <p:bldP spid="4116" grpId="1" animBg="1"/>
      <p:bldP spid="4117" grpId="0" animBg="1"/>
      <p:bldP spid="4117" grpId="1" animBg="1"/>
      <p:bldP spid="6144" grpId="0"/>
      <p:bldP spid="6145" grpId="0"/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332359"/>
          </a:xfrm>
        </p:spPr>
        <p:txBody>
          <a:bodyPr/>
          <a:lstStyle/>
          <a:p>
            <a:r>
              <a:rPr lang="ru-RU" altLang="ru-RU" dirty="0">
                <a:solidFill>
                  <a:schemeClr val="accent1"/>
                </a:solidFill>
              </a:rPr>
              <a:t>Индивидуализация в среднем образовании:</a:t>
            </a:r>
            <a:br>
              <a:rPr lang="ru-RU" altLang="ru-RU" dirty="0">
                <a:solidFill>
                  <a:schemeClr val="accent1"/>
                </a:solidFill>
              </a:rPr>
            </a:br>
            <a:r>
              <a:rPr lang="ru-RU" altLang="ru-RU" i="1" dirty="0">
                <a:solidFill>
                  <a:schemeClr val="accent1"/>
                </a:solidFill>
              </a:rPr>
              <a:t>методический аспект</a:t>
            </a:r>
            <a:br>
              <a:rPr lang="ru-RU" altLang="ru-RU" i="1" dirty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altLang="ru-RU" sz="3200" b="1" dirty="0">
                <a:solidFill>
                  <a:schemeClr val="accent1"/>
                </a:solidFill>
              </a:rPr>
              <a:t>Начальная школа:</a:t>
            </a:r>
          </a:p>
          <a:p>
            <a:endParaRPr lang="ru-RU" altLang="ru-RU" dirty="0">
              <a:solidFill>
                <a:srgbClr val="FF0066"/>
              </a:solidFill>
            </a:endParaRP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От стихийных познавательных интересов 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 к устойчивым</a:t>
            </a:r>
          </a:p>
          <a:p>
            <a:endParaRPr lang="ru-RU" b="1" dirty="0">
              <a:solidFill>
                <a:schemeClr val="accent1"/>
              </a:solidFill>
            </a:endParaRPr>
          </a:p>
          <a:p>
            <a:r>
              <a:rPr lang="ru-RU" sz="2800" b="1" dirty="0" smtClean="0"/>
              <a:t>Подростковая школа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«окультуривание»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познавательных интересов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(проектирование, исследование, творческая деятельность) </a:t>
            </a:r>
          </a:p>
          <a:p>
            <a:r>
              <a:rPr lang="ru-RU" sz="2800" b="1" dirty="0" smtClean="0"/>
              <a:t>Старшая школа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Профильное обучение  как социальная реализация </a:t>
            </a:r>
          </a:p>
          <a:p>
            <a:pPr marL="0" indent="0"/>
            <a:r>
              <a:rPr lang="ru-RU" altLang="ru-RU" b="1" i="1" dirty="0">
                <a:solidFill>
                  <a:schemeClr val="accent1"/>
                </a:solidFill>
              </a:rPr>
              <a:t>познавательных интересов</a:t>
            </a:r>
            <a:r>
              <a:rPr lang="ru-RU" altLang="ru-RU" b="1" dirty="0">
                <a:solidFill>
                  <a:schemeClr val="accent1"/>
                </a:solidFill>
              </a:rPr>
              <a:t>  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7950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1400" b="1" dirty="0" err="1" smtClean="0"/>
              <a:t>Тютор</a:t>
            </a:r>
            <a:r>
              <a:rPr lang="ru-RU" altLang="ru-RU" sz="1400" b="1" dirty="0" smtClean="0"/>
              <a:t> </a:t>
            </a:r>
            <a:r>
              <a:rPr lang="ru-RU" altLang="ru-RU" sz="1400" b="1" dirty="0"/>
              <a:t>– герой другой педагогики.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/>
              <a:t>Это прямой антипод традиционному педагогу, отрицающий не только конкретную технологию </a:t>
            </a:r>
            <a:r>
              <a:rPr lang="ru-RU" altLang="ru-RU" sz="1400" b="1" dirty="0" err="1"/>
              <a:t>школоцентрированной</a:t>
            </a:r>
            <a:r>
              <a:rPr lang="ru-RU" altLang="ru-RU" sz="1400" b="1" dirty="0"/>
              <a:t> педагогики, но и идеологию, которая  обосновывает и поддерживает существование педагогического воспроизводства.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400" i="1" dirty="0" err="1" smtClean="0"/>
              <a:t>П.Г.Щедровицкий</a:t>
            </a:r>
            <a:r>
              <a:rPr lang="ru-RU" altLang="ru-RU" sz="1400" i="1" dirty="0"/>
              <a:t>, к.ф.н., философ, </a:t>
            </a:r>
            <a:r>
              <a:rPr lang="ru-RU" altLang="ru-RU" sz="1400" i="1" dirty="0" smtClean="0"/>
              <a:t>методолог</a:t>
            </a:r>
          </a:p>
          <a:p>
            <a:pPr eaLnBrk="1" hangingPunct="1"/>
            <a:r>
              <a:rPr lang="ru-RU" altLang="ru-RU" sz="1400" b="1" dirty="0"/>
              <a:t>Тьюторство – это не роль учителя, который знает ответы на вопросы, которые ребенок ему не задавал.</a:t>
            </a:r>
          </a:p>
          <a:p>
            <a:pPr eaLnBrk="1" hangingPunct="1"/>
            <a:r>
              <a:rPr lang="ru-RU" altLang="ru-RU" sz="1400" b="1" dirty="0"/>
              <a:t>Деятельность </a:t>
            </a:r>
            <a:r>
              <a:rPr lang="ru-RU" altLang="ru-RU" sz="1400" b="1" dirty="0" err="1"/>
              <a:t>тьютора</a:t>
            </a:r>
            <a:r>
              <a:rPr lang="ru-RU" altLang="ru-RU" sz="1400" b="1" dirty="0"/>
              <a:t> во многом заключается в том, чтобы понять, а в чем детский вопрос к…</a:t>
            </a:r>
          </a:p>
          <a:p>
            <a:pPr eaLnBrk="1" hangingPunct="1"/>
            <a:r>
              <a:rPr lang="ru-RU" altLang="ru-RU" sz="1400" b="1" dirty="0"/>
              <a:t>Тьютор отвечает как возможно такое содержание образования, субъектом которого является человек?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400" i="1" dirty="0" err="1"/>
              <a:t>А.И.Адамский</a:t>
            </a:r>
            <a:r>
              <a:rPr lang="ru-RU" altLang="ru-RU" sz="1400" i="1" dirty="0"/>
              <a:t>, ректор Института проблем образовательной политики      «Эврика</a:t>
            </a:r>
            <a:r>
              <a:rPr lang="ru-RU" altLang="ru-RU" sz="1400" i="1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/>
              <a:t>Тьюторство для меня – это одна из форм посреднического действия, с помощью  которой человек строит свой собственный образ.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400" i="1" dirty="0" err="1" smtClean="0"/>
              <a:t>Б.Д.Эльконин</a:t>
            </a:r>
            <a:r>
              <a:rPr lang="ru-RU" altLang="ru-RU" sz="1400" i="1" dirty="0"/>
              <a:t>, </a:t>
            </a:r>
            <a:r>
              <a:rPr lang="ru-RU" altLang="ru-RU" sz="1400" i="1" dirty="0" err="1"/>
              <a:t>д.пс.н</a:t>
            </a:r>
            <a:r>
              <a:rPr lang="ru-RU" altLang="ru-RU" sz="1400" i="1" dirty="0"/>
              <a:t>., </a:t>
            </a:r>
            <a:r>
              <a:rPr lang="ru-RU" altLang="ru-RU" sz="1400" i="1" dirty="0" err="1"/>
              <a:t>зав.лабораторией</a:t>
            </a:r>
            <a:r>
              <a:rPr lang="ru-RU" altLang="ru-RU" sz="1400" i="1" dirty="0"/>
              <a:t> психологии развития Института психологии РАО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400" b="1" dirty="0"/>
              <a:t>Тьюторская практика обеспечивает сопровождение процесса проектирования и построения с подопечным его индивидуальной образовательной программы.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400" b="1" dirty="0"/>
              <a:t> </a:t>
            </a:r>
            <a:r>
              <a:rPr lang="ru-RU" altLang="ru-RU" sz="1400" b="1" dirty="0">
                <a:solidFill>
                  <a:schemeClr val="accent2"/>
                </a:solidFill>
                <a:latin typeface="Arial" panose="020B0604020202020204" pitchFamily="34" charset="0"/>
              </a:rPr>
              <a:t>«Нельзя сопровождать стоящего, а только идущего»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400" i="1" dirty="0" err="1"/>
              <a:t>Т.М.Ковалева</a:t>
            </a:r>
            <a:r>
              <a:rPr lang="ru-RU" altLang="ru-RU" sz="1400" i="1" dirty="0"/>
              <a:t>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400" i="1" dirty="0" err="1"/>
              <a:t>д.п.н</a:t>
            </a:r>
            <a:r>
              <a:rPr lang="ru-RU" altLang="ru-RU" sz="1400" i="1" dirty="0"/>
              <a:t>., профессор МГПУ</a:t>
            </a:r>
          </a:p>
          <a:p>
            <a:pPr eaLnBrk="1" hangingPunct="1">
              <a:lnSpc>
                <a:spcPct val="90000"/>
              </a:lnSpc>
            </a:pPr>
            <a:endParaRPr lang="ru-RU" altLang="ru-RU" sz="1400" i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400" dirty="0"/>
          </a:p>
          <a:p>
            <a:pPr marL="45720" indent="0" algn="just">
              <a:buNone/>
            </a:pP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sz="24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А </a:t>
            </a:r>
            <a:r>
              <a:rPr lang="ru-RU" sz="24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тьютор</a:t>
            </a:r>
            <a:r>
              <a:rPr lang="ru-RU" sz="24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 - КТО?</a:t>
            </a:r>
            <a:endParaRPr lang="ru-RU" dirty="0"/>
          </a:p>
        </p:txBody>
      </p:sp>
      <p:pic>
        <p:nvPicPr>
          <p:cNvPr id="8" name="Picture 7" descr="Щедровицки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5" y="612279"/>
            <a:ext cx="3672408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Адамски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9" y="2700511"/>
            <a:ext cx="3337125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Эльконин Копироват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883" y="4500711"/>
            <a:ext cx="279876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5" y="4500711"/>
            <a:ext cx="252028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203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324247"/>
            <a:ext cx="7632848" cy="1008111"/>
          </a:xfrm>
        </p:spPr>
        <p:txBody>
          <a:bodyPr/>
          <a:lstStyle/>
          <a:p>
            <a:r>
              <a:rPr lang="ru-RU" altLang="ru-RU" sz="2400" dirty="0"/>
              <a:t>Из квалификационных характеристик </a:t>
            </a:r>
            <a:r>
              <a:rPr lang="ru-RU" altLang="ru-RU" sz="2400" dirty="0" err="1"/>
              <a:t>тьютора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dirty="0"/>
              <a:t>Тьютор организует процесс индивидуальной работы с обучающимися по выявлению, формированию и развитию их познавательных интересов;</a:t>
            </a:r>
            <a:r>
              <a:rPr lang="ru-RU" altLang="ru-RU" sz="2000" b="1" dirty="0"/>
              <a:t> </a:t>
            </a:r>
            <a:r>
              <a:rPr lang="ru-RU" altLang="ru-RU" sz="2000" dirty="0"/>
              <a:t>организует их персональное сопровождение в образовательном пространстве </a:t>
            </a:r>
            <a:r>
              <a:rPr lang="ru-RU" altLang="ru-RU" sz="2000" dirty="0" err="1"/>
              <a:t>предпрофильной</a:t>
            </a:r>
            <a:r>
              <a:rPr lang="ru-RU" altLang="ru-RU" sz="2000" dirty="0"/>
              <a:t> подготовки и профильного обучения; координирует поиск информации обучающимися для самообразования; сопровождает процесс формирования их личности (помогает им разобраться в успехах, неудачах, сформулировать личный заказ к процессу обучения, выстроить цели на будущее)…. </a:t>
            </a:r>
            <a:endParaRPr lang="ru-RU" altLang="ru-RU" sz="20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000" dirty="0" smtClean="0"/>
              <a:t>Должностная инструкция </a:t>
            </a:r>
            <a:r>
              <a:rPr lang="ru-RU" altLang="ru-RU" sz="2000" dirty="0" err="1" smtClean="0"/>
              <a:t>тьютора</a:t>
            </a:r>
            <a:r>
              <a:rPr lang="ru-RU" altLang="ru-RU" sz="2000" dirty="0" smtClean="0"/>
              <a:t> (исходная)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Обеспечивает и анализирует достижение и подтверждение обучающимися уровней образования (образовательных цензов).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AutoNum type="arabicPeriod"/>
            </a:pPr>
            <a:r>
              <a:rPr lang="ru-RU" altLang="ru-RU" sz="2000" dirty="0"/>
              <a:t>Контролирует и оценивает эффективность построения и реализации образовательной программы (индивидуальной и образовательного учреждения), учитывая успешность самоопределения обучающихся, овладение умениями, развитие опыта творческой деятельности, познавательного интереса обучающихся, используя компьютерные технологии, в </a:t>
            </a:r>
            <a:r>
              <a:rPr lang="ru-RU" altLang="ru-RU" sz="2000" dirty="0" err="1"/>
              <a:t>т.ч</a:t>
            </a:r>
            <a:r>
              <a:rPr lang="ru-RU" altLang="ru-RU" sz="2000" dirty="0"/>
              <a:t>. текстовые редакторы и электронные таблицы в своей деятельности.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69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1332359"/>
          </a:xfrm>
        </p:spPr>
        <p:txBody>
          <a:bodyPr/>
          <a:lstStyle/>
          <a:p>
            <a:pPr algn="ctr"/>
            <a:r>
              <a:rPr lang="ru-RU" dirty="0" smtClean="0"/>
              <a:t>Проектирование ИОТ и ИОП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rgbClr val="0000FF"/>
                </a:solidFill>
              </a:rPr>
              <a:t>Изучает образовательный  заказ семьи</a:t>
            </a:r>
            <a:r>
              <a:rPr lang="ru-RU" altLang="ru-RU" sz="2000" dirty="0"/>
              <a:t>. 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rgbClr val="0000FF"/>
                </a:solidFill>
              </a:rPr>
              <a:t>Оказывает помощь обучающемуся</a:t>
            </a:r>
            <a:r>
              <a:rPr lang="ru-RU" altLang="ru-RU" sz="2000" dirty="0"/>
              <a:t> в осознанном выборе </a:t>
            </a:r>
            <a:r>
              <a:rPr lang="ru-RU" altLang="ru-RU" sz="2000" b="1" dirty="0"/>
              <a:t>траектории образования.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rgbClr val="0000FF"/>
                </a:solidFill>
              </a:rPr>
              <a:t>К</a:t>
            </a:r>
            <a:r>
              <a:rPr lang="ru-RU" altLang="ru-RU" sz="2000" dirty="0">
                <a:solidFill>
                  <a:srgbClr val="0000FF"/>
                </a:solidFill>
              </a:rPr>
              <a:t>оординирует поиск</a:t>
            </a:r>
            <a:r>
              <a:rPr lang="ru-RU" altLang="ru-RU" sz="2000" dirty="0"/>
              <a:t> информации обучающимися для самообразования; 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rgbClr val="0000FF"/>
                </a:solidFill>
              </a:rPr>
              <a:t>Сопровождает процесс</a:t>
            </a:r>
            <a:r>
              <a:rPr lang="ru-RU" altLang="ru-RU" sz="2000" dirty="0"/>
              <a:t> формирования их </a:t>
            </a:r>
          </a:p>
          <a:p>
            <a:pPr>
              <a:lnSpc>
                <a:spcPct val="80000"/>
              </a:lnSpc>
            </a:pPr>
            <a:r>
              <a:rPr lang="ru-RU" altLang="ru-RU" sz="2000" dirty="0"/>
              <a:t>  личности (помогает им разобраться в успехах, неудачах, сформулировать личный заказ к процессу обучения, выстроить цели на будущее).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u="sng" dirty="0">
                <a:solidFill>
                  <a:srgbClr val="FF0000"/>
                </a:solidFill>
              </a:rPr>
              <a:t>Совместно с обучающимся</a:t>
            </a:r>
            <a:r>
              <a:rPr lang="ru-RU" altLang="ru-RU" sz="2000" dirty="0"/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solidFill>
                  <a:srgbClr val="0000FF"/>
                </a:solidFill>
              </a:rPr>
              <a:t>распределяет и оценивает</a:t>
            </a:r>
            <a:r>
              <a:rPr lang="ru-RU" altLang="ru-RU" sz="2000" dirty="0"/>
              <a:t> имеющиеся у него ресурсы всех видов для реализации поставленных целей;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solidFill>
                  <a:srgbClr val="0000FF"/>
                </a:solidFill>
              </a:rPr>
              <a:t>координирует взаимосвязь</a:t>
            </a:r>
            <a:r>
              <a:rPr lang="ru-RU" altLang="ru-RU" sz="2000" dirty="0"/>
              <a:t> познавательных интересов обучающихся и направлений </a:t>
            </a:r>
            <a:r>
              <a:rPr lang="ru-RU" altLang="ru-RU" sz="2000" dirty="0" err="1"/>
              <a:t>предпрофильной</a:t>
            </a:r>
            <a:r>
              <a:rPr lang="ru-RU" altLang="ru-RU" sz="2000" dirty="0"/>
              <a:t> подготовки и профильного обучения;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dirty="0">
                <a:solidFill>
                  <a:srgbClr val="0000FF"/>
                </a:solidFill>
              </a:rPr>
              <a:t>определяет перечень и формы</a:t>
            </a:r>
            <a:r>
              <a:rPr lang="ru-RU" altLang="ru-RU" sz="2000" dirty="0"/>
              <a:t> преподаваемых предметных и ориентационных курсов, информационной и консультативной работы, системы профориентации,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0000FF"/>
                </a:solidFill>
              </a:rPr>
              <a:t>выбирает оптимальную организационную структуру</a:t>
            </a:r>
            <a:r>
              <a:rPr lang="ru-RU" altLang="ru-RU" sz="2000" dirty="0"/>
              <a:t> (модель) для этой взаимосвязи,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rgbClr val="0000FF"/>
                </a:solidFill>
              </a:rPr>
              <a:t>создает условия</a:t>
            </a:r>
            <a:r>
              <a:rPr lang="ru-RU" altLang="ru-RU" sz="2000" dirty="0"/>
              <a:t>  расширения образовательного  пространства, соответствующего возрасту,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/>
              <a:t> </a:t>
            </a:r>
            <a:r>
              <a:rPr lang="ru-RU" altLang="ru-RU" sz="2000" dirty="0">
                <a:solidFill>
                  <a:srgbClr val="0000FF"/>
                </a:solidFill>
              </a:rPr>
              <a:t>привлекает дополнительные</a:t>
            </a:r>
            <a:r>
              <a:rPr lang="ru-RU" altLang="ru-RU" sz="2000" dirty="0"/>
              <a:t> образовательные ресурсы.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4815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918</Words>
  <Application>Microsoft Office PowerPoint</Application>
  <PresentationFormat>Произвольный</PresentationFormat>
  <Paragraphs>126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BlackGroteskC</vt:lpstr>
      <vt:lpstr>Calibri</vt:lpstr>
      <vt:lpstr>Franklin Gothic Book (Основной текст)</vt:lpstr>
      <vt:lpstr>Myriad Pro</vt:lpstr>
      <vt:lpstr>Wingdings</vt:lpstr>
      <vt:lpstr>Wingdings 2</vt:lpstr>
      <vt:lpstr>Тема Office</vt:lpstr>
      <vt:lpstr>Презентация PowerPoint</vt:lpstr>
      <vt:lpstr>ОСНОВНЫЕ ВОПРОСЫ</vt:lpstr>
      <vt:lpstr> Индивидуализация как ведущий принцип современного образования</vt:lpstr>
      <vt:lpstr>Разводим понятия</vt:lpstr>
      <vt:lpstr>Индивидуализация в образовании :  методологический аспект </vt:lpstr>
      <vt:lpstr>Индивидуализация в среднем образовании: методический аспект </vt:lpstr>
      <vt:lpstr>А тьютор - КТО?</vt:lpstr>
      <vt:lpstr>Из квалификационных характеристик тьютора</vt:lpstr>
      <vt:lpstr>Проектирование ИОТ и ИОП</vt:lpstr>
      <vt:lpstr>Сопровождение реализации ИОП</vt:lpstr>
      <vt:lpstr>Тьюторское сопровождение  в начальной школе</vt:lpstr>
      <vt:lpstr>Тьюторское сопровождение в подростковой школе</vt:lpstr>
      <vt:lpstr>Тьюторское сопровождение в старшей школе</vt:lpstr>
      <vt:lpstr>Тьюторское сопровождение  в дополнительном образовании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Мой</cp:lastModifiedBy>
  <cp:revision>110</cp:revision>
  <dcterms:created xsi:type="dcterms:W3CDTF">2015-12-13T19:38:35Z</dcterms:created>
  <dcterms:modified xsi:type="dcterms:W3CDTF">2018-09-23T14:14:40Z</dcterms:modified>
</cp:coreProperties>
</file>