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80" r:id="rId3"/>
    <p:sldMasterId id="2147483792" r:id="rId4"/>
  </p:sldMasterIdLst>
  <p:sldIdLst>
    <p:sldId id="256" r:id="rId5"/>
    <p:sldId id="273" r:id="rId6"/>
    <p:sldId id="271" r:id="rId7"/>
    <p:sldId id="262" r:id="rId8"/>
    <p:sldId id="272" r:id="rId9"/>
    <p:sldId id="274" r:id="rId10"/>
    <p:sldId id="263" r:id="rId11"/>
    <p:sldId id="276" r:id="rId12"/>
    <p:sldId id="277" r:id="rId13"/>
    <p:sldId id="278" r:id="rId14"/>
    <p:sldId id="279" r:id="rId15"/>
    <p:sldId id="280" r:id="rId16"/>
    <p:sldId id="28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66"/>
    <a:srgbClr val="CC0099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1878" y="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34D38-21EE-4D98-A97A-6117033CE9D0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BCA1E2C-7135-481D-A394-1506DE668DC2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 с рождения сталкивается с непрерывно изменяющимся миром. Чтобы существовать в этом мире долго и успешно, нужно понимать, что произойдёт в следующую минуту. А поняв это, предпринять действия, которые приведут к нужной цели. Ребёнок учится достигать цели постепенно. Для этого он овладевает различными навыками.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FF1C55-160A-4C4E-B315-0F7B874AC554}" type="parTrans" cxnId="{FFEFF1F4-52E5-4D1F-B5B1-9982FCF0EAB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9D84D5-AA19-4FA2-9737-C883821AB199}" type="sibTrans" cxnId="{FFEFF1F4-52E5-4D1F-B5B1-9982FCF0EAB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8B9305-349A-4CED-AE5E-C094E0D8C1FE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Одно из важнейших качеств для  одаренных школьников является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легкообучаемость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Даже при поиске работы это качество является ключевым в современном мире.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541903-EFA4-49FC-A4D6-087571F37865}" type="parTrans" cxnId="{867C09CD-780A-4FEC-B675-45013A81D70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2208EC-CE90-4FCE-B9DA-3BA751238635}" type="sibTrans" cxnId="{867C09CD-780A-4FEC-B675-45013A81D70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894D5E-3FAD-40B6-AC34-70C4AE9706BD}" type="pres">
      <dgm:prSet presAssocID="{67134D38-21EE-4D98-A97A-6117033CE9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A90B53-B279-4D19-88DD-96441B6DF9E6}" type="pres">
      <dgm:prSet presAssocID="{6BCA1E2C-7135-481D-A394-1506DE668DC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A80FD-75DF-482B-ABD1-DB5F0FBDACA3}" type="pres">
      <dgm:prSet presAssocID="{E09D84D5-AA19-4FA2-9737-C883821AB199}" presName="spacer" presStyleCnt="0"/>
      <dgm:spPr/>
    </dgm:pt>
    <dgm:pt modelId="{8467D46C-7B67-4247-9AC4-6712E4A5C459}" type="pres">
      <dgm:prSet presAssocID="{D18B9305-349A-4CED-AE5E-C094E0D8C1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C09CD-780A-4FEC-B675-45013A81D70B}" srcId="{67134D38-21EE-4D98-A97A-6117033CE9D0}" destId="{D18B9305-349A-4CED-AE5E-C094E0D8C1FE}" srcOrd="1" destOrd="0" parTransId="{FA541903-EFA4-49FC-A4D6-087571F37865}" sibTransId="{E62208EC-CE90-4FCE-B9DA-3BA751238635}"/>
    <dgm:cxn modelId="{E72898C3-A7AE-4D3F-882C-ABFC61579F5F}" type="presOf" srcId="{6BCA1E2C-7135-481D-A394-1506DE668DC2}" destId="{5FA90B53-B279-4D19-88DD-96441B6DF9E6}" srcOrd="0" destOrd="0" presId="urn:microsoft.com/office/officeart/2005/8/layout/vList2"/>
    <dgm:cxn modelId="{FFEFF1F4-52E5-4D1F-B5B1-9982FCF0EAB0}" srcId="{67134D38-21EE-4D98-A97A-6117033CE9D0}" destId="{6BCA1E2C-7135-481D-A394-1506DE668DC2}" srcOrd="0" destOrd="0" parTransId="{FBFF1C55-160A-4C4E-B315-0F7B874AC554}" sibTransId="{E09D84D5-AA19-4FA2-9737-C883821AB199}"/>
    <dgm:cxn modelId="{CCBBF5EF-816A-4668-A2C4-5D1177F269CA}" type="presOf" srcId="{D18B9305-349A-4CED-AE5E-C094E0D8C1FE}" destId="{8467D46C-7B67-4247-9AC4-6712E4A5C459}" srcOrd="0" destOrd="0" presId="urn:microsoft.com/office/officeart/2005/8/layout/vList2"/>
    <dgm:cxn modelId="{81919CB4-E29F-4CD7-B87B-B4F3EBC77CBC}" type="presOf" srcId="{67134D38-21EE-4D98-A97A-6117033CE9D0}" destId="{E3894D5E-3FAD-40B6-AC34-70C4AE9706BD}" srcOrd="0" destOrd="0" presId="urn:microsoft.com/office/officeart/2005/8/layout/vList2"/>
    <dgm:cxn modelId="{936393D2-8E86-40E8-BC8D-5903BC9433D4}" type="presParOf" srcId="{E3894D5E-3FAD-40B6-AC34-70C4AE9706BD}" destId="{5FA90B53-B279-4D19-88DD-96441B6DF9E6}" srcOrd="0" destOrd="0" presId="urn:microsoft.com/office/officeart/2005/8/layout/vList2"/>
    <dgm:cxn modelId="{C100723E-CEF8-40AB-AB56-C25AB66F0BD6}" type="presParOf" srcId="{E3894D5E-3FAD-40B6-AC34-70C4AE9706BD}" destId="{C1DA80FD-75DF-482B-ABD1-DB5F0FBDACA3}" srcOrd="1" destOrd="0" presId="urn:microsoft.com/office/officeart/2005/8/layout/vList2"/>
    <dgm:cxn modelId="{5A3BB55E-E828-460E-994E-4A6D347035FC}" type="presParOf" srcId="{E3894D5E-3FAD-40B6-AC34-70C4AE9706BD}" destId="{8467D46C-7B67-4247-9AC4-6712E4A5C4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34D38-21EE-4D98-A97A-6117033CE9D0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BCA1E2C-7135-481D-A394-1506DE668DC2}">
      <dgm:prSet/>
      <dgm:spPr/>
      <dgm:t>
        <a:bodyPr/>
        <a:lstStyle/>
        <a:p>
          <a:pPr rtl="0"/>
          <a:r>
            <a:rPr lang="ru-RU" dirty="0" smtClean="0"/>
            <a:t>Алгоритмический  тип мышления очень сильно помогает освоению многих знаний и навыков, в том числе и школьных предметов. Способность мыслить точно, формально, если это нужно, становится одним из важных признаков общей культуры человека в современном  мире.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FF1C55-160A-4C4E-B315-0F7B874AC554}" type="parTrans" cxnId="{FFEFF1F4-52E5-4D1F-B5B1-9982FCF0EAB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9D84D5-AA19-4FA2-9737-C883821AB199}" type="sibTrans" cxnId="{FFEFF1F4-52E5-4D1F-B5B1-9982FCF0EAB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9A7F-B383-4AF1-B1A1-A43AA22D2413}">
      <dgm:prSet/>
      <dgm:spPr/>
      <dgm:t>
        <a:bodyPr/>
        <a:lstStyle/>
        <a:p>
          <a:r>
            <a:rPr lang="ru-RU" b="1" i="1" smtClean="0"/>
            <a:t>Алгоритмическое мышление</a:t>
          </a:r>
          <a:r>
            <a:rPr lang="ru-RU" smtClean="0"/>
            <a:t> можно понимать, как систему мыслительных приёмов направленных на решение задач</a:t>
          </a:r>
          <a:endParaRPr lang="ru-RU"/>
        </a:p>
      </dgm:t>
    </dgm:pt>
    <dgm:pt modelId="{7F170DE8-7307-4D4F-8303-8BE22CE70831}" type="parTrans" cxnId="{A2177084-13F4-414A-9FE4-967880017BC3}">
      <dgm:prSet/>
      <dgm:spPr/>
      <dgm:t>
        <a:bodyPr/>
        <a:lstStyle/>
        <a:p>
          <a:endParaRPr lang="ru-RU"/>
        </a:p>
      </dgm:t>
    </dgm:pt>
    <dgm:pt modelId="{4D5319C7-EFEE-4255-A9BF-19A65A110E3D}" type="sibTrans" cxnId="{A2177084-13F4-414A-9FE4-967880017BC3}">
      <dgm:prSet/>
      <dgm:spPr/>
      <dgm:t>
        <a:bodyPr/>
        <a:lstStyle/>
        <a:p>
          <a:endParaRPr lang="ru-RU"/>
        </a:p>
      </dgm:t>
    </dgm:pt>
    <dgm:pt modelId="{E3894D5E-3FAD-40B6-AC34-70C4AE9706BD}" type="pres">
      <dgm:prSet presAssocID="{67134D38-21EE-4D98-A97A-6117033CE9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A90B53-B279-4D19-88DD-96441B6DF9E6}" type="pres">
      <dgm:prSet presAssocID="{6BCA1E2C-7135-481D-A394-1506DE668DC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A80FD-75DF-482B-ABD1-DB5F0FBDACA3}" type="pres">
      <dgm:prSet presAssocID="{E09D84D5-AA19-4FA2-9737-C883821AB199}" presName="spacer" presStyleCnt="0"/>
      <dgm:spPr/>
    </dgm:pt>
    <dgm:pt modelId="{46B6D806-59E6-4DBE-B5F1-B092333C7CF0}" type="pres">
      <dgm:prSet presAssocID="{CD5B9A7F-B383-4AF1-B1A1-A43AA22D241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FF1F4-52E5-4D1F-B5B1-9982FCF0EAB0}" srcId="{67134D38-21EE-4D98-A97A-6117033CE9D0}" destId="{6BCA1E2C-7135-481D-A394-1506DE668DC2}" srcOrd="0" destOrd="0" parTransId="{FBFF1C55-160A-4C4E-B315-0F7B874AC554}" sibTransId="{E09D84D5-AA19-4FA2-9737-C883821AB199}"/>
    <dgm:cxn modelId="{2B63D95B-94A5-45CB-8DF3-3082AEE2119F}" type="presOf" srcId="{67134D38-21EE-4D98-A97A-6117033CE9D0}" destId="{E3894D5E-3FAD-40B6-AC34-70C4AE9706BD}" srcOrd="0" destOrd="0" presId="urn:microsoft.com/office/officeart/2005/8/layout/vList2"/>
    <dgm:cxn modelId="{0F23BD64-670A-43C7-A733-75890EC3DA8B}" type="presOf" srcId="{6BCA1E2C-7135-481D-A394-1506DE668DC2}" destId="{5FA90B53-B279-4D19-88DD-96441B6DF9E6}" srcOrd="0" destOrd="0" presId="urn:microsoft.com/office/officeart/2005/8/layout/vList2"/>
    <dgm:cxn modelId="{A2177084-13F4-414A-9FE4-967880017BC3}" srcId="{67134D38-21EE-4D98-A97A-6117033CE9D0}" destId="{CD5B9A7F-B383-4AF1-B1A1-A43AA22D2413}" srcOrd="1" destOrd="0" parTransId="{7F170DE8-7307-4D4F-8303-8BE22CE70831}" sibTransId="{4D5319C7-EFEE-4255-A9BF-19A65A110E3D}"/>
    <dgm:cxn modelId="{29F7289C-1DE3-4F74-8C4E-4AF9FE4999CB}" type="presOf" srcId="{CD5B9A7F-B383-4AF1-B1A1-A43AA22D2413}" destId="{46B6D806-59E6-4DBE-B5F1-B092333C7CF0}" srcOrd="0" destOrd="0" presId="urn:microsoft.com/office/officeart/2005/8/layout/vList2"/>
    <dgm:cxn modelId="{FC8A9BB0-7970-4BCF-99A1-B4B9DCB32DF0}" type="presParOf" srcId="{E3894D5E-3FAD-40B6-AC34-70C4AE9706BD}" destId="{5FA90B53-B279-4D19-88DD-96441B6DF9E6}" srcOrd="0" destOrd="0" presId="urn:microsoft.com/office/officeart/2005/8/layout/vList2"/>
    <dgm:cxn modelId="{80269A3A-6C4D-4EAE-97E3-50A3A8C9986C}" type="presParOf" srcId="{E3894D5E-3FAD-40B6-AC34-70C4AE9706BD}" destId="{C1DA80FD-75DF-482B-ABD1-DB5F0FBDACA3}" srcOrd="1" destOrd="0" presId="urn:microsoft.com/office/officeart/2005/8/layout/vList2"/>
    <dgm:cxn modelId="{2861B7D1-B835-45C4-B5C5-C5DCE5EA26C5}" type="presParOf" srcId="{E3894D5E-3FAD-40B6-AC34-70C4AE9706BD}" destId="{46B6D806-59E6-4DBE-B5F1-B092333C7C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D4231-0F12-42BB-943E-0CA126BA4A62}" type="doc">
      <dgm:prSet loTypeId="urn:microsoft.com/office/officeart/2005/8/layout/vList2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FBC772E-7866-4EEE-B879-2DEBC3DB3CCB}">
      <dgm:prSet custT="1"/>
      <dgm:spPr/>
      <dgm:t>
        <a:bodyPr/>
        <a:lstStyle/>
        <a:p>
          <a:pPr algn="ctr" rtl="0"/>
          <a:r>
            <a:rPr lang="ru-RU" sz="4000" b="1" i="0" dirty="0" smtClean="0"/>
            <a:t>ПРОГРАММИРОВАНИЕ  ДЛЯ СЛЕДУЮЩЕГО ПОКОЛЕНИЯ</a:t>
          </a:r>
          <a:r>
            <a: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</a:t>
          </a:r>
          <a:endParaRPr lang="ru-RU" sz="6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6C814-206D-4359-8703-46F7BDE4ECC9}" type="parTrans" cxnId="{6B3CA3BC-4823-4242-89BC-559AF41E30C0}">
      <dgm:prSet/>
      <dgm:spPr/>
      <dgm:t>
        <a:bodyPr/>
        <a:lstStyle/>
        <a:p>
          <a:endParaRPr lang="ru-RU"/>
        </a:p>
      </dgm:t>
    </dgm:pt>
    <dgm:pt modelId="{D319A85B-D276-4F3A-84E3-4A96C90067F7}" type="sibTrans" cxnId="{6B3CA3BC-4823-4242-89BC-559AF41E30C0}">
      <dgm:prSet/>
      <dgm:spPr/>
      <dgm:t>
        <a:bodyPr/>
        <a:lstStyle/>
        <a:p>
          <a:endParaRPr lang="ru-RU"/>
        </a:p>
      </dgm:t>
    </dgm:pt>
    <dgm:pt modelId="{B51F239C-F1A1-441E-B420-0B2374150E04}" type="pres">
      <dgm:prSet presAssocID="{658D4231-0F12-42BB-943E-0CA126BA4A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B4919-1C6D-4267-B977-15EC218AC599}" type="pres">
      <dgm:prSet presAssocID="{9FBC772E-7866-4EEE-B879-2DEBC3DB3CCB}" presName="parentText" presStyleLbl="node1" presStyleIdx="0" presStyleCnt="1" custScaleX="77300" custScaleY="1041039" custLinFactY="-100000" custLinFactNeighborX="334" custLinFactNeighborY="-104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CA3BC-4823-4242-89BC-559AF41E30C0}" srcId="{658D4231-0F12-42BB-943E-0CA126BA4A62}" destId="{9FBC772E-7866-4EEE-B879-2DEBC3DB3CCB}" srcOrd="0" destOrd="0" parTransId="{2416C814-206D-4359-8703-46F7BDE4ECC9}" sibTransId="{D319A85B-D276-4F3A-84E3-4A96C90067F7}"/>
    <dgm:cxn modelId="{F69E8B61-988A-41C9-BBA1-98D5C121DDBC}" type="presOf" srcId="{658D4231-0F12-42BB-943E-0CA126BA4A62}" destId="{B51F239C-F1A1-441E-B420-0B2374150E04}" srcOrd="0" destOrd="0" presId="urn:microsoft.com/office/officeart/2005/8/layout/vList2"/>
    <dgm:cxn modelId="{4CF59227-D730-4E05-9FAE-75CADFBB83A5}" type="presOf" srcId="{9FBC772E-7866-4EEE-B879-2DEBC3DB3CCB}" destId="{C28B4919-1C6D-4267-B977-15EC218AC599}" srcOrd="0" destOrd="0" presId="urn:microsoft.com/office/officeart/2005/8/layout/vList2"/>
    <dgm:cxn modelId="{CE653ECF-8506-479F-9D4D-EE95E3007176}" type="presParOf" srcId="{B51F239C-F1A1-441E-B420-0B2374150E04}" destId="{C28B4919-1C6D-4267-B977-15EC218AC5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47689-60E7-4D57-8239-0CEB6ADDA57C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A26EF2B-6596-4B98-93CF-E565F70055A6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же развить у ребенка такое  мышление? Алгоритмическое мышление нужно тренировать.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092E12-F63A-4794-B831-667DCA4FEFE6}" type="parTrans" cxnId="{ACCD548D-77B3-41E2-A7B0-13457BB0E980}">
      <dgm:prSet/>
      <dgm:spPr/>
      <dgm:t>
        <a:bodyPr/>
        <a:lstStyle/>
        <a:p>
          <a:endParaRPr lang="ru-RU"/>
        </a:p>
      </dgm:t>
    </dgm:pt>
    <dgm:pt modelId="{B2470BF5-89B4-4EC0-A3F7-2C0EB4C58AA2}" type="sibTrans" cxnId="{ACCD548D-77B3-41E2-A7B0-13457BB0E980}">
      <dgm:prSet/>
      <dgm:spPr/>
      <dgm:t>
        <a:bodyPr/>
        <a:lstStyle/>
        <a:p>
          <a:endParaRPr lang="ru-RU"/>
        </a:p>
      </dgm:t>
    </dgm:pt>
    <dgm:pt modelId="{9068EF90-6913-49D6-8182-F1B0B2CDC9CF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нужно работать системно. Изучать свойства алгоритмов и учиться с ними работать лучше всего на примере программирования. Но сразу начать программировать сложно, особенно детям в младшем и среднем школьном возрасте, когда они еще не изучили  в полной мере математических основ.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3600-A09C-4F2A-9F53-33A35F3403D0}" type="parTrans" cxnId="{A5D7911D-135E-4EA3-9863-F7F04C651195}">
      <dgm:prSet/>
      <dgm:spPr/>
      <dgm:t>
        <a:bodyPr/>
        <a:lstStyle/>
        <a:p>
          <a:endParaRPr lang="ru-RU"/>
        </a:p>
      </dgm:t>
    </dgm:pt>
    <dgm:pt modelId="{0E955A95-1672-4779-BAE1-B0A9FCF9E49B}" type="sibTrans" cxnId="{A5D7911D-135E-4EA3-9863-F7F04C651195}">
      <dgm:prSet/>
      <dgm:spPr/>
      <dgm:t>
        <a:bodyPr/>
        <a:lstStyle/>
        <a:p>
          <a:endParaRPr lang="ru-RU"/>
        </a:p>
      </dgm:t>
    </dgm:pt>
    <dgm:pt modelId="{A7DFF41C-6062-407B-9049-E84C12F1F47C}" type="pres">
      <dgm:prSet presAssocID="{54547689-60E7-4D57-8239-0CEB6ADDA5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E4D79-56C7-4E7F-906F-CF5A6AADE277}" type="pres">
      <dgm:prSet presAssocID="{FA26EF2B-6596-4B98-93CF-E565F70055A6}" presName="parentText" presStyleLbl="node1" presStyleIdx="0" presStyleCnt="2" custScaleY="60218" custLinFactY="-29920" custLinFactNeighborX="71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BE687-9233-4E17-B78F-C48CB179EE93}" type="pres">
      <dgm:prSet presAssocID="{B2470BF5-89B4-4EC0-A3F7-2C0EB4C58AA2}" presName="spacer" presStyleCnt="0"/>
      <dgm:spPr/>
    </dgm:pt>
    <dgm:pt modelId="{5501077C-AB53-4846-B1D9-7CB7B3B9FEF6}" type="pres">
      <dgm:prSet presAssocID="{9068EF90-6913-49D6-8182-F1B0B2CDC9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7911D-135E-4EA3-9863-F7F04C651195}" srcId="{54547689-60E7-4D57-8239-0CEB6ADDA57C}" destId="{9068EF90-6913-49D6-8182-F1B0B2CDC9CF}" srcOrd="1" destOrd="0" parTransId="{B6A33600-A09C-4F2A-9F53-33A35F3403D0}" sibTransId="{0E955A95-1672-4779-BAE1-B0A9FCF9E49B}"/>
    <dgm:cxn modelId="{ACCD548D-77B3-41E2-A7B0-13457BB0E980}" srcId="{54547689-60E7-4D57-8239-0CEB6ADDA57C}" destId="{FA26EF2B-6596-4B98-93CF-E565F70055A6}" srcOrd="0" destOrd="0" parTransId="{3A092E12-F63A-4794-B831-667DCA4FEFE6}" sibTransId="{B2470BF5-89B4-4EC0-A3F7-2C0EB4C58AA2}"/>
    <dgm:cxn modelId="{B57C597A-AEAF-4F10-B425-B150C3C18ABC}" type="presOf" srcId="{54547689-60E7-4D57-8239-0CEB6ADDA57C}" destId="{A7DFF41C-6062-407B-9049-E84C12F1F47C}" srcOrd="0" destOrd="0" presId="urn:microsoft.com/office/officeart/2005/8/layout/vList2"/>
    <dgm:cxn modelId="{50B4EE53-4B14-4CBE-B0A7-EC445E9D527A}" type="presOf" srcId="{FA26EF2B-6596-4B98-93CF-E565F70055A6}" destId="{267E4D79-56C7-4E7F-906F-CF5A6AADE277}" srcOrd="0" destOrd="0" presId="urn:microsoft.com/office/officeart/2005/8/layout/vList2"/>
    <dgm:cxn modelId="{54036563-8BE0-4B0D-9164-0163CB995F41}" type="presOf" srcId="{9068EF90-6913-49D6-8182-F1B0B2CDC9CF}" destId="{5501077C-AB53-4846-B1D9-7CB7B3B9FEF6}" srcOrd="0" destOrd="0" presId="urn:microsoft.com/office/officeart/2005/8/layout/vList2"/>
    <dgm:cxn modelId="{9438E689-3424-4BA7-B918-2B9587944084}" type="presParOf" srcId="{A7DFF41C-6062-407B-9049-E84C12F1F47C}" destId="{267E4D79-56C7-4E7F-906F-CF5A6AADE277}" srcOrd="0" destOrd="0" presId="urn:microsoft.com/office/officeart/2005/8/layout/vList2"/>
    <dgm:cxn modelId="{FCE4ED87-885A-4EC6-A773-343DEB65DE6A}" type="presParOf" srcId="{A7DFF41C-6062-407B-9049-E84C12F1F47C}" destId="{9EBBE687-9233-4E17-B78F-C48CB179EE93}" srcOrd="1" destOrd="0" presId="urn:microsoft.com/office/officeart/2005/8/layout/vList2"/>
    <dgm:cxn modelId="{D10BB000-0224-4AA7-8DA9-44353B42DCB7}" type="presParOf" srcId="{A7DFF41C-6062-407B-9049-E84C12F1F47C}" destId="{5501077C-AB53-4846-B1D9-7CB7B3B9FE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5130C9-E43B-4D27-A128-15320BF4EB5F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90FCD4F-4371-49E4-B18E-AC6C0B3972EF}">
      <dgm:prSet/>
      <dgm:spPr/>
      <dgm:t>
        <a:bodyPr/>
        <a:lstStyle/>
        <a:p>
          <a:pPr rtl="0"/>
          <a:r>
            <a:rPr lang="ru-RU" smtClean="0"/>
            <a:t>Конечно же, одним из помощников учителя в этом являются современные технологии такие как интерактивные тренажеры, квесты, игры.</a:t>
          </a:r>
          <a:endParaRPr lang="ru-RU"/>
        </a:p>
      </dgm:t>
    </dgm:pt>
    <dgm:pt modelId="{C939A370-D164-47AD-87A9-7F7A2F17A32B}" type="parTrans" cxnId="{B183B1D8-30B4-44F2-AC10-5EF926F10CDF}">
      <dgm:prSet/>
      <dgm:spPr/>
      <dgm:t>
        <a:bodyPr/>
        <a:lstStyle/>
        <a:p>
          <a:endParaRPr lang="ru-RU"/>
        </a:p>
      </dgm:t>
    </dgm:pt>
    <dgm:pt modelId="{EF2EAA2B-F5DE-46A9-B871-1CE64D87F832}" type="sibTrans" cxnId="{B183B1D8-30B4-44F2-AC10-5EF926F10CDF}">
      <dgm:prSet/>
      <dgm:spPr/>
      <dgm:t>
        <a:bodyPr/>
        <a:lstStyle/>
        <a:p>
          <a:endParaRPr lang="ru-RU"/>
        </a:p>
      </dgm:t>
    </dgm:pt>
    <dgm:pt modelId="{3067414B-DEAF-47E6-B0CC-1651EC83B47B}">
      <dgm:prSet/>
      <dgm:spPr/>
      <dgm:t>
        <a:bodyPr/>
        <a:lstStyle/>
        <a:p>
          <a:pPr rtl="0"/>
          <a:r>
            <a:rPr lang="ru-RU" smtClean="0"/>
            <a:t>Эти средства должны быть увлекательными, развивать внимание, быстроту реакций, тренировать память. Выполнение всех  заданий должно обучить ребенка аналитически мыслить в нестандартных ситуациях, классифицировать и обобщать понятия. Кроме того, деятельность должна быть осмысленной и простой одновременно.</a:t>
          </a:r>
          <a:endParaRPr lang="ru-RU"/>
        </a:p>
      </dgm:t>
    </dgm:pt>
    <dgm:pt modelId="{A7180E54-B277-4B4A-829E-1AAE80225B5B}" type="parTrans" cxnId="{1860D8E7-9120-476E-9018-9E3DEA274E4F}">
      <dgm:prSet/>
      <dgm:spPr/>
      <dgm:t>
        <a:bodyPr/>
        <a:lstStyle/>
        <a:p>
          <a:endParaRPr lang="ru-RU"/>
        </a:p>
      </dgm:t>
    </dgm:pt>
    <dgm:pt modelId="{7BDEB6A0-07C1-4EB0-B48A-16A04F31D92C}" type="sibTrans" cxnId="{1860D8E7-9120-476E-9018-9E3DEA274E4F}">
      <dgm:prSet/>
      <dgm:spPr/>
      <dgm:t>
        <a:bodyPr/>
        <a:lstStyle/>
        <a:p>
          <a:endParaRPr lang="ru-RU"/>
        </a:p>
      </dgm:t>
    </dgm:pt>
    <dgm:pt modelId="{794A0FB4-9F02-4E7E-B574-71B21BBE3212}">
      <dgm:prSet/>
      <dgm:spPr/>
      <dgm:t>
        <a:bodyPr/>
        <a:lstStyle/>
        <a:p>
          <a:pPr rtl="0"/>
          <a:r>
            <a:rPr lang="ru-RU" dirty="0" smtClean="0"/>
            <a:t>В информатике  такими средствами являются ресурсы по обучению детей программированию и алгоритмическому мышлению.</a:t>
          </a:r>
          <a:endParaRPr lang="ru-RU" dirty="0"/>
        </a:p>
      </dgm:t>
    </dgm:pt>
    <dgm:pt modelId="{3293D97B-0957-4467-B278-B10D407E50A5}" type="parTrans" cxnId="{24304D45-2D9D-4008-A4C5-6AF02424317A}">
      <dgm:prSet/>
      <dgm:spPr/>
      <dgm:t>
        <a:bodyPr/>
        <a:lstStyle/>
        <a:p>
          <a:endParaRPr lang="ru-RU"/>
        </a:p>
      </dgm:t>
    </dgm:pt>
    <dgm:pt modelId="{4362D8EC-2BCF-4E27-A3B3-4932EF6ACCB7}" type="sibTrans" cxnId="{24304D45-2D9D-4008-A4C5-6AF02424317A}">
      <dgm:prSet/>
      <dgm:spPr/>
      <dgm:t>
        <a:bodyPr/>
        <a:lstStyle/>
        <a:p>
          <a:endParaRPr lang="ru-RU"/>
        </a:p>
      </dgm:t>
    </dgm:pt>
    <dgm:pt modelId="{061C1FAB-A7FF-4C7E-8052-5EECA1EF6E30}" type="pres">
      <dgm:prSet presAssocID="{005130C9-E43B-4D27-A128-15320BF4EB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44EED-3FA9-4C46-B40A-13FFAB0925B7}" type="pres">
      <dgm:prSet presAssocID="{B90FCD4F-4371-49E4-B18E-AC6C0B3972E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8CDEC-2124-4BF5-894C-8A86F1871027}" type="pres">
      <dgm:prSet presAssocID="{EF2EAA2B-F5DE-46A9-B871-1CE64D87F832}" presName="spacer" presStyleCnt="0"/>
      <dgm:spPr/>
    </dgm:pt>
    <dgm:pt modelId="{B81F0487-15CE-47AE-8647-E4A9D9479234}" type="pres">
      <dgm:prSet presAssocID="{3067414B-DEAF-47E6-B0CC-1651EC83B4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388BB-FB60-4C34-8B3C-66B0B9F86504}" type="pres">
      <dgm:prSet presAssocID="{7BDEB6A0-07C1-4EB0-B48A-16A04F31D92C}" presName="spacer" presStyleCnt="0"/>
      <dgm:spPr/>
    </dgm:pt>
    <dgm:pt modelId="{F0F9DED3-E55F-4FA1-8E4E-F4275DAAAACF}" type="pres">
      <dgm:prSet presAssocID="{794A0FB4-9F02-4E7E-B574-71B21BBE32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0D8E7-9120-476E-9018-9E3DEA274E4F}" srcId="{005130C9-E43B-4D27-A128-15320BF4EB5F}" destId="{3067414B-DEAF-47E6-B0CC-1651EC83B47B}" srcOrd="1" destOrd="0" parTransId="{A7180E54-B277-4B4A-829E-1AAE80225B5B}" sibTransId="{7BDEB6A0-07C1-4EB0-B48A-16A04F31D92C}"/>
    <dgm:cxn modelId="{3742E7B3-7093-4246-A786-4797CE285D96}" type="presOf" srcId="{3067414B-DEAF-47E6-B0CC-1651EC83B47B}" destId="{B81F0487-15CE-47AE-8647-E4A9D9479234}" srcOrd="0" destOrd="0" presId="urn:microsoft.com/office/officeart/2005/8/layout/vList2"/>
    <dgm:cxn modelId="{24304D45-2D9D-4008-A4C5-6AF02424317A}" srcId="{005130C9-E43B-4D27-A128-15320BF4EB5F}" destId="{794A0FB4-9F02-4E7E-B574-71B21BBE3212}" srcOrd="2" destOrd="0" parTransId="{3293D97B-0957-4467-B278-B10D407E50A5}" sibTransId="{4362D8EC-2BCF-4E27-A3B3-4932EF6ACCB7}"/>
    <dgm:cxn modelId="{2DDE53D9-224C-418E-A331-F767AF598D9F}" type="presOf" srcId="{B90FCD4F-4371-49E4-B18E-AC6C0B3972EF}" destId="{E1844EED-3FA9-4C46-B40A-13FFAB0925B7}" srcOrd="0" destOrd="0" presId="urn:microsoft.com/office/officeart/2005/8/layout/vList2"/>
    <dgm:cxn modelId="{F3391F08-9B79-4A54-AFD2-409BEB3FB4DE}" type="presOf" srcId="{794A0FB4-9F02-4E7E-B574-71B21BBE3212}" destId="{F0F9DED3-E55F-4FA1-8E4E-F4275DAAAACF}" srcOrd="0" destOrd="0" presId="urn:microsoft.com/office/officeart/2005/8/layout/vList2"/>
    <dgm:cxn modelId="{54E85AD7-7A34-4438-A643-983D3C871EF2}" type="presOf" srcId="{005130C9-E43B-4D27-A128-15320BF4EB5F}" destId="{061C1FAB-A7FF-4C7E-8052-5EECA1EF6E30}" srcOrd="0" destOrd="0" presId="urn:microsoft.com/office/officeart/2005/8/layout/vList2"/>
    <dgm:cxn modelId="{B183B1D8-30B4-44F2-AC10-5EF926F10CDF}" srcId="{005130C9-E43B-4D27-A128-15320BF4EB5F}" destId="{B90FCD4F-4371-49E4-B18E-AC6C0B3972EF}" srcOrd="0" destOrd="0" parTransId="{C939A370-D164-47AD-87A9-7F7A2F17A32B}" sibTransId="{EF2EAA2B-F5DE-46A9-B871-1CE64D87F832}"/>
    <dgm:cxn modelId="{EBEC602C-56B0-4A7A-B4FC-9A9120D2FAF3}" type="presParOf" srcId="{061C1FAB-A7FF-4C7E-8052-5EECA1EF6E30}" destId="{E1844EED-3FA9-4C46-B40A-13FFAB0925B7}" srcOrd="0" destOrd="0" presId="urn:microsoft.com/office/officeart/2005/8/layout/vList2"/>
    <dgm:cxn modelId="{E1982644-91FF-48BA-96DD-58CBB6DCD87A}" type="presParOf" srcId="{061C1FAB-A7FF-4C7E-8052-5EECA1EF6E30}" destId="{7828CDEC-2124-4BF5-894C-8A86F1871027}" srcOrd="1" destOrd="0" presId="urn:microsoft.com/office/officeart/2005/8/layout/vList2"/>
    <dgm:cxn modelId="{2E458B27-0ABF-4D1E-9730-0A463F202FC1}" type="presParOf" srcId="{061C1FAB-A7FF-4C7E-8052-5EECA1EF6E30}" destId="{B81F0487-15CE-47AE-8647-E4A9D9479234}" srcOrd="2" destOrd="0" presId="urn:microsoft.com/office/officeart/2005/8/layout/vList2"/>
    <dgm:cxn modelId="{6EFB8E49-8F6B-4A54-9449-32B5AECF0363}" type="presParOf" srcId="{061C1FAB-A7FF-4C7E-8052-5EECA1EF6E30}" destId="{71A388BB-FB60-4C34-8B3C-66B0B9F86504}" srcOrd="3" destOrd="0" presId="urn:microsoft.com/office/officeart/2005/8/layout/vList2"/>
    <dgm:cxn modelId="{A6BA49AC-F89F-4E4E-8236-623A858EC9FF}" type="presParOf" srcId="{061C1FAB-A7FF-4C7E-8052-5EECA1EF6E30}" destId="{F0F9DED3-E55F-4FA1-8E4E-F4275DAAAA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B42B82-B3E5-45FF-9196-AC6F6C2EB843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EE6C10-0D5A-48CB-B674-92CD497E3466}">
      <dgm:prSet/>
      <dgm:spPr/>
      <dgm:t>
        <a:bodyPr/>
        <a:lstStyle/>
        <a:p>
          <a:pPr rtl="0"/>
          <a:r>
            <a:rPr lang="ru-RU" b="1" smtClean="0"/>
            <a:t>Спасибо за внимание!</a:t>
          </a:r>
          <a:endParaRPr lang="ru-RU"/>
        </a:p>
      </dgm:t>
    </dgm:pt>
    <dgm:pt modelId="{93022020-D2CF-4181-83CF-3404B30439C7}" type="parTrans" cxnId="{2A77204A-1F58-4256-A719-F9F5A737908F}">
      <dgm:prSet/>
      <dgm:spPr/>
      <dgm:t>
        <a:bodyPr/>
        <a:lstStyle/>
        <a:p>
          <a:endParaRPr lang="ru-RU"/>
        </a:p>
      </dgm:t>
    </dgm:pt>
    <dgm:pt modelId="{B01BB364-CF5B-4D97-B422-A6D9C7D3D0ED}" type="sibTrans" cxnId="{2A77204A-1F58-4256-A719-F9F5A737908F}">
      <dgm:prSet/>
      <dgm:spPr/>
      <dgm:t>
        <a:bodyPr/>
        <a:lstStyle/>
        <a:p>
          <a:endParaRPr lang="ru-RU"/>
        </a:p>
      </dgm:t>
    </dgm:pt>
    <dgm:pt modelId="{74D77E30-B34F-4CAE-86A5-C7C3F9DD8757}" type="pres">
      <dgm:prSet presAssocID="{BAB42B82-B3E5-45FF-9196-AC6F6C2EB8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7EC9A-B9FC-48CD-9038-AF7410D54B5E}" type="pres">
      <dgm:prSet presAssocID="{06EE6C10-0D5A-48CB-B674-92CD497E3466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2A77204A-1F58-4256-A719-F9F5A737908F}" srcId="{BAB42B82-B3E5-45FF-9196-AC6F6C2EB843}" destId="{06EE6C10-0D5A-48CB-B674-92CD497E3466}" srcOrd="0" destOrd="0" parTransId="{93022020-D2CF-4181-83CF-3404B30439C7}" sibTransId="{B01BB364-CF5B-4D97-B422-A6D9C7D3D0ED}"/>
    <dgm:cxn modelId="{7DE7AA61-EED8-45E4-B612-ECED481E7EAD}" type="presOf" srcId="{BAB42B82-B3E5-45FF-9196-AC6F6C2EB843}" destId="{74D77E30-B34F-4CAE-86A5-C7C3F9DD8757}" srcOrd="0" destOrd="0" presId="urn:microsoft.com/office/officeart/2005/8/layout/venn1"/>
    <dgm:cxn modelId="{03DA554A-ADB7-4FA3-AA3C-0CEDA9EDFA42}" type="presOf" srcId="{06EE6C10-0D5A-48CB-B674-92CD497E3466}" destId="{E857EC9A-B9FC-48CD-9038-AF7410D54B5E}" srcOrd="0" destOrd="0" presId="urn:microsoft.com/office/officeart/2005/8/layout/venn1"/>
    <dgm:cxn modelId="{A759AC05-1B1D-4159-B76C-9DF202B93C1B}" type="presParOf" srcId="{74D77E30-B34F-4CAE-86A5-C7C3F9DD8757}" destId="{E857EC9A-B9FC-48CD-9038-AF7410D54B5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90B53-B279-4D19-88DD-96441B6DF9E6}">
      <dsp:nvSpPr>
        <dsp:cNvPr id="0" name=""/>
        <dsp:cNvSpPr/>
      </dsp:nvSpPr>
      <dsp:spPr>
        <a:xfrm>
          <a:off x="0" y="20333"/>
          <a:ext cx="5832648" cy="2667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 с рождения сталкивается с непрерывно изменяющимся миром. Чтобы существовать в этом мире долго и успешно, нужно понимать, что произойдёт в следующую минуту. А поняв это, предпринять действия, которые приведут к нужной цели. Ребёнок учится достигать цели постепенно. Для этого он овладевает различными навыками.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221" y="150554"/>
        <a:ext cx="5572206" cy="2407158"/>
      </dsp:txXfrm>
    </dsp:sp>
    <dsp:sp modelId="{8467D46C-7B67-4247-9AC4-6712E4A5C459}">
      <dsp:nvSpPr>
        <dsp:cNvPr id="0" name=""/>
        <dsp:cNvSpPr/>
      </dsp:nvSpPr>
      <dsp:spPr>
        <a:xfrm>
          <a:off x="0" y="2745533"/>
          <a:ext cx="5832648" cy="2667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Одно из важнейших качеств для  одаренных школьников является </a:t>
          </a:r>
          <a:r>
            <a:rPr lang="ru-RU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легкообучаемость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Даже при поиске работы это качество является ключевым в современном мире.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221" y="2875754"/>
        <a:ext cx="5572206" cy="2407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90B53-B279-4D19-88DD-96441B6DF9E6}">
      <dsp:nvSpPr>
        <dsp:cNvPr id="0" name=""/>
        <dsp:cNvSpPr/>
      </dsp:nvSpPr>
      <dsp:spPr>
        <a:xfrm>
          <a:off x="0" y="111053"/>
          <a:ext cx="5832648" cy="2574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Алгоритмический  тип мышления очень сильно помогает освоению многих знаний и навыков, в том числе и школьных предметов. Способность мыслить точно, формально, если это нужно, становится одним из важных признаков общей культуры человека в современном  мире.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652" y="236705"/>
        <a:ext cx="5581344" cy="2322696"/>
      </dsp:txXfrm>
    </dsp:sp>
    <dsp:sp modelId="{46B6D806-59E6-4DBE-B5F1-B092333C7CF0}">
      <dsp:nvSpPr>
        <dsp:cNvPr id="0" name=""/>
        <dsp:cNvSpPr/>
      </dsp:nvSpPr>
      <dsp:spPr>
        <a:xfrm>
          <a:off x="0" y="2748413"/>
          <a:ext cx="5832648" cy="2574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smtClean="0"/>
            <a:t>Алгоритмическое мышление</a:t>
          </a:r>
          <a:r>
            <a:rPr lang="ru-RU" sz="2200" kern="1200" smtClean="0"/>
            <a:t> можно понимать, как систему мыслительных приёмов направленных на решение задач</a:t>
          </a:r>
          <a:endParaRPr lang="ru-RU" sz="2200" kern="1200"/>
        </a:p>
      </dsp:txBody>
      <dsp:txXfrm>
        <a:off x="125652" y="2874065"/>
        <a:ext cx="5581344" cy="2322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B4919-1C6D-4267-B977-15EC218AC599}">
      <dsp:nvSpPr>
        <dsp:cNvPr id="0" name=""/>
        <dsp:cNvSpPr/>
      </dsp:nvSpPr>
      <dsp:spPr>
        <a:xfrm>
          <a:off x="1584149" y="0"/>
          <a:ext cx="4644234" cy="33091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 smtClean="0"/>
            <a:t>ПРОГРАММИРОВАНИЕ  ДЛЯ СЛЕДУЮЩЕГО ПОКОЛЕНИЯ</a:t>
          </a:r>
          <a:r>
            <a:rPr lang="ru-RU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</a:t>
          </a:r>
          <a:endParaRPr lang="ru-RU" sz="6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5688" y="161539"/>
        <a:ext cx="4321156" cy="2986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E4D79-56C7-4E7F-906F-CF5A6AADE277}">
      <dsp:nvSpPr>
        <dsp:cNvPr id="0" name=""/>
        <dsp:cNvSpPr/>
      </dsp:nvSpPr>
      <dsp:spPr>
        <a:xfrm>
          <a:off x="0" y="0"/>
          <a:ext cx="6264695" cy="1548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же развить у ребенка такое  мышление? Алгоритмическое мышление нужно тренировать. 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571" y="75571"/>
        <a:ext cx="6113553" cy="1396931"/>
      </dsp:txXfrm>
    </dsp:sp>
    <dsp:sp modelId="{5501077C-AB53-4846-B1D9-7CB7B3B9FEF6}">
      <dsp:nvSpPr>
        <dsp:cNvPr id="0" name=""/>
        <dsp:cNvSpPr/>
      </dsp:nvSpPr>
      <dsp:spPr>
        <a:xfrm>
          <a:off x="0" y="1932593"/>
          <a:ext cx="6264695" cy="25707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нужно работать системно. Изучать свойства алгоритмов и учиться с ними работать лучше всего на примере программирования. Но сразу начать программировать сложно, особенно детям в младшем и среднем школьном возрасте, когда они еще не изучили  в полной мере математических основ. 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495" y="2058088"/>
        <a:ext cx="6013705" cy="2319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44EED-3FA9-4C46-B40A-13FFAB0925B7}">
      <dsp:nvSpPr>
        <dsp:cNvPr id="0" name=""/>
        <dsp:cNvSpPr/>
      </dsp:nvSpPr>
      <dsp:spPr>
        <a:xfrm>
          <a:off x="0" y="245970"/>
          <a:ext cx="6357392" cy="1723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Конечно же, одним из помощников учителя в этом являются современные технологии такие как интерактивные тренажеры, квесты, игры.</a:t>
          </a:r>
          <a:endParaRPr lang="ru-RU" sz="1700" kern="1200"/>
        </a:p>
      </dsp:txBody>
      <dsp:txXfrm>
        <a:off x="84139" y="330109"/>
        <a:ext cx="6189114" cy="1555314"/>
      </dsp:txXfrm>
    </dsp:sp>
    <dsp:sp modelId="{B81F0487-15CE-47AE-8647-E4A9D9479234}">
      <dsp:nvSpPr>
        <dsp:cNvPr id="0" name=""/>
        <dsp:cNvSpPr/>
      </dsp:nvSpPr>
      <dsp:spPr>
        <a:xfrm>
          <a:off x="0" y="2018523"/>
          <a:ext cx="6357392" cy="1723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Эти средства должны быть увлекательными, развивать внимание, быстроту реакций, тренировать память. Выполнение всех  заданий должно обучить ребенка аналитически мыслить в нестандартных ситуациях, классифицировать и обобщать понятия. Кроме того, деятельность должна быть осмысленной и простой одновременно.</a:t>
          </a:r>
          <a:endParaRPr lang="ru-RU" sz="1700" kern="1200"/>
        </a:p>
      </dsp:txBody>
      <dsp:txXfrm>
        <a:off x="84139" y="2102662"/>
        <a:ext cx="6189114" cy="1555314"/>
      </dsp:txXfrm>
    </dsp:sp>
    <dsp:sp modelId="{F0F9DED3-E55F-4FA1-8E4E-F4275DAAAACF}">
      <dsp:nvSpPr>
        <dsp:cNvPr id="0" name=""/>
        <dsp:cNvSpPr/>
      </dsp:nvSpPr>
      <dsp:spPr>
        <a:xfrm>
          <a:off x="0" y="3791076"/>
          <a:ext cx="6357392" cy="1723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информатике  такими средствами являются ресурсы по обучению детей программированию и алгоритмическому мышлению.</a:t>
          </a:r>
          <a:endParaRPr lang="ru-RU" sz="1700" kern="1200" dirty="0"/>
        </a:p>
      </dsp:txBody>
      <dsp:txXfrm>
        <a:off x="84139" y="3875215"/>
        <a:ext cx="6189114" cy="1555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7EC9A-B9FC-48CD-9038-AF7410D54B5E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smtClean="0"/>
            <a:t>Спасибо за внимание!</a:t>
          </a:r>
          <a:endParaRPr lang="ru-RU" sz="5300" kern="1200"/>
        </a:p>
      </dsp:txBody>
      <dsp:txXfrm>
        <a:off x="2514630" y="662812"/>
        <a:ext cx="3200339" cy="3200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4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2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0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19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386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8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7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5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7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62CA-C57B-4F14-A81A-B5B4D5BD2E6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odemonkey.com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772816"/>
            <a:ext cx="6048671" cy="2506096"/>
          </a:xfrm>
        </p:spPr>
        <p:txBody>
          <a:bodyPr>
            <a:prstTxWarp prst="textPlain">
              <a:avLst>
                <a:gd name="adj" fmla="val 49424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Развитие алгоритмического мышления с помощью</a:t>
            </a:r>
            <a:r>
              <a:rPr lang="ru-RU" sz="4000" dirty="0"/>
              <a:t> </a:t>
            </a:r>
            <a:r>
              <a:rPr lang="ru-RU" sz="4000" dirty="0" smtClean="0"/>
              <a:t>образовательной  игровой среды</a:t>
            </a:r>
          </a:p>
          <a:p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CODEMONKEY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750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10353" r="7750" b="12187"/>
          <a:stretch/>
        </p:blipFill>
        <p:spPr bwMode="auto">
          <a:xfrm>
            <a:off x="35496" y="548680"/>
            <a:ext cx="8640960" cy="481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10201" r="-235" b="9648"/>
          <a:stretch/>
        </p:blipFill>
        <p:spPr bwMode="auto">
          <a:xfrm>
            <a:off x="251520" y="1700808"/>
            <a:ext cx="8563239" cy="387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</a:t>
            </a:r>
            <a:r>
              <a:rPr lang="en-US" dirty="0" smtClean="0"/>
              <a:t>   </a:t>
            </a:r>
            <a:r>
              <a:rPr lang="en-US" dirty="0">
                <a:hlinkClick r:id="rId2"/>
              </a:rPr>
              <a:t>https://www.codemonkey.com/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2" t="11303" r="19729" b="17525"/>
          <a:stretch/>
        </p:blipFill>
        <p:spPr bwMode="auto">
          <a:xfrm>
            <a:off x="10775" y="2276872"/>
            <a:ext cx="3317734" cy="215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19142" r="16401" b="18345"/>
          <a:stretch/>
        </p:blipFill>
        <p:spPr bwMode="auto">
          <a:xfrm>
            <a:off x="3203848" y="2636912"/>
            <a:ext cx="5484315" cy="297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оединительная линия уступом 4"/>
          <p:cNvCxnSpPr/>
          <p:nvPr/>
        </p:nvCxnSpPr>
        <p:spPr>
          <a:xfrm>
            <a:off x="1835696" y="3573016"/>
            <a:ext cx="2088232" cy="1224136"/>
          </a:xfrm>
          <a:prstGeom prst="bentConnector3">
            <a:avLst/>
          </a:prstGeom>
          <a:ln w="117475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7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Вводим код   </a:t>
            </a:r>
            <a:r>
              <a:rPr lang="en-US" sz="3600" dirty="0"/>
              <a:t>9tzj9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18690" r="24836" b="11565"/>
          <a:stretch/>
        </p:blipFill>
        <p:spPr bwMode="auto">
          <a:xfrm>
            <a:off x="514678" y="2348880"/>
            <a:ext cx="4126939" cy="311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9933" r="3588" b="11059"/>
          <a:stretch/>
        </p:blipFill>
        <p:spPr bwMode="auto">
          <a:xfrm>
            <a:off x="3707904" y="2636912"/>
            <a:ext cx="5470592" cy="3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4938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77302"/>
              </p:ext>
            </p:extLst>
          </p:nvPr>
        </p:nvGraphicFramePr>
        <p:xfrm>
          <a:off x="2987824" y="692696"/>
          <a:ext cx="5832648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6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874194"/>
              </p:ext>
            </p:extLst>
          </p:nvPr>
        </p:nvGraphicFramePr>
        <p:xfrm>
          <a:off x="2987824" y="692696"/>
          <a:ext cx="5832648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7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5" t="28634" r="33689" b="35683"/>
          <a:stretch/>
        </p:blipFill>
        <p:spPr bwMode="auto">
          <a:xfrm>
            <a:off x="2987824" y="4365104"/>
            <a:ext cx="2899317" cy="203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8184671"/>
              </p:ext>
            </p:extLst>
          </p:nvPr>
        </p:nvGraphicFramePr>
        <p:xfrm>
          <a:off x="683568" y="1124744"/>
          <a:ext cx="77724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9829-6EEA-4F98-9B81-9156662A629B}" type="datetime1">
              <a:rPr lang="ru-RU" smtClean="0"/>
              <a:pPr/>
              <a:t>27.11.2019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622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374574"/>
              </p:ext>
            </p:extLst>
          </p:nvPr>
        </p:nvGraphicFramePr>
        <p:xfrm>
          <a:off x="2267744" y="980728"/>
          <a:ext cx="62646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0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805301"/>
              </p:ext>
            </p:extLst>
          </p:nvPr>
        </p:nvGraphicFramePr>
        <p:xfrm>
          <a:off x="2483768" y="332656"/>
          <a:ext cx="63573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5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779687"/>
            <a:ext cx="842493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/>
            <a:r>
              <a:rPr lang="ru-RU" sz="3300" dirty="0" smtClean="0">
                <a:latin typeface="Comic Sans MS" panose="030F0702030302020204" pitchFamily="66" charset="0"/>
              </a:rPr>
              <a:t>Одно из самых удивительных занятий нашего времени - </a:t>
            </a:r>
            <a:r>
              <a:rPr lang="ru-RU" sz="3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программирование</a:t>
            </a:r>
            <a:r>
              <a:rPr lang="ru-RU" sz="3300" dirty="0" smtClean="0">
                <a:latin typeface="Comic Sans MS" panose="030F0702030302020204" pitchFamily="66" charset="0"/>
              </a:rPr>
              <a:t>.</a:t>
            </a:r>
          </a:p>
          <a:p>
            <a:pPr indent="444500"/>
            <a:r>
              <a:rPr lang="ru-RU" sz="3300" dirty="0" smtClean="0">
                <a:latin typeface="Comic Sans MS" panose="030F0702030302020204" pitchFamily="66" charset="0"/>
              </a:rPr>
              <a:t>Повелителей компьютеров называют </a:t>
            </a:r>
            <a:r>
              <a:rPr lang="ru-RU" sz="3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программистами</a:t>
            </a:r>
            <a:r>
              <a:rPr lang="ru-RU" sz="3300" b="1" dirty="0" smtClean="0">
                <a:latin typeface="Comic Sans MS" panose="030F0702030302020204" pitchFamily="66" charset="0"/>
              </a:rPr>
              <a:t>.</a:t>
            </a:r>
            <a:r>
              <a:rPr lang="ru-RU" sz="3300" dirty="0" smtClean="0">
                <a:latin typeface="Comic Sans MS" panose="030F0702030302020204" pitchFamily="66" charset="0"/>
              </a:rPr>
              <a:t> Они знают слова языков программирования, которым подчиняются компьютеры, и умеют соединять их в  компьютерные программы. </a:t>
            </a:r>
            <a:endParaRPr lang="ru-RU" sz="3300" dirty="0">
              <a:latin typeface="Comic Sans MS" panose="030F0702030302020204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21" y="-10602"/>
            <a:ext cx="2095500" cy="2095500"/>
          </a:xfrm>
        </p:spPr>
      </p:pic>
    </p:spTree>
    <p:extLst>
      <p:ext uri="{BB962C8B-B14F-4D97-AF65-F5344CB8AC3E}">
        <p14:creationId xmlns:p14="http://schemas.microsoft.com/office/powerpoint/2010/main" val="3862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052736"/>
            <a:ext cx="5050904" cy="352839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CodeMonkey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увлекательная и образовательная игровая среда, в которой студенты учатся программировать без какого-либо предварительного опыта. После прохождения отмеченных наградами курсов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CodeMonkey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кодированию студенты смогут ориентироваться в мире программирования с чувством уверенности и достижений.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9302"/>
            <a:ext cx="2095500" cy="209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268760"/>
            <a:ext cx="6923112" cy="34849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CodeMonkey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предлагает образовательные ресурсы, подходящие для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разных возрастов и уровней опыта. От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Adventure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учащиеся не только изучают базовые навыки кодирования, но и знают, как программировать на таких языках программирования, как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CoffeeScript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Благодаря кодированию студенты будут развивать вычислительное и алгоритмическое мышление, необходимые навыки для 21-го века.</a:t>
            </a:r>
          </a:p>
        </p:txBody>
      </p:sp>
    </p:spTree>
    <p:extLst>
      <p:ext uri="{BB962C8B-B14F-4D97-AF65-F5344CB8AC3E}">
        <p14:creationId xmlns:p14="http://schemas.microsoft.com/office/powerpoint/2010/main" val="8034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831179f2962ee6f780b76ce7abbfcd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362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3831179f2962ee6f780b76ce7abbfcd7</vt:lpstr>
      <vt:lpstr>1_Открытая</vt:lpstr>
      <vt:lpstr>363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Valued Acer Customer</dc:creator>
  <cp:lastModifiedBy>Admin</cp:lastModifiedBy>
  <cp:revision>17</cp:revision>
  <dcterms:created xsi:type="dcterms:W3CDTF">2013-11-19T15:04:15Z</dcterms:created>
  <dcterms:modified xsi:type="dcterms:W3CDTF">2019-11-27T15:35:01Z</dcterms:modified>
</cp:coreProperties>
</file>