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77" r:id="rId3"/>
    <p:sldId id="276" r:id="rId4"/>
    <p:sldId id="279" r:id="rId5"/>
    <p:sldId id="282" r:id="rId6"/>
    <p:sldId id="280" r:id="rId7"/>
    <p:sldId id="281" r:id="rId8"/>
    <p:sldId id="295" r:id="rId9"/>
    <p:sldId id="283" r:id="rId10"/>
    <p:sldId id="284" r:id="rId11"/>
    <p:sldId id="285" r:id="rId12"/>
    <p:sldId id="290" r:id="rId13"/>
    <p:sldId id="296" r:id="rId14"/>
    <p:sldId id="286" r:id="rId15"/>
    <p:sldId id="291" r:id="rId16"/>
    <p:sldId id="287" r:id="rId17"/>
    <p:sldId id="298" r:id="rId18"/>
    <p:sldId id="297" r:id="rId19"/>
    <p:sldId id="292" r:id="rId20"/>
    <p:sldId id="29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A4F787"/>
    <a:srgbClr val="D5FEC0"/>
    <a:srgbClr val="FADAF5"/>
    <a:srgbClr val="FFFF99"/>
    <a:srgbClr val="E9FFA3"/>
    <a:srgbClr val="F3A3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3A2D-AB98-419D-B7CB-5949FBB60FEB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E6AC-2051-4737-AFB7-9E4B2D674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1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35E9E-F628-4B5B-9FE4-557F1C966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100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3FC-0774-4304-AF87-8FC7F8B07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677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393E-32C0-446D-B1C8-35B9D531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225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13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AB1-E37E-41E0-AA7D-5AF2107A6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45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F6316-430D-4C47-BD34-A7A7DD7B1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691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09A5-9640-4695-A5E8-238F11A5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429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36485-A349-4377-8687-A7C6690CB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80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C6E-1729-447C-907A-C83D8CE6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533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C97-7D4E-46C6-98C6-B0FE7F2C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260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C0B2A-71B6-4687-A8E2-4E627D874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278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75AC-B6D6-4992-8FA1-BD7AE4CF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64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0000E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9930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68529" y="4938156"/>
            <a:ext cx="3853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Гречко Светлана Юрьевна</a:t>
            </a:r>
            <a:r>
              <a:rPr lang="ru-RU" altLang="ru-RU" sz="1800" dirty="0">
                <a:solidFill>
                  <a:srgbClr val="700000"/>
                </a:solidFill>
                <a:latin typeface="Trebuchet MS" panose="020B0603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заместитель директора по УВР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193" y="536550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5070" y="2341806"/>
            <a:ext cx="7601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7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Интеграция урочной и внеурочной деятельности учащихся в образовательном процессе</a:t>
            </a:r>
            <a:r>
              <a:rPr lang="ru-RU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b="1" dirty="0">
              <a:solidFill>
                <a:srgbClr val="7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309" y="539459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«Лицей №10 Кировского района Волгограда»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44" y="6237312"/>
            <a:ext cx="42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Волгоград, 2018</a:t>
            </a:r>
            <a:endParaRPr lang="ru-RU" dirty="0">
              <a:solidFill>
                <a:srgbClr val="7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8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590" y="2073924"/>
            <a:ext cx="10642293" cy="1914182"/>
          </a:xfrm>
        </p:spPr>
        <p:txBody>
          <a:bodyPr/>
          <a:lstStyle/>
          <a:p>
            <a:pPr lvl="0" algn="ctr">
              <a:buNone/>
            </a:pPr>
            <a:r>
              <a:rPr lang="ru-RU" sz="2000" b="1" dirty="0" smtClean="0"/>
              <a:t>Занятия в разновозрастных группах </a:t>
            </a:r>
            <a:endParaRPr lang="ru-RU" sz="2000" dirty="0" smtClean="0"/>
          </a:p>
          <a:p>
            <a:pPr lvl="0" algn="ctr">
              <a:buNone/>
            </a:pPr>
            <a:r>
              <a:rPr lang="ru-RU" sz="2000" dirty="0" smtClean="0"/>
              <a:t>     совместная учебная деятельность детей разного возраста, в процессе которой решаются как общие для всех детей образовательные и воспитательные задачи, так и частные, обусловленные возрастом детей.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60164" y="3910988"/>
            <a:ext cx="4219460" cy="1674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Образовательные задачи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прочность усвоения учебного материала, актуализация изученного, опережающее обучение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37951" y="3909151"/>
            <a:ext cx="4441635" cy="1676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Социальные и воспитательные задачи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расширение взаимодействия детей, развитие коммуникативных навыков, ответственности, самостоятельности, организаторских способностей и др.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810" y="1952739"/>
            <a:ext cx="10741446" cy="3886200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/>
              <a:t>День свободного выбора и творчества</a:t>
            </a:r>
            <a:r>
              <a:rPr lang="ru-RU" dirty="0" smtClean="0"/>
              <a:t> (автор – Л.В. </a:t>
            </a:r>
            <a:r>
              <a:rPr lang="ru-RU" dirty="0" err="1" smtClean="0"/>
              <a:t>Байбородова</a:t>
            </a:r>
            <a:r>
              <a:rPr lang="ru-RU" dirty="0" smtClean="0"/>
              <a:t>)</a:t>
            </a:r>
          </a:p>
          <a:p>
            <a:pPr lvl="0" algn="ctr">
              <a:buNone/>
            </a:pPr>
            <a:endParaRPr lang="ru-RU" dirty="0" smtClean="0"/>
          </a:p>
          <a:p>
            <a:pPr lvl="0">
              <a:buNone/>
            </a:pPr>
            <a:r>
              <a:rPr lang="ru-RU" sz="1800" dirty="0" smtClean="0"/>
              <a:t>День может включать: </a:t>
            </a:r>
          </a:p>
          <a:p>
            <a:pPr marL="457200" lvl="0" indent="-457200">
              <a:buNone/>
            </a:pPr>
            <a:r>
              <a:rPr lang="ru-RU" sz="1800" dirty="0" smtClean="0"/>
              <a:t>1) уроки по выбору; </a:t>
            </a:r>
          </a:p>
          <a:p>
            <a:pPr marL="457200" lvl="0" indent="-457200">
              <a:buNone/>
            </a:pPr>
            <a:r>
              <a:rPr lang="ru-RU" sz="1800" dirty="0" smtClean="0"/>
              <a:t>2) занятия по интересам; </a:t>
            </a:r>
          </a:p>
          <a:p>
            <a:pPr marL="457200" lvl="0" indent="-457200">
              <a:buNone/>
            </a:pPr>
            <a:r>
              <a:rPr lang="ru-RU" sz="1800" dirty="0" smtClean="0"/>
              <a:t>3) час свободного общения школьников и педагогов; </a:t>
            </a:r>
          </a:p>
          <a:p>
            <a:pPr marL="457200" lvl="0" indent="-457200">
              <a:buNone/>
            </a:pPr>
            <a:r>
              <a:rPr lang="ru-RU" sz="1800" dirty="0" smtClean="0"/>
              <a:t>4) коллективное творческое дело. </a:t>
            </a:r>
          </a:p>
          <a:p>
            <a:pPr marL="457200" lvl="0" indent="-457200" algn="ctr">
              <a:buNone/>
            </a:pPr>
            <a:r>
              <a:rPr lang="ru-RU" sz="1800" dirty="0" smtClean="0"/>
              <a:t>         В такой день учащиеся имеют возможность выбирать вид деятельности, проявить свои интересы и потребности. К проведению уроков по выбору, занятий по интересам привлекаются студенты, местные и районные специалисты, родители.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1856" y="1952739"/>
            <a:ext cx="10058400" cy="3886200"/>
          </a:xfrm>
        </p:spPr>
        <p:txBody>
          <a:bodyPr/>
          <a:lstStyle/>
          <a:p>
            <a:pPr lvl="0"/>
            <a:endParaRPr lang="ru-RU" dirty="0" smtClean="0"/>
          </a:p>
          <a:p>
            <a:pPr algn="ctr">
              <a:buNone/>
            </a:pPr>
            <a:r>
              <a:rPr lang="ru-RU" dirty="0" smtClean="0"/>
              <a:t>организация в школе </a:t>
            </a:r>
            <a:r>
              <a:rPr lang="ru-RU" b="1" dirty="0" smtClean="0"/>
              <a:t>«Малой Академии  наук» </a:t>
            </a:r>
          </a:p>
          <a:p>
            <a:pPr algn="ctr">
              <a:buNone/>
            </a:pPr>
            <a:r>
              <a:rPr lang="ru-RU" sz="2000" dirty="0" smtClean="0"/>
              <a:t>(авторы – коллектив </a:t>
            </a:r>
            <a:r>
              <a:rPr lang="ru-RU" sz="2000" dirty="0" err="1" smtClean="0"/>
              <a:t>Ананьинской</a:t>
            </a:r>
            <a:r>
              <a:rPr lang="ru-RU" sz="2000" dirty="0" smtClean="0"/>
              <a:t> школы Ярославского муниципального района)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    Тема заседания Академии определяется с учетом пожеланий и интересов детей и предложений педагогов. Подготовительный этап проходит в форме группового обсуждения вопросов, на которые нужно получить ответ от специалистов. Затем учащиеся и учителя распределяются по группам, обсуждают какие проблемы рассмотреть на заседании Академии. Группы выдвигают свои предложения. Затем решают кого следует пригласить в качестве гостя, чтобы расширить свои знания по данной теме.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3552" y="1831553"/>
            <a:ext cx="10058400" cy="4051454"/>
          </a:xfrm>
        </p:spPr>
        <p:txBody>
          <a:bodyPr/>
          <a:lstStyle/>
          <a:p>
            <a:pPr lvl="0"/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Интегрированный урок 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000" dirty="0" smtClean="0"/>
              <a:t>Интегрированный урок кроме задачи интеграции учебной и </a:t>
            </a:r>
            <a:r>
              <a:rPr lang="ru-RU" sz="2000" dirty="0" err="1" smtClean="0"/>
              <a:t>внеучебной</a:t>
            </a:r>
            <a:r>
              <a:rPr lang="ru-RU" sz="2000" dirty="0" smtClean="0"/>
              <a:t> деятельности, решает и проблемы </a:t>
            </a:r>
            <a:r>
              <a:rPr lang="ru-RU" sz="2000" dirty="0" err="1" smtClean="0"/>
              <a:t>межпредметных</a:t>
            </a:r>
            <a:r>
              <a:rPr lang="ru-RU" sz="2000" dirty="0" smtClean="0"/>
              <a:t> связей, создания среды для формирования у учащихся единого представления о мире, создания единой картины. Такие уроки способствуют решению проблемы формирования мотивов учения. Чаще всего такие уроки проводят совместно учителя, преподающие однопрофильные предметы: историю и литературу, математику и физику, химию и биологию и др. Однако в мире все взаимосвязано, а потому естественным представляется проведение интегрированных уроков и по, казалось бы, не очень объединяемым дисциплинам (например, истории и химии). </a:t>
            </a:r>
            <a:endParaRPr lang="ru-RU" sz="1800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151206" y="1584708"/>
            <a:ext cx="9215666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Занятие – исследование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интеграция основного и дополнительного образования, в форме предметных кружков, научных обществ школьников (изучение литературы по теме, анкетирование, интервьюирование, эксперимент, работа с архивными документами).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 становится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импровизированным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научно-исследовательским институтом биологических проблем, делится на структурные подразделения (лаборатории), их руководителей (заведующих). Педагог выполняет роль организатора и руководителя «научного поиска», но с другой стороны – предоставляет учащимся самостоятельность и независимость в принятии решений. В начале урока определяется объект, предмет исследования, цель, задачи, методы. Заключением становится «научный доклад», в выводах которого соотносятся полученные результаты с гипотезой.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200246" y="2139912"/>
            <a:ext cx="10058400" cy="3886200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/>
              <a:t>Издание рукописных сборников </a:t>
            </a:r>
          </a:p>
          <a:p>
            <a:pPr lvl="0" algn="ctr">
              <a:buNone/>
            </a:pPr>
            <a:r>
              <a:rPr lang="ru-RU" sz="2000" dirty="0" smtClean="0"/>
              <a:t>(автор – С.Л. </a:t>
            </a:r>
            <a:r>
              <a:rPr lang="ru-RU" sz="2000" dirty="0" err="1" smtClean="0"/>
              <a:t>Паладьев</a:t>
            </a:r>
            <a:r>
              <a:rPr lang="ru-RU" sz="20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Определяется тема сборника. Он может иметь исследовательский характер (результаты деятельности научного общества школьников), реферативный (информация по какой то проблеме), литературный (произведения участников).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Проектирование сборника (класс разрабатывает проект сборника, основные идеи и перечень публикаций).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Работа над «публикациями» при консультационной поддержке со стороны педагогов.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Обсуждение материалов и рекомендации их «в печать». Каждый автор презентует свою рукопись, ему задаются вопросы, высказываются предложения, даются советы.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Редактирование статей и оформление сборника. Возможна презентация сборника в образовательном учреждении, материалы сборника могут быть использованы в учебном процессе, в организации </a:t>
            </a:r>
            <a:r>
              <a:rPr lang="ru-RU" sz="2000" dirty="0" err="1" smtClean="0"/>
              <a:t>внеучебной</a:t>
            </a:r>
            <a:r>
              <a:rPr lang="ru-RU" sz="2000" dirty="0" smtClean="0"/>
              <a:t> деятельности школьников.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6462" y="1547736"/>
            <a:ext cx="458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Проблемно-тематический день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200025" y="704850"/>
            <a:ext cx="4379913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24559" y="5420300"/>
            <a:ext cx="1806767" cy="1222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темы дня</a:t>
            </a:r>
            <a:endParaRPr lang="ru-RU" sz="4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0163" y="5418463"/>
            <a:ext cx="1806767" cy="1222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Выбор предметов</a:t>
            </a:r>
            <a:endParaRPr lang="ru-RU" sz="4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27634" y="5438662"/>
            <a:ext cx="1806767" cy="1222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Tahoma" pitchFamily="34" charset="0"/>
              </a:rPr>
              <a:t>Определение проблемы  по предмету</a:t>
            </a:r>
            <a:endParaRPr lang="ru-RU" sz="4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885104" y="5436825"/>
            <a:ext cx="1806767" cy="1222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темы для класса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Определение темы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ahoma" pitchFamily="34" charset="0"/>
              </a:rPr>
              <a:t>для класса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1013" y="2051323"/>
            <a:ext cx="1076347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наличие актуальной проблемы (вопрос, решение которого связано с поиском информации самими детьми в течение подготовки и проведения дня);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целостность дня, его интегративный характер, отсутствие разграничения учебных предметов, учебных занятий и воспитательных мероприятий;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гибкость в организации дня, отсутствие жестких временных и организационных рамок; в этот день проводятся встречи детей, педагогов, родителей, специалистов по обсуждению конкретных проблем, время и место проведения которых строго не ограничивается, а гибко регулируется в зависимости от объема обозначенных детьми вопросов;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значительную часть дня составляют импровизация, творчество, обсуждения, практическая деятельность детей, проектная и исследовательская работа;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подготовке и проведении дня участвуют родители, местные специалисты и жители, учащиеся старших классов, выпускники, учащиеся из других школ.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96589" y="750500"/>
            <a:ext cx="6852492" cy="155170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0000"/>
                </a:solidFill>
              </a:rPr>
              <a:t>Способы интеграции средств учебной и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6462" y="1547736"/>
            <a:ext cx="458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Проблемно-тематический день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04230" y="2467779"/>
          <a:ext cx="10752464" cy="3395950"/>
        </p:xfrm>
        <a:graphic>
          <a:graphicData uri="http://schemas.openxmlformats.org/drawingml/2006/table">
            <a:tbl>
              <a:tblPr/>
              <a:tblGrid>
                <a:gridCol w="825374"/>
                <a:gridCol w="4296463"/>
                <a:gridCol w="5630627"/>
              </a:tblGrid>
              <a:tr h="37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</a:t>
                      </a:r>
                      <a:endParaRPr lang="ru-RU" sz="16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</a:t>
                      </a:r>
                      <a:endParaRPr lang="ru-RU" sz="16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Пояснение</a:t>
                      </a:r>
                      <a:endParaRPr lang="ru-RU" sz="16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«Праздничный обед: во сколько он обойдется?»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Занятие-практикум (технология, математика)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«Сколько стоит электричество?»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Комбинированное занятие (технология, физика, математика)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7, 8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«Расчет стоимости ремонта квартиры»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Занятие-проект (технология, математика, ИЗО)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«Домашняя бухгалтерия. Бюджет семьи»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Занятие-практикум (математика, экономика)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«Отпуск за рубежом»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Занятие-путешествие (экономика, математика, иностранный язык)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10, 11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«Куда пойти учиться? Желания и возможности»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Занятие-проект (экономика, математика, география)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улучшить благосостояние семьи?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улучшить благосостояние семьи?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улучшить благосостояние семьи?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3363" y="2126255"/>
            <a:ext cx="51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 улучшить благосостояние семьи?*</a:t>
            </a:r>
            <a:endParaRPr lang="ru-RU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улучшить благосостояние семьи?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945" y="6211669"/>
            <a:ext cx="1128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*Педагогические технологии. В 3 ч.  Часть 1: Образовательные технологии: учебник и практикум для академического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М., 2018. С. 224.</a:t>
            </a: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591634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4488" y="71824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007" y="2181340"/>
            <a:ext cx="954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Имеется ли в вашем образовательном учреждении опыт проведения таких мероприятий? </a:t>
            </a:r>
            <a:endParaRPr lang="ru-RU" sz="4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9315" y="5217040"/>
            <a:ext cx="106872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– «Да», то поставьте знак +,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противном случае наберите с клавиатуры  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73725" y="747387"/>
            <a:ext cx="10036367" cy="6506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pPr indent="1905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Казаренков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В. И. Основы педагогики: интеграция урочных и внеурочных занятий школьников : Учеб. пособие / В.И.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Казаренков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; Рос. ун-т дружбы народов. - М. : Логос, 2003.</a:t>
            </a:r>
          </a:p>
          <a:p>
            <a:pPr indent="1905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Педагогические технологии. В 3 ч. Часть 1. Образовательные технологии: учебник и практикум для академического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/ под общ. ред. Л.В.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Байбородовой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А.П. Чернявской. – 2-е изд.,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перераб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и доп. – М.: Издательство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Юрайт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2018. </a:t>
            </a:r>
          </a:p>
          <a:p>
            <a:pPr indent="1905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Кристинина Е. И. Интеграция урочной и внеурочной деятельности в учебном процессе (из опыта работы) // Педагогическое мастерство: материалы VI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Междунар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(г. Москва, июнь 2015 г.). - М.: Буки-Веди, 2015. С. 100-104. </a:t>
            </a:r>
          </a:p>
          <a:p>
            <a:pPr indent="1905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Шишина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В. 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Опыт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реализации технологии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компетентностно-ориентированных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заданий в организации урочной и внеурочной деятельности в основной/средней школе / В. В.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Шишина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// Интеграция методической (научно-методической) работы и системы повышения квалификации кадров: материалы XVIII Международной научно-практической конференции, Москва – Челябинск, 20 апреля 2017: [в 2 ч.]. Ч. 2. - Челябинск: ЧИППКРО, 2017.  C. 77-86.</a:t>
            </a:r>
          </a:p>
          <a:p>
            <a:pPr indent="1905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Школа - вуз: проблемы и перспективы развития : материалы V Региональной научно-практической конференции, г. Волгоград, 10 марта 2017 г. / Министерство образования и науки Российской Федерации, Волгоградский государственный технический университет ; [редакционная коллегия: И. Л.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(отв. ред.) и др.]. - Волгоград :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ВолгГТУ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2017.</a:t>
            </a:r>
          </a:p>
          <a:p>
            <a:pPr indent="1905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indent="19050">
              <a:buFont typeface="+mj-lt"/>
              <a:buAutoNum type="arabicPeriod"/>
            </a:pPr>
            <a:endParaRPr lang="ru-RU" sz="1600" dirty="0" smtClean="0"/>
          </a:p>
          <a:p>
            <a:pPr indent="19050">
              <a:buFont typeface="+mj-lt"/>
              <a:buAutoNum type="arabicPeriod"/>
            </a:pPr>
            <a:endParaRPr lang="ru-RU" sz="1600" dirty="0" smtClean="0"/>
          </a:p>
          <a:p>
            <a:pPr indent="19050"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71" y="321639"/>
            <a:ext cx="4274544" cy="658862"/>
          </a:xfrm>
        </p:spPr>
        <p:txBody>
          <a:bodyPr/>
          <a:lstStyle/>
          <a:p>
            <a:r>
              <a:rPr lang="ru-RU" sz="2800" dirty="0" smtClean="0">
                <a:solidFill>
                  <a:srgbClr val="700000"/>
                </a:solidFill>
                <a:latin typeface="+mn-lt"/>
                <a:cs typeface="Arial" pitchFamily="34" charset="0"/>
              </a:rPr>
              <a:t>Гречко Светлана Юрьевна</a:t>
            </a:r>
            <a:endParaRPr lang="ru-RU" sz="2800" dirty="0">
              <a:solidFill>
                <a:srgbClr val="7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D:\TRANSCEND\Конференции 2014-15\2016-17\конференции ОТЧЕТ\Регионалн конф мол иссл ВолГУ 2013\S8304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41" y="1116915"/>
            <a:ext cx="3696474" cy="45567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SVETLANA\Desktop\грамоты\5.2. Гречко СЮ. Грамота КТ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604" y="585247"/>
            <a:ext cx="1846932" cy="26084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C:\Users\SVETLANA\Desktop\грамоты\5.3. Гречко СЮ. Почетная грамота Клуб Сталингр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539" y="552196"/>
            <a:ext cx="2116345" cy="25922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1" name="Picture 7" descr="C:\Users\SVETLANA\Desktop\грамоты\5.3. Благодарств письмо ВолГ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9" y="1609486"/>
            <a:ext cx="2163418" cy="28210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SVETLANA\Desktop\грамоты\5.3 Гречко СЮ. Благодарств письмо Обл.Дум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729" y="3390840"/>
            <a:ext cx="2135240" cy="27384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SVETLANA\Desktop\грамоты\5.3. Гречко СЮ.Почетная грамота губернатора В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0522" y="3528151"/>
            <a:ext cx="1954147" cy="26642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159" y="448414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26236" y="0"/>
            <a:ext cx="746576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SVETLANA\Desktop\Гречко С.Ю..jpg"/>
          <p:cNvPicPr>
            <a:picLocks noChangeAspect="1" noChangeArrowheads="1"/>
          </p:cNvPicPr>
          <p:nvPr/>
        </p:nvPicPr>
        <p:blipFill>
          <a:blip r:embed="rId2" cstate="print"/>
          <a:srcRect l="9014" r="9014"/>
          <a:stretch>
            <a:fillRect/>
          </a:stretch>
        </p:blipFill>
        <p:spPr bwMode="auto">
          <a:xfrm>
            <a:off x="1329367" y="493005"/>
            <a:ext cx="3198564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344" y="176270"/>
            <a:ext cx="1283465" cy="1283465"/>
          </a:xfrm>
          <a:prstGeom prst="rect">
            <a:avLst/>
          </a:prstGeom>
        </p:spPr>
      </p:pic>
      <p:pic>
        <p:nvPicPr>
          <p:cNvPr id="9" name="Picture 2" descr="C:\Users\User\YandexDisk\ЛИЦЕЙ\ГЕРБ БАННЕРЫ\герб дицея новый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" y="5454823"/>
            <a:ext cx="1432193" cy="14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5286990" y="2401574"/>
            <a:ext cx="6400801" cy="1853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Чтобы оценить дорогу, </a:t>
            </a:r>
            <a:b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нужно ее пройти.</a:t>
            </a:r>
            <a:b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4954889" y="4279359"/>
            <a:ext cx="6912768" cy="158044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Гречко Светлана Юрьевна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заместитель директора по УВР,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истории и обществознания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svetlana_grechk@mail.ru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56664" y="699437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700000"/>
                </a:solidFill>
              </a:rPr>
              <a:t>План темы</a:t>
            </a:r>
            <a:endParaRPr lang="ru-RU" sz="4000" dirty="0">
              <a:solidFill>
                <a:srgbClr val="70000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37BB7B1-1FFA-4A62-B520-27523B90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9247740" cy="4772025"/>
          </a:xfrm>
        </p:spPr>
        <p:txBody>
          <a:bodyPr/>
          <a:lstStyle/>
          <a:p>
            <a:pPr marL="385763" indent="-385763">
              <a:spcBef>
                <a:spcPct val="0"/>
              </a:spcBef>
              <a:buNone/>
            </a:pPr>
            <a:r>
              <a:rPr lang="ru-RU" altLang="ru-RU" sz="3600" dirty="0" smtClean="0">
                <a:solidFill>
                  <a:srgbClr val="700000"/>
                </a:solidFill>
              </a:rPr>
              <a:t>1. Понятие интеграции в образовательном процессе.</a:t>
            </a:r>
          </a:p>
          <a:p>
            <a:pPr marL="385763" indent="-385763">
              <a:spcBef>
                <a:spcPct val="0"/>
              </a:spcBef>
              <a:buNone/>
            </a:pPr>
            <a:r>
              <a:rPr lang="ru-RU" altLang="ru-RU" sz="3600" dirty="0" smtClean="0">
                <a:solidFill>
                  <a:srgbClr val="700000"/>
                </a:solidFill>
              </a:rPr>
              <a:t>2. Особенности и этапы технологии интеграции.</a:t>
            </a:r>
          </a:p>
          <a:p>
            <a:pPr marL="385763" indent="-385763">
              <a:spcBef>
                <a:spcPct val="0"/>
              </a:spcBef>
              <a:buNone/>
            </a:pPr>
            <a:r>
              <a:rPr lang="ru-RU" sz="3600" dirty="0" smtClean="0">
                <a:solidFill>
                  <a:srgbClr val="700000"/>
                </a:solidFill>
              </a:rPr>
              <a:t>3. Способы интеграции средств учебной и внеурочной деятельности.</a:t>
            </a:r>
            <a:endParaRPr lang="ru-RU" altLang="ru-RU" sz="3600" dirty="0">
              <a:solidFill>
                <a:srgbClr val="7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005" y="514833"/>
            <a:ext cx="7968885" cy="1983754"/>
          </a:xfrm>
        </p:spPr>
        <p:txBody>
          <a:bodyPr/>
          <a:lstStyle/>
          <a:p>
            <a:pPr algn="l"/>
            <a:r>
              <a:rPr lang="ru-RU" sz="3200" b="1" i="1" dirty="0" smtClean="0">
                <a:latin typeface="+mn-lt"/>
                <a:cs typeface="Arial" pitchFamily="34" charset="0"/>
              </a:rPr>
              <a:t>Интеграция</a:t>
            </a:r>
            <a:r>
              <a:rPr lang="ru-RU" sz="3200" dirty="0" smtClean="0">
                <a:latin typeface="+mn-lt"/>
                <a:cs typeface="Arial" pitchFamily="34" charset="0"/>
              </a:rPr>
              <a:t> – это процесс и результат взаимодействия различных элементов, которое приводит к возникновению чего-то нового, целостного.</a:t>
            </a:r>
            <a:endParaRPr lang="ru-RU" sz="3200" dirty="0"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3" y="2636913"/>
            <a:ext cx="11233247" cy="376388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Развитие интеграционных процессов в образовательном учреждении способствует разностороннему развитию детей, удовлетворению их потребностей и интересов, обеспечивает координацию влияний на все сферы индивидуальности ребенка (когнитивную, мотивационную, эмоциональную, действенно-практическую, сферу </a:t>
            </a:r>
            <a:r>
              <a:rPr lang="ru-RU" sz="2800" dirty="0" err="1" smtClean="0"/>
              <a:t>саморегуляции</a:t>
            </a:r>
            <a:r>
              <a:rPr lang="ru-RU" sz="2800" dirty="0" smtClean="0"/>
              <a:t>, волевую).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9345" y="371296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5787" y="2204864"/>
            <a:ext cx="3840427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3819" y="2348880"/>
            <a:ext cx="326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Интеграция в образовательном процессе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7488" y="692696"/>
            <a:ext cx="355239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учебная и внеурочная деятельность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3499" y="4005064"/>
            <a:ext cx="355239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гибкий характер организации учебного процесса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2132856"/>
            <a:ext cx="355239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разновозрастные и интегрированные занятия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04245" y="2132856"/>
            <a:ext cx="355239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интеграционных курсов, предметов, создание творческих коллективов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99989" y="692696"/>
            <a:ext cx="355239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и дополнительное образование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2064" y="4005064"/>
            <a:ext cx="355239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всех субъектов педагогического процесса, школы и социума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7311" y="437398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91744" y="476672"/>
            <a:ext cx="4608512" cy="10801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79776" y="764705"/>
            <a:ext cx="412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ИНТЕГРАЦИЯ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1424" y="1772816"/>
            <a:ext cx="3456384" cy="93610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40149" y="1772816"/>
            <a:ext cx="3456384" cy="93610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7435" y="2780928"/>
            <a:ext cx="3168352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32171" y="2780928"/>
            <a:ext cx="3168352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99456" y="1988840"/>
            <a:ext cx="278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Внутренняя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28182" y="1988840"/>
            <a:ext cx="278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Внешняя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3445" y="2996953"/>
            <a:ext cx="297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образовательный процесс в самом учреждении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4192" y="2924944"/>
            <a:ext cx="297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взаимодействие учреждения с социумом, другими структурами</a:t>
            </a:r>
            <a:endParaRPr lang="ru-RU" sz="2000" dirty="0"/>
          </a:p>
        </p:txBody>
      </p:sp>
      <p:cxnSp>
        <p:nvCxnSpPr>
          <p:cNvPr id="15" name="Shape 14"/>
          <p:cNvCxnSpPr>
            <a:stCxn id="4" idx="1"/>
            <a:endCxn id="6" idx="0"/>
          </p:cNvCxnSpPr>
          <p:nvPr/>
        </p:nvCxnSpPr>
        <p:spPr>
          <a:xfrm rot="10800000" flipV="1">
            <a:off x="2639616" y="1016732"/>
            <a:ext cx="1152128" cy="75608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4" idx="3"/>
            <a:endCxn id="7" idx="0"/>
          </p:cNvCxnSpPr>
          <p:nvPr/>
        </p:nvCxnSpPr>
        <p:spPr>
          <a:xfrm>
            <a:off x="8400256" y="1016732"/>
            <a:ext cx="768085" cy="75608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9345" y="371296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1" y="860887"/>
            <a:ext cx="10515600" cy="543593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700000"/>
                </a:solidFill>
                <a:latin typeface="+mn-lt"/>
              </a:rPr>
              <a:t>Направления интеграции</a:t>
            </a:r>
            <a:endParaRPr lang="ru-RU" sz="4400" b="1" dirty="0">
              <a:solidFill>
                <a:srgbClr val="7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550" y="1124745"/>
            <a:ext cx="10916079" cy="527605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расширение воспитательных возможностей учебных занятий по предметам, повышение воспитательного потенциала учебного процесса, влияние учебной деятельности на нравственное становление ребенка;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усиление  интеллектуального, познавательного характера внеурочной деятельности;</a:t>
            </a:r>
          </a:p>
          <a:p>
            <a:endParaRPr lang="ru-RU" sz="5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использование комплекса педагогических средств, которые стирают грани между учебным процессом и внеурочной деятельностью детей, решают воспитательные и образовательные задачи, обеспечивают разностороннее развитие учащихся.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9345" y="371296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14488" y="71824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870332" y="2101729"/>
            <a:ext cx="10687259" cy="3957326"/>
            <a:chOff x="677538" y="1484784"/>
            <a:chExt cx="8015444" cy="37570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75656" y="1484784"/>
              <a:ext cx="63232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7538" y="4452923"/>
              <a:ext cx="8015444" cy="788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Если – «Да», то поставьте знак +,</a:t>
              </a:r>
            </a:p>
            <a:p>
              <a:pPr algn="ctr"/>
              <a:r>
                <a:rPr lang="ru-RU" sz="24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 противном случае наберите с клавиатуры  -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9991" y="1916936"/>
            <a:ext cx="954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Используете ли Вы технологии интеграции для повышения качества образования школьников? </a:t>
            </a:r>
            <a:endParaRPr lang="ru-RU" sz="4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7311" y="448414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63" y="863059"/>
            <a:ext cx="10515600" cy="10476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0000"/>
                </a:solidFill>
              </a:rPr>
              <a:t>Особенности и этапы технологии интеграции</a:t>
            </a:r>
            <a:r>
              <a:rPr lang="ru-RU" dirty="0" smtClean="0">
                <a:solidFill>
                  <a:srgbClr val="700000"/>
                </a:solidFill>
              </a:rPr>
              <a:t/>
            </a:r>
            <a:br>
              <a:rPr lang="ru-RU" dirty="0" smtClean="0">
                <a:solidFill>
                  <a:srgbClr val="700000"/>
                </a:solidFill>
              </a:rPr>
            </a:b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349" y="1340768"/>
            <a:ext cx="873697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Диагностический этап </a:t>
            </a:r>
            <a:r>
              <a:rPr lang="ru-RU" sz="1600" dirty="0" smtClean="0">
                <a:solidFill>
                  <a:schemeClr val="tx1"/>
                </a:solidFill>
              </a:rPr>
              <a:t>– изучение образовательных запросов субъектов интеграции, интересов детей, возможностей педагогов; определяются уровни </a:t>
            </a:r>
            <a:r>
              <a:rPr lang="ru-RU" sz="1600" dirty="0" err="1" smtClean="0">
                <a:solidFill>
                  <a:schemeClr val="tx1"/>
                </a:solidFill>
              </a:rPr>
              <a:t>обученности</a:t>
            </a:r>
            <a:r>
              <a:rPr lang="ru-RU" sz="1600" dirty="0" smtClean="0">
                <a:solidFill>
                  <a:schemeClr val="tx1"/>
                </a:solidFill>
              </a:rPr>
              <a:t>, развитости, воспитанности учащихся; возможности образовательного учреждения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5520" y="2492896"/>
            <a:ext cx="83529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3645024"/>
            <a:ext cx="83529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39072" y="4797152"/>
            <a:ext cx="83529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71531" y="249289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hangingPunct="1"/>
            <a:r>
              <a:rPr 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Этап </a:t>
            </a:r>
            <a:r>
              <a:rPr lang="ru-RU" sz="16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целеполагания</a:t>
            </a:r>
            <a:r>
              <a:rPr 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– формулируются цель и задачи интеграционных процессов; создаются условия для того, чтобы  эти цели стали личностно значимыми для всех участников организуемого процесса, сориентированы между ними. </a:t>
            </a:r>
            <a:endParaRPr lang="ru-RU" sz="1600" dirty="0" smtClean="0">
              <a:latin typeface="+mn-lt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927648" y="3832741"/>
            <a:ext cx="8160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Подготовительный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эта</a:t>
            </a:r>
            <a:r>
              <a:rPr lang="ru-RU" sz="1600" b="1" dirty="0" smtClean="0">
                <a:latin typeface="+mn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планируется совместная деятельность, организуется ресурсное обеспечение: кадровое, финансовое, материальное, научно-методическое.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83765" y="4862576"/>
            <a:ext cx="758484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lang="ru-RU" sz="1600" b="1" dirty="0" smtClean="0">
                <a:latin typeface="+mn-lt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тап реализации технологии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lang="ru-RU" sz="1600" dirty="0" smtClean="0">
                <a:latin typeface="+mn-lt"/>
                <a:cs typeface="Arial" pitchFamily="34" charset="0"/>
              </a:rPr>
              <a:t>Подведение итогов, анализ результатов работы, оценивание продуктивности технологии.</a:t>
            </a:r>
            <a:endParaRPr kumimoji="0" lang="ru-RU" sz="100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	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092" y="492482"/>
            <a:ext cx="1496785" cy="14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5">
      <a:dk1>
        <a:srgbClr val="0000BF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0000BF"/>
      </a:accent2>
      <a:accent3>
        <a:srgbClr val="0000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1485</Words>
  <Application>Microsoft Office PowerPoint</Application>
  <PresentationFormat>Произвольный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Слайд 1</vt:lpstr>
      <vt:lpstr>Гречко Светлана Юрьевна</vt:lpstr>
      <vt:lpstr>Слайд 3</vt:lpstr>
      <vt:lpstr>Интеграция – это процесс и результат взаимодействия различных элементов, которое приводит к возникновению чего-то нового, целостного.</vt:lpstr>
      <vt:lpstr>Слайд 5</vt:lpstr>
      <vt:lpstr>Слайд 6</vt:lpstr>
      <vt:lpstr>Направления интеграции</vt:lpstr>
      <vt:lpstr>Слайд 8</vt:lpstr>
      <vt:lpstr>Особенности и этапы технологии интеграции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Способы интеграции средств учебной и внеурочной деятельности </vt:lpstr>
      <vt:lpstr>Слайд 18</vt:lpstr>
      <vt:lpstr>Слайд 19</vt:lpstr>
      <vt:lpstr>Чтобы оценить дорогу,  нужно ее пройти.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SVETLANA</cp:lastModifiedBy>
  <cp:revision>61</cp:revision>
  <dcterms:created xsi:type="dcterms:W3CDTF">2018-09-16T19:10:17Z</dcterms:created>
  <dcterms:modified xsi:type="dcterms:W3CDTF">2018-09-30T17:11:42Z</dcterms:modified>
</cp:coreProperties>
</file>