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65" r:id="rId3"/>
    <p:sldId id="266" r:id="rId4"/>
    <p:sldId id="293" r:id="rId5"/>
    <p:sldId id="288" r:id="rId6"/>
    <p:sldId id="28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83" r:id="rId17"/>
    <p:sldId id="296" r:id="rId18"/>
    <p:sldId id="295" r:id="rId19"/>
    <p:sldId id="289" r:id="rId20"/>
    <p:sldId id="291" r:id="rId21"/>
    <p:sldId id="280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B840-0DE6-46D3-B132-4BAABFAC1C27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D0FAB-D3A0-4CCF-8044-2B88C6B28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362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3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4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7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3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5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emf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708920"/>
            <a:ext cx="7128792" cy="1470025"/>
          </a:xfrm>
        </p:spPr>
        <p:txBody>
          <a:bodyPr>
            <a:normAutofit fontScale="90000"/>
          </a:bodyPr>
          <a:lstStyle/>
          <a:p>
            <a:pPr indent="342900"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Предметные недели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как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форма активизации познавательной деятельности в школе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3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1403648" y="404664"/>
            <a:ext cx="1332491" cy="1135534"/>
          </a:xfrm>
          <a:prstGeom prst="rect">
            <a:avLst/>
          </a:prstGeom>
          <a:noFill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65103"/>
            <a:ext cx="3384376" cy="214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3384376" cy="211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82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265"/>
            <a:ext cx="728205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Возможности предметных недель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8064896" cy="4800600"/>
          </a:xfrm>
        </p:spPr>
        <p:txBody>
          <a:bodyPr>
            <a:noAutofit/>
          </a:bodyPr>
          <a:lstStyle/>
          <a:p>
            <a:pPr marL="822960" indent="-457200" algn="just"/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Расширение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кругозора.</a:t>
            </a:r>
            <a:endParaRPr lang="ru-RU" sz="2400" dirty="0">
              <a:latin typeface="Times New Roman"/>
              <a:ea typeface="Times New Roman"/>
            </a:endParaRPr>
          </a:p>
          <a:p>
            <a:pPr marL="822960" indent="-457200" algn="just"/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Актуализация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ведущих идей    науки и глобальных проблем человечества, связанных со своим предметом.</a:t>
            </a:r>
            <a:endParaRPr lang="ru-RU" sz="2400" dirty="0">
              <a:latin typeface="Times New Roman"/>
              <a:ea typeface="Times New Roman"/>
            </a:endParaRPr>
          </a:p>
          <a:p>
            <a:pPr marL="822960" indent="-457200" algn="just"/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Акцентирование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внимания на необходимых элементарных знаниях по предмету для повседневной жизни и быта.</a:t>
            </a:r>
            <a:endParaRPr lang="ru-RU" sz="2400" dirty="0">
              <a:latin typeface="Times New Roman"/>
              <a:ea typeface="Times New Roman"/>
            </a:endParaRPr>
          </a:p>
          <a:p>
            <a:pPr marL="822960" indent="-457200" algn="just"/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Создание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условий для реализации возрастных психологических потребностей ученика - подростка в процессе обучения.</a:t>
            </a:r>
            <a:endParaRPr lang="ru-RU" sz="2400" dirty="0">
              <a:latin typeface="Times New Roman"/>
              <a:ea typeface="Times New Roman"/>
            </a:endParaRPr>
          </a:p>
          <a:p>
            <a:pPr marL="822960" indent="-457200" algn="just"/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Предоставление 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возможностей для  приобретения  личного опыта познания, мышления и творчества через процесс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обучения.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822960" indent="-457200" algn="just"/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Приобщение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учащихся к процессу познания.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sz="2400" dirty="0"/>
          </a:p>
        </p:txBody>
      </p:sp>
      <p:pic>
        <p:nvPicPr>
          <p:cNvPr id="4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107504" y="116632"/>
            <a:ext cx="1235332" cy="1052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10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indent="342900" algn="ctr">
              <a:lnSpc>
                <a:spcPct val="150000"/>
              </a:lnSpc>
              <a:spcAft>
                <a:spcPts val="0"/>
              </a:spcAft>
            </a:pPr>
            <a:r>
              <a:rPr lang="ru-RU" sz="2200" b="1" spc="55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КАК СПЛАНИРОВАТЬ </a:t>
            </a:r>
            <a:r>
              <a:rPr lang="ru-RU" sz="2200" b="1" spc="55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И</a:t>
            </a:r>
            <a:br>
              <a:rPr lang="ru-RU" sz="2200" b="1" spc="55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ru-RU" sz="2200" b="1" spc="55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200" b="1" spc="55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ПРОВЕСТИ ПРЕДМЕТНУЮ НЕДЕЛЮ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40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lnSpc>
                <a:spcPct val="115000"/>
              </a:lnSpc>
              <a:spcAft>
                <a:spcPts val="0"/>
              </a:spcAft>
              <a:buNone/>
              <a:tabLst>
                <a:tab pos="2969895" algn="ctr"/>
                <a:tab pos="5940425" algn="r"/>
              </a:tabLst>
            </a:pPr>
            <a:r>
              <a:rPr lang="ru-RU" b="1" spc="2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Цель:</a:t>
            </a:r>
            <a:r>
              <a:rPr lang="ru-RU" b="1" spc="2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выработать концепцию проведения школьной Предметной недели. </a:t>
            </a:r>
          </a:p>
          <a:p>
            <a:pPr marL="82296" indent="0">
              <a:lnSpc>
                <a:spcPct val="115000"/>
              </a:lnSpc>
              <a:spcAft>
                <a:spcPts val="0"/>
              </a:spcAft>
              <a:buNone/>
              <a:tabLst>
                <a:tab pos="2969895" algn="ctr"/>
                <a:tab pos="5940425" algn="r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Задачи: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Определить этапы подготовки и проведения Предметной недели; 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Систематизировать формы проведения Предметной недели; 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Обсудить структуру, план Предметной недели;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Обсудить формы подведения итогов;</a:t>
            </a:r>
            <a:r>
              <a:rPr lang="ru-RU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Разработать Положение о школьной Предметной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неделе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323528" y="260648"/>
            <a:ext cx="1332491" cy="1135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55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Основные этапы подготовки и проведения предметной недели: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8006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Методико-мотивационный;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Подготовительный;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Организационный;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Реализационный;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Рефлексивный. 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178368" y="196640"/>
            <a:ext cx="1332491" cy="1135534"/>
          </a:xfrm>
          <a:prstGeom prst="rect">
            <a:avLst/>
          </a:prstGeom>
          <a:noFill/>
        </p:spPr>
      </p:pic>
      <p:pic>
        <p:nvPicPr>
          <p:cNvPr id="5" name="Picture 25" descr="книга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149080"/>
            <a:ext cx="2113431" cy="158417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368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/>
                <a:ea typeface="Times New Roman"/>
              </a:rPr>
              <a:t>Виды мероприятий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нетрадиционные </a:t>
            </a:r>
            <a:r>
              <a:rPr lang="ru-RU" dirty="0">
                <a:latin typeface="Times New Roman"/>
                <a:ea typeface="Times New Roman"/>
              </a:rPr>
              <a:t>уроки по предмету;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внеклассные мероприятия на параллели учебных классов и между параллелями;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общешкольные мероприятия.</a:t>
            </a:r>
          </a:p>
          <a:p>
            <a:endParaRPr lang="ru-RU" dirty="0"/>
          </a:p>
        </p:txBody>
      </p:sp>
      <p:pic>
        <p:nvPicPr>
          <p:cNvPr id="4" name="Picture 25" descr="книга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81128"/>
            <a:ext cx="2017366" cy="15121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323528" y="260648"/>
            <a:ext cx="1332491" cy="1135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82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/>
                <a:ea typeface="Times New Roman"/>
              </a:rPr>
              <a:t>Формы мероприятий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24744"/>
            <a:ext cx="7282056" cy="48006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8000" b="1" dirty="0" smtClean="0">
                <a:latin typeface="Times New Roman"/>
                <a:ea typeface="Times New Roman"/>
              </a:rPr>
              <a:t>Учебные </a:t>
            </a:r>
            <a:r>
              <a:rPr lang="ru-RU" sz="8000" b="1" dirty="0">
                <a:latin typeface="Times New Roman"/>
                <a:ea typeface="Times New Roman"/>
              </a:rPr>
              <a:t>мероприятия: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ru-RU" sz="8000" dirty="0">
                <a:latin typeface="Times New Roman"/>
                <a:ea typeface="Times New Roman"/>
              </a:rPr>
              <a:t>олимпиады;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ru-RU" sz="8000" dirty="0">
                <a:latin typeface="Times New Roman"/>
                <a:ea typeface="Times New Roman"/>
              </a:rPr>
              <a:t>стендовые предметные задания;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ru-RU" sz="8000" dirty="0">
                <a:latin typeface="Times New Roman"/>
                <a:ea typeface="Times New Roman"/>
              </a:rPr>
              <a:t>занимательные уроки. 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8000" b="1" dirty="0">
                <a:latin typeface="Times New Roman"/>
                <a:ea typeface="Times New Roman"/>
              </a:rPr>
              <a:t>Учебно-развлекательные мероприятия: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ru-RU" sz="8000" dirty="0">
                <a:latin typeface="Times New Roman"/>
                <a:ea typeface="Times New Roman"/>
              </a:rPr>
              <a:t>марафон-</a:t>
            </a:r>
            <a:r>
              <a:rPr lang="ru-RU" sz="8000" dirty="0" err="1">
                <a:latin typeface="Times New Roman"/>
                <a:ea typeface="Times New Roman"/>
              </a:rPr>
              <a:t>пазл</a:t>
            </a:r>
            <a:r>
              <a:rPr lang="ru-RU" sz="8000" dirty="0">
                <a:latin typeface="Times New Roman"/>
                <a:ea typeface="Times New Roman"/>
              </a:rPr>
              <a:t>;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ru-RU" sz="8000" dirty="0">
                <a:latin typeface="Times New Roman"/>
                <a:ea typeface="Times New Roman"/>
              </a:rPr>
              <a:t>антинаучный конгресс;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ru-RU" sz="8000" dirty="0">
                <a:latin typeface="Times New Roman"/>
                <a:ea typeface="Times New Roman"/>
              </a:rPr>
              <a:t>турнир "Умники и умницы";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ru-RU" sz="8000" dirty="0">
                <a:latin typeface="Times New Roman"/>
                <a:ea typeface="Times New Roman"/>
              </a:rPr>
              <a:t>интеллектуал-турнир. 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8000" b="1" dirty="0">
                <a:latin typeface="Times New Roman"/>
                <a:ea typeface="Times New Roman"/>
              </a:rPr>
              <a:t>Развлекательно-учебные мероприятия: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ru-RU" sz="8000" dirty="0">
                <a:latin typeface="Times New Roman"/>
                <a:ea typeface="Times New Roman"/>
              </a:rPr>
              <a:t>музыкально-поэтический вечер "При свечах";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ru-RU" sz="8000" dirty="0">
                <a:latin typeface="Times New Roman"/>
                <a:ea typeface="Times New Roman"/>
              </a:rPr>
              <a:t>интеллектуальное казино;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ru-RU" sz="8000" dirty="0">
                <a:latin typeface="Times New Roman"/>
                <a:ea typeface="Times New Roman"/>
              </a:rPr>
              <a:t>аукцион;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ru-RU" sz="8000" dirty="0">
                <a:latin typeface="Times New Roman"/>
                <a:ea typeface="Times New Roman"/>
              </a:rPr>
              <a:t>дискотека. </a:t>
            </a:r>
          </a:p>
          <a:p>
            <a:endParaRPr lang="ru-RU" dirty="0"/>
          </a:p>
        </p:txBody>
      </p:sp>
      <p:pic>
        <p:nvPicPr>
          <p:cNvPr id="4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178368" y="196640"/>
            <a:ext cx="1332491" cy="1135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89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исследовательских и проектных работ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1484784"/>
            <a:ext cx="2687626" cy="2015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4077072"/>
            <a:ext cx="269000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1689434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2983541" cy="242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10499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G:\СКАНЫ ДИПЛОМОВ И ГРАМОТ\Диплом Галлямова С.Н.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1774329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сканированное\Азанов конкурс исслед. работ 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1296144" cy="196917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94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сканированное\Страна талантов Гребенщикова 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19" y="3717032"/>
            <a:ext cx="1808163" cy="248443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:\сканированное\Тит страна талантов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1764174" cy="262847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283969" y="260645"/>
            <a:ext cx="4587109" cy="4800772"/>
            <a:chOff x="4106719" y="1148510"/>
            <a:chExt cx="4587109" cy="4800772"/>
          </a:xfrm>
        </p:grpSpPr>
        <p:pic>
          <p:nvPicPr>
            <p:cNvPr id="9" name="Picture 6" descr="G:\сканированное\Фешкова С трана талантов англ 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719" y="1148510"/>
              <a:ext cx="1537707" cy="229105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G:\сканированное\Фешкова Старана талантов матем 0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426" y="1148510"/>
              <a:ext cx="1537707" cy="229105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G:\сканированное\Фешкова страна талантов рус 00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121" y="1148510"/>
              <a:ext cx="1537707" cy="229105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G:\сканированное\Григорьев страна талантов англ 00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719" y="3645024"/>
              <a:ext cx="1546569" cy="2304256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G:\сканированное\Григорьев страна талантов мате 00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276" y="3650977"/>
              <a:ext cx="1542573" cy="2298305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 descr="G:\сканированное\Григорьев страна талантов рус 00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257" y="3645023"/>
              <a:ext cx="1546569" cy="2304256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3" descr="G:\сканированное\Страна талантов Хасанова 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60" y="1497018"/>
            <a:ext cx="1691559" cy="252028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сканированное\Страна талантов Шарипова 0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7951"/>
            <a:ext cx="1739889" cy="259228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dou77.zlatoust.me/uploads/news/thumbs/image001_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92" y="5340978"/>
            <a:ext cx="2042381" cy="11892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23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67" y="1696337"/>
            <a:ext cx="9174428" cy="213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88640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3200" b="0" i="0" kern="1200">
                <a:solidFill>
                  <a:srgbClr val="949494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Международная олимпиада «Глобус»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319181"/>
            <a:ext cx="688996" cy="529997"/>
          </a:xfrm>
          <a:prstGeom prst="rect">
            <a:avLst/>
          </a:prstGeom>
        </p:spPr>
      </p:pic>
      <p:pic>
        <p:nvPicPr>
          <p:cNvPr id="6" name="Picture 3" descr="G:\сканированное\Тухватуллина глобус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8" y="3828535"/>
            <a:ext cx="1884880" cy="259228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сканированное\Кинзябулатова глобус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66" y="1069666"/>
            <a:ext cx="1884881" cy="259228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G:\сканированное\Галимуллина глобус 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75" y="3828535"/>
            <a:ext cx="1820144" cy="250325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:\сканированное\Байгильдин глобус 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79056"/>
            <a:ext cx="1570465" cy="2159869"/>
          </a:xfrm>
          <a:prstGeom prst="rect">
            <a:avLst/>
          </a:prstGeom>
          <a:solidFill>
            <a:sysClr val="windowText" lastClr="000000"/>
          </a:solidFill>
          <a:ln>
            <a:solidFill>
              <a:sysClr val="windowText" lastClr="000000"/>
            </a:solidFill>
          </a:ln>
        </p:spPr>
      </p:pic>
      <p:pic>
        <p:nvPicPr>
          <p:cNvPr id="10" name="Picture 7" descr="G:\сканированное\Саитов глобус 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88" y="4291761"/>
            <a:ext cx="1651903" cy="227187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G:\сканированное\Ситдиков глобус 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91" y="3677258"/>
            <a:ext cx="1545843" cy="212600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3" descr="C:\Users\Марина\Desktop\144941714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09891"/>
            <a:ext cx="2857500" cy="78105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78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842623" y="1912500"/>
            <a:ext cx="3960440" cy="5123656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место в номинации «Молодой переводчик»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Набиуллина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Юлия -7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место в номинации «Молодой переводчик»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Ахтямова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Гульназ-11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 в номинации «Молодой писатель»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Окунцева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Полина-7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8544" y="260648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3200" b="0" i="0" kern="1200">
                <a:solidFill>
                  <a:srgbClr val="949494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Республиканский фонетический конкурс по французскому языку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pic>
        <p:nvPicPr>
          <p:cNvPr id="6" name="Picture 4" descr="G:\СКАНЫ ДИПЛОМОВ И ГРАМОТ\Почетная грамота Набиулл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24" y="764704"/>
            <a:ext cx="1656184" cy="229559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28" y="3875855"/>
            <a:ext cx="166828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G:\СКАНЫ ДИПЛОМОВ И ГРАМОТ\Почетная грамота Окунце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14" y="1340768"/>
            <a:ext cx="1641310" cy="227497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СКАНЫ ДИПЛОМОВ И ГРАМОТ\Почетная грамота Ахтямо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25" y="3284984"/>
            <a:ext cx="1610483" cy="223224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16016" y="5949279"/>
            <a:ext cx="4213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Исламгулова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М.М.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5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65" y="3212976"/>
            <a:ext cx="6838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93652"/>
            <a:ext cx="3168352" cy="178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https://topcreator.org/files/projects/6b/31/c3/ed/84851_comm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40" y="619804"/>
            <a:ext cx="1782074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6" descr="G:\сканированное\Орбита ,давыдова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7150"/>
            <a:ext cx="1832523" cy="252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260648"/>
            <a:ext cx="371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Республиканская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полиолимпиада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7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Показатели интереса к обучению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несформированность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умений работать с информацией, размещенной в различных источниках;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неумение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организовать самостоятельную деятельность по выполнению исследовательских работ,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четко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выражать свои мысли и анализировать способы собственной деятельности при работе с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данными.</a:t>
            </a:r>
            <a:endParaRPr lang="ru-RU" dirty="0"/>
          </a:p>
        </p:txBody>
      </p:sp>
      <p:pic>
        <p:nvPicPr>
          <p:cNvPr id="4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323528" y="260648"/>
            <a:ext cx="1332491" cy="1135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30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учитель\Pictures\2017-04-27 с\с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196952" cy="4591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068960"/>
            <a:ext cx="3321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Коллективная работа 4 класса 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(призеры),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рук.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Мешкова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М.Н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628800"/>
            <a:ext cx="2822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Шаменов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Алан, 3 класса 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(победитель),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рук. Попова И.В.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8145" y="332656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3200" b="0" i="0" kern="1200">
                <a:solidFill>
                  <a:srgbClr val="949494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Республиканский конкурс сочинений «Пою мою республику»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pic>
        <p:nvPicPr>
          <p:cNvPr id="6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179512" y="116632"/>
            <a:ext cx="1332491" cy="1135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21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Научно-практическая конференция </a:t>
            </a:r>
            <a:endParaRPr lang="ru-RU" dirty="0"/>
          </a:p>
        </p:txBody>
      </p:sp>
      <p:pic>
        <p:nvPicPr>
          <p:cNvPr id="4" name="Picture 14" descr="hello_html_2a6ced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74" y="1594745"/>
            <a:ext cx="1354975" cy="1030778"/>
          </a:xfrm>
          <a:prstGeom prst="rect">
            <a:avLst/>
          </a:prstGeom>
          <a:noFill/>
          <a:ln w="9525" algn="in">
            <a:solidFill>
              <a:srgbClr val="0E50A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8" y="2708922"/>
            <a:ext cx="40094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Богуславская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Л.М., главный специалист Комитета РБ по делам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ЮНЕСКО;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Фомина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В.В.,  кандидат технических наук, доцент кафедры химико-технологических наук ФГБОУ ВО «УГНТУ» в г.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Салавате;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Команда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«СОШ № 18» г. Салавата Ассоциированная школа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ЮНЕСКО;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Команда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«СОШ № 15» г. Салавата Ассоциированная школа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ЮНЕСКО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Команда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«Гимназия № 1» г. Ишимбая Ассоциированная школа ЮНЕСКО.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2687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Приглашаем Вас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Научно-практическую конференцию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«XVI 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Лихачевские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чтения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посвященную Году экологии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20" y="1124748"/>
            <a:ext cx="132177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4048" y="2348880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b="1" dirty="0">
                <a:solidFill>
                  <a:srgbClr val="FF0719"/>
                </a:solidFill>
                <a:latin typeface="Times New Roman" pitchFamily="18" charset="0"/>
                <a:cs typeface="Times New Roman" pitchFamily="18" charset="0"/>
              </a:rPr>
              <a:t>Команда 8-х классов </a:t>
            </a:r>
          </a:p>
          <a:p>
            <a:pPr lvl="0" algn="ctr"/>
            <a:r>
              <a:rPr lang="ru-RU" sz="1600" b="1" dirty="0">
                <a:solidFill>
                  <a:srgbClr val="FF0719"/>
                </a:solidFill>
                <a:latin typeface="Times New Roman" pitchFamily="18" charset="0"/>
                <a:cs typeface="Times New Roman" pitchFamily="18" charset="0"/>
              </a:rPr>
              <a:t>МБОУ «Гимназия № 1» г.  Салавата Ассоциированная школа </a:t>
            </a:r>
            <a:endParaRPr lang="ru-RU" sz="1600" b="1" dirty="0" smtClean="0">
              <a:solidFill>
                <a:srgbClr val="FF071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FF0719"/>
                </a:solidFill>
                <a:latin typeface="Times New Roman" pitchFamily="18" charset="0"/>
                <a:cs typeface="Times New Roman" pitchFamily="18" charset="0"/>
              </a:rPr>
              <a:t>ЮНЕСКО</a:t>
            </a:r>
            <a:r>
              <a:rPr lang="ru-RU" sz="1600" dirty="0">
                <a:solidFill>
                  <a:srgbClr val="FF071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lvl="0" indent="-342900">
              <a:buFontTx/>
              <a:buChar char="-"/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Галимов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Марат, </a:t>
            </a:r>
          </a:p>
          <a:p>
            <a:pPr marL="342900" lvl="0" indent="-342900">
              <a:buFontTx/>
              <a:buChar char="-"/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Гумерова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Элина, </a:t>
            </a: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Дегтярева Софья,  </a:t>
            </a: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Малиновская Кристина,  </a:t>
            </a:r>
          </a:p>
          <a:p>
            <a:pPr marL="342900" lvl="0" indent="-342900">
              <a:buFontTx/>
              <a:buChar char="-"/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Рафикова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Диана, </a:t>
            </a:r>
          </a:p>
          <a:p>
            <a:pPr marL="342900" lvl="0" indent="-342900">
              <a:buFontTx/>
              <a:buChar char="-"/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Фазлыев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Шамиль, </a:t>
            </a: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Яковлев Дмитрий.</a:t>
            </a:r>
          </a:p>
        </p:txBody>
      </p:sp>
    </p:spTree>
    <p:extLst>
      <p:ext uri="{BB962C8B-B14F-4D97-AF65-F5344CB8AC3E}">
        <p14:creationId xmlns="" xmlns:p14="http://schemas.microsoft.com/office/powerpoint/2010/main" val="11116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67744" y="2132856"/>
            <a:ext cx="6400800" cy="2286000"/>
          </a:xfrm>
        </p:spPr>
        <p:txBody>
          <a:bodyPr/>
          <a:lstStyle/>
          <a:p>
            <a:pPr algn="ctr"/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Предметная неделя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47800"/>
            <a:ext cx="7560840" cy="4800600"/>
          </a:xfrm>
        </p:spPr>
        <p:txBody>
          <a:bodyPr>
            <a:norm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внеучебное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мероприятие, преследующее определенные учебные и воспитательные цели, это многоцелевое единство мероприятий, объединенных общими задачами, видимыми не только преподавателем, но и учащимся, и подчиненной решению этих задач рационально отстроенной системой конкурсов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, игр, олимпиад, тематических клубов, обществ.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67544" y="332656"/>
            <a:ext cx="1332491" cy="1135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10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25563" y="49213"/>
            <a:ext cx="7818437" cy="11430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Franklin Gothic Medium"/>
                <a:ea typeface="+mn-ea"/>
                <a:cs typeface="+mn-cs"/>
              </a:rPr>
              <a:t>II Региональный чемпионат «Молодые профессионалы» (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effectLst/>
                <a:latin typeface="Franklin Gothic Medium"/>
                <a:ea typeface="+mn-ea"/>
                <a:cs typeface="+mn-cs"/>
              </a:rPr>
              <a:t>WorldSkills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Franklin Gothic Medium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effectLst/>
                <a:latin typeface="Franklin Gothic Medium"/>
                <a:ea typeface="+mn-ea"/>
                <a:cs typeface="+mn-cs"/>
              </a:rPr>
              <a:t>Russia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Franklin Gothic Medium"/>
                <a:ea typeface="+mn-ea"/>
                <a:cs typeface="+mn-cs"/>
              </a:rPr>
              <a:t>) и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effectLst/>
                <a:latin typeface="Franklin Gothic Medium"/>
                <a:ea typeface="+mn-ea"/>
                <a:cs typeface="+mn-cs"/>
              </a:rPr>
              <a:t>JniorSkills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Franklin Gothic Medium"/>
                <a:ea typeface="+mn-ea"/>
                <a:cs typeface="+mn-cs"/>
              </a:rPr>
              <a:t> в Республике Башкортостан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8544" y="260648"/>
            <a:ext cx="8640960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3200" b="0" i="0" kern="1200">
                <a:solidFill>
                  <a:srgbClr val="949494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8428" y="6093296"/>
            <a:ext cx="354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Учитель: Игнатьев А.В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7" name="Picture 2" descr="G:\сканированное\Игнатьев молодые профессионалы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09" y="2960764"/>
            <a:ext cx="2184003" cy="300367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Портфолио Игнатьев\2017\ЮниорСкилс Уфа 13-17 февраля\Дипломы Сертификаты\Гаврилов Сертифик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9752"/>
            <a:ext cx="2029527" cy="288238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Портфолио Игнатьев\2017\ЮниорСкилс Уфа 13-17 февраля\Дипломы Сертификаты\Диплом 1 место Гаврилов Калоер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48" y="1089752"/>
            <a:ext cx="2024773" cy="288392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Портфолио Игнатьев\2017\ЮниорСкилс Уфа 13-17 февраля\Дипломы Сертификаты\Калоеров Сертифика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2" y="1055705"/>
            <a:ext cx="2065902" cy="295355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:\Портфолио Игнатьев\2017\ЮниорСкилс Уфа 13-17 февраля\Фото\IMG_20170216_1312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63" y="4274284"/>
            <a:ext cx="2253537" cy="1690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:\Портфолио Игнатьев\2017\ЮниорСкилс Уфа 13-17 февраля\Фото\IMG_20170214_0931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19" y="4239538"/>
            <a:ext cx="2253537" cy="1690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02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СКАНЫ ДИПЛОМОВ И ГРАМОТ\Почетная грамота Набиулл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95" y="2123814"/>
            <a:ext cx="1284020" cy="192805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12kurgan.ucoz.ru/novosti/k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83" y="544099"/>
            <a:ext cx="2043665" cy="135805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9" y="544099"/>
            <a:ext cx="1782430" cy="12781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Марина\Desktop\сканированные грамоты 2016-17\2017-05-24 Мальцева КИТ\Мальцева КИТ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2" y="1547747"/>
            <a:ext cx="1304918" cy="194421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00" y="446729"/>
            <a:ext cx="2020713" cy="141504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Марина\Desktop\сканированные грамоты 2016-17\2017-05-24 Мальцева КИТ 2\Мальцева КИТ 2 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77" y="2123811"/>
            <a:ext cx="1304917" cy="194421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43" y="487115"/>
            <a:ext cx="2516066" cy="141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C:\Users\учитель\Pictures\2016-11-30 20\20 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5204" y="3923213"/>
            <a:ext cx="1387306" cy="2066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16" y="3522678"/>
            <a:ext cx="197430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 descr="http://www.kripkro.ru/images/banners/znanik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39" y="4956278"/>
            <a:ext cx="1314574" cy="128299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Марина\Desktop\2\потомки Пифагора\402969-hires_piph2016-certificat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73" y="4584808"/>
            <a:ext cx="2160240" cy="165446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09" y="3040154"/>
            <a:ext cx="1341254" cy="2055751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G:\СКАНЫ ДИПЛОМОВ И ГРАМОТ\Благ письмо Исламгулова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97" y="4237427"/>
            <a:ext cx="1333158" cy="200184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yt3.ggpht.com/-ymGUKaZYFoo/AAAAAAAAAAI/AAAAAAAAAAA/TyyRbjNL2HQ/s900-c-k-no-mo-rj-c0xffffff/phot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36" y="1916744"/>
            <a:ext cx="1229675" cy="133214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59" y="1584584"/>
            <a:ext cx="1080354" cy="186180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70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  <a:ea typeface="+mn-ea"/>
                <a:cs typeface="+mn-cs"/>
              </a:rPr>
              <a:t>XXIII Республиканский слет юных техников, конструкторов и рационализаторов «Технопарк юных» </a:t>
            </a:r>
            <a:r>
              <a:rPr lang="ru-RU" sz="2000" dirty="0">
                <a:solidFill>
                  <a:srgbClr val="E7DEC9">
                    <a:lumMod val="50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E7DEC9">
                    <a:lumMod val="50000"/>
                  </a:srgb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23124" y="1070990"/>
            <a:ext cx="8426676" cy="5018750"/>
            <a:chOff x="371416" y="1484786"/>
            <a:chExt cx="8426676" cy="5018750"/>
          </a:xfrm>
        </p:grpSpPr>
        <p:pic>
          <p:nvPicPr>
            <p:cNvPr id="5" name="Picture 2" descr="G:\СКАНЫ ДИПЛОМОВ И ГРАМОТ\Диплом Игнатьев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16" y="1505189"/>
              <a:ext cx="1966149" cy="2952328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G:\СКАНЫ ДИПЛОМОВ И ГРАМОТ\Диплом Игнатьевы В. , М.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944" y="1505190"/>
              <a:ext cx="1966148" cy="2952328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G:\СКАНЫ ДИПЛОМОВ И ГРАМОТ\Калоеров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186" y="1496589"/>
              <a:ext cx="1976537" cy="2967927"/>
            </a:xfrm>
            <a:prstGeom prst="rect">
              <a:avLst/>
            </a:prstGeom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xtLst/>
          </p:spPr>
        </p:pic>
        <p:pic>
          <p:nvPicPr>
            <p:cNvPr id="8" name="Picture 5" descr="G:\СКАНЫ ДИПЛОМОВ И ГРАМОТ\Гаврилов Артем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469" y="1484786"/>
              <a:ext cx="1984397" cy="2979729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F:\Портфолио Игнатьев\2017\23 Технопарк юных\Программа лист 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872" y="4592527"/>
              <a:ext cx="2489859" cy="1911009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01" y="4213659"/>
            <a:ext cx="2456901" cy="184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597">
            <a:off x="540308" y="4013054"/>
            <a:ext cx="2132745" cy="2242361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625090" y="319181"/>
            <a:ext cx="8528028" cy="6615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0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116632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Неделя любителей словесности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282939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2971800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F:\фото презентация УДО 16г\111\DSCF510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168352" cy="23479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03648" y="4293096"/>
            <a:ext cx="32976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Русский язык</a:t>
            </a:r>
          </a:p>
          <a:p>
            <a:r>
              <a:rPr lang="ru-RU" sz="2800" dirty="0" smtClean="0"/>
              <a:t>Литература</a:t>
            </a:r>
          </a:p>
          <a:p>
            <a:r>
              <a:rPr lang="ru-RU" sz="2800" dirty="0" smtClean="0"/>
              <a:t>Иностранные языки</a:t>
            </a:r>
          </a:p>
        </p:txBody>
      </p:sp>
    </p:spTree>
    <p:extLst>
      <p:ext uri="{BB962C8B-B14F-4D97-AF65-F5344CB8AC3E}">
        <p14:creationId xmlns="" xmlns:p14="http://schemas.microsoft.com/office/powerpoint/2010/main" val="27812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20688"/>
            <a:ext cx="7498080" cy="5616624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ru-RU" sz="9600" b="1" dirty="0">
                <a:solidFill>
                  <a:schemeClr val="tx2">
                    <a:lumMod val="75000"/>
                  </a:schemeClr>
                </a:solidFill>
              </a:rPr>
              <a:t>Цель</a:t>
            </a:r>
            <a:r>
              <a:rPr lang="ru-RU" sz="9600" dirty="0"/>
              <a:t> проведения предметной недели: </a:t>
            </a:r>
            <a:endParaRPr lang="ru-RU" sz="9600" dirty="0" smtClean="0"/>
          </a:p>
          <a:p>
            <a:pPr marL="82296" indent="0">
              <a:buNone/>
            </a:pPr>
            <a:r>
              <a:rPr lang="ru-RU" sz="9600" dirty="0" smtClean="0"/>
              <a:t>повышение </a:t>
            </a:r>
            <a:r>
              <a:rPr lang="ru-RU" sz="9600" dirty="0"/>
              <a:t>мотивации к обучению, развитие самостоятельной познавательной активности</a:t>
            </a:r>
            <a:r>
              <a:rPr lang="ru-RU" sz="9600" dirty="0" smtClean="0"/>
              <a:t>.</a:t>
            </a:r>
          </a:p>
          <a:p>
            <a:endParaRPr lang="ru-RU" sz="9600" dirty="0"/>
          </a:p>
          <a:p>
            <a:pPr marL="82296" indent="0">
              <a:buNone/>
            </a:pPr>
            <a:r>
              <a:rPr lang="ru-RU" sz="9600" b="1" dirty="0">
                <a:solidFill>
                  <a:schemeClr val="tx2">
                    <a:lumMod val="75000"/>
                  </a:schemeClr>
                </a:solidFill>
              </a:rPr>
              <a:t>Задачи:</a:t>
            </a:r>
          </a:p>
          <a:p>
            <a:r>
              <a:rPr lang="ru-RU" sz="9600" dirty="0" smtClean="0"/>
              <a:t>обобщить </a:t>
            </a:r>
            <a:r>
              <a:rPr lang="ru-RU" sz="9600" dirty="0"/>
              <a:t>результаты проектной и исследовательской деятельности; </a:t>
            </a:r>
            <a:endParaRPr lang="ru-RU" sz="9600" dirty="0" smtClean="0"/>
          </a:p>
          <a:p>
            <a:r>
              <a:rPr lang="ru-RU" sz="9600" dirty="0" smtClean="0"/>
              <a:t>научить </a:t>
            </a:r>
            <a:r>
              <a:rPr lang="ru-RU" sz="9600" dirty="0"/>
              <a:t>применять знания и умения из различных областей наук, получая </a:t>
            </a:r>
            <a:r>
              <a:rPr lang="ru-RU" sz="9600" dirty="0" smtClean="0"/>
              <a:t>реальный ощутимый </a:t>
            </a:r>
            <a:r>
              <a:rPr lang="ru-RU" sz="9600" dirty="0"/>
              <a:t>результат;</a:t>
            </a:r>
          </a:p>
          <a:p>
            <a:r>
              <a:rPr lang="ru-RU" sz="9600" dirty="0" smtClean="0"/>
              <a:t>приобщить </a:t>
            </a:r>
            <a:r>
              <a:rPr lang="ru-RU" sz="9600" dirty="0"/>
              <a:t>учащихся к краеведческой поисково-исследовательской деятельности, сохранению исторического </a:t>
            </a:r>
            <a:r>
              <a:rPr lang="ru-RU" sz="9600" dirty="0" smtClean="0"/>
              <a:t>наследия;</a:t>
            </a:r>
          </a:p>
          <a:p>
            <a:r>
              <a:rPr lang="ru-RU" sz="9600" dirty="0" smtClean="0"/>
              <a:t>внедрить </a:t>
            </a:r>
            <a:r>
              <a:rPr lang="ru-RU" sz="9600" dirty="0"/>
              <a:t>современные технологии в образовательный процесс; </a:t>
            </a:r>
          </a:p>
          <a:p>
            <a:r>
              <a:rPr lang="ru-RU" sz="9600" dirty="0" smtClean="0"/>
              <a:t>реализовать </a:t>
            </a:r>
            <a:r>
              <a:rPr lang="ru-RU" sz="9600" dirty="0"/>
              <a:t>принцип партнерства «Школа - окружающий социум</a:t>
            </a:r>
            <a:r>
              <a:rPr lang="ru-RU" sz="9600" dirty="0" smtClean="0"/>
              <a:t>».</a:t>
            </a:r>
            <a:endParaRPr lang="ru-RU" sz="9600" dirty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7668344" y="188640"/>
            <a:ext cx="1351963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99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74056" cy="5620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Примерный план недели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764704"/>
            <a:ext cx="6994024" cy="48006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000000"/>
                </a:solidFill>
                <a:latin typeface="Times New Roman"/>
                <a:ea typeface="Times New Roman"/>
              </a:rPr>
              <a:t>5-11</a:t>
            </a: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7200" b="1" dirty="0">
                <a:solidFill>
                  <a:srgbClr val="000000"/>
                </a:solidFill>
                <a:latin typeface="Times New Roman"/>
                <a:ea typeface="Times New Roman"/>
              </a:rPr>
              <a:t>классы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Конкурс рисунков и фотографий на тему: «как прекрасен этот мир» Зал возрожденных ценностей (выставка) 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000000"/>
                </a:solidFill>
                <a:latin typeface="Times New Roman"/>
                <a:ea typeface="Times New Roman"/>
              </a:rPr>
              <a:t>1 классы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Посвящение в читатели. Прощание с букварем. (праздник</a:t>
            </a:r>
            <a:r>
              <a:rPr lang="ru-RU" sz="7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000000"/>
                </a:solidFill>
                <a:latin typeface="Times New Roman"/>
                <a:ea typeface="Times New Roman"/>
              </a:rPr>
              <a:t>2 классы 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«33 родных сестрицы» (игра</a:t>
            </a:r>
            <a:r>
              <a:rPr lang="ru-RU" sz="7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000000"/>
                </a:solidFill>
                <a:latin typeface="Times New Roman"/>
                <a:ea typeface="Times New Roman"/>
              </a:rPr>
              <a:t>1-2 </a:t>
            </a: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7200" b="1" dirty="0">
                <a:solidFill>
                  <a:srgbClr val="000000"/>
                </a:solidFill>
                <a:latin typeface="Times New Roman"/>
                <a:ea typeface="Times New Roman"/>
              </a:rPr>
              <a:t>классы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«По дорогам сказки» - театральные </a:t>
            </a:r>
            <a:r>
              <a:rPr lang="ru-RU" sz="7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постановки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000000"/>
                </a:solidFill>
                <a:latin typeface="Times New Roman"/>
                <a:ea typeface="Times New Roman"/>
              </a:rPr>
              <a:t>3-4 классы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Интеллектуальный марафон (эстафета) 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000000"/>
                </a:solidFill>
                <a:latin typeface="Times New Roman"/>
                <a:ea typeface="Times New Roman"/>
              </a:rPr>
              <a:t>5-6 классы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Ярмарка литературных жанров (презентации</a:t>
            </a:r>
            <a:r>
              <a:rPr lang="ru-RU" sz="7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000000"/>
                </a:solidFill>
                <a:latin typeface="Times New Roman"/>
                <a:ea typeface="Times New Roman"/>
              </a:rPr>
              <a:t>5-9</a:t>
            </a: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7200" b="1" dirty="0">
                <a:solidFill>
                  <a:srgbClr val="000000"/>
                </a:solidFill>
                <a:latin typeface="Times New Roman"/>
                <a:ea typeface="Times New Roman"/>
              </a:rPr>
              <a:t>классы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Практикум «Очарованные книгой...» (пробы пера</a:t>
            </a:r>
            <a:r>
              <a:rPr lang="ru-RU" sz="7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7200" b="1" dirty="0">
                <a:solidFill>
                  <a:srgbClr val="000000"/>
                </a:solidFill>
                <a:latin typeface="Times New Roman"/>
                <a:ea typeface="Times New Roman"/>
              </a:rPr>
              <a:t>11 классы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Устный </a:t>
            </a:r>
            <a:r>
              <a:rPr lang="ru-RU" sz="7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журнал</a:t>
            </a:r>
            <a:r>
              <a:rPr lang="ru-RU" sz="7200" dirty="0" smtClean="0">
                <a:latin typeface="Times New Roman"/>
                <a:ea typeface="Times New Roman"/>
              </a:rPr>
              <a:t> </a:t>
            </a:r>
            <a:r>
              <a:rPr lang="ru-RU" sz="7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«Музыка </a:t>
            </a: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Победы» (компьютерные презентации) 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000000"/>
                </a:solidFill>
                <a:latin typeface="Times New Roman"/>
                <a:ea typeface="Times New Roman"/>
              </a:rPr>
              <a:t>1-11 классы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Научно-практическая конференция «</a:t>
            </a:r>
            <a:r>
              <a:rPr lang="ru-RU" sz="7200" dirty="0" err="1">
                <a:solidFill>
                  <a:srgbClr val="000000"/>
                </a:solidFill>
                <a:latin typeface="Times New Roman"/>
                <a:ea typeface="Times New Roman"/>
              </a:rPr>
              <a:t>Лихачевские</a:t>
            </a: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 чтения</a:t>
            </a:r>
            <a:r>
              <a:rPr lang="ru-RU" sz="7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000000"/>
                </a:solidFill>
                <a:latin typeface="Times New Roman"/>
                <a:ea typeface="Times New Roman"/>
              </a:rPr>
              <a:t>10-11</a:t>
            </a: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7200" b="1" dirty="0">
                <a:solidFill>
                  <a:srgbClr val="000000"/>
                </a:solidFill>
                <a:latin typeface="Times New Roman"/>
                <a:ea typeface="Times New Roman"/>
              </a:rPr>
              <a:t>классы 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Литературный вечер «Пушкинская свеча»</a:t>
            </a:r>
            <a:endParaRPr lang="ru-RU" sz="7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179512" y="260648"/>
            <a:ext cx="1332491" cy="1135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66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745</Words>
  <Application>Microsoft Office PowerPoint</Application>
  <PresentationFormat>Экран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Предметные недели  как форма активизации познавательной деятельности в школе </vt:lpstr>
      <vt:lpstr>Показатели интереса к обучению</vt:lpstr>
      <vt:lpstr>Предметная неделя</vt:lpstr>
      <vt:lpstr>II Региональный чемпионат «Молодые профессионалы» (WorldSkills Russia) и JniorSkills в Республике Башкортостан</vt:lpstr>
      <vt:lpstr>Слайд 5</vt:lpstr>
      <vt:lpstr>XXIII Республиканский слет юных техников, конструкторов и рационализаторов «Технопарк юных»  </vt:lpstr>
      <vt:lpstr>Неделя любителей словесности</vt:lpstr>
      <vt:lpstr>Слайд 8</vt:lpstr>
      <vt:lpstr>Примерный план недели</vt:lpstr>
      <vt:lpstr>Возможности предметных недель</vt:lpstr>
      <vt:lpstr>КАК СПЛАНИРОВАТЬ И  ПРОВЕСТИ ПРЕДМЕТНУЮ НЕДЕЛЮ </vt:lpstr>
      <vt:lpstr>Основные этапы подготовки и проведения предметной недели: </vt:lpstr>
      <vt:lpstr>Виды мероприятий </vt:lpstr>
      <vt:lpstr>Формы мероприятий </vt:lpstr>
      <vt:lpstr>Конкурс исследовательских и проектных работ</vt:lpstr>
      <vt:lpstr>Слайд 16</vt:lpstr>
      <vt:lpstr>Слайд 17</vt:lpstr>
      <vt:lpstr>Слайд 18</vt:lpstr>
      <vt:lpstr>Слайд 19</vt:lpstr>
      <vt:lpstr>Слайд 20</vt:lpstr>
      <vt:lpstr>Научно-практическая конференция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Предметные недели  как форма активизации познавательной деятельности в школе </dc:title>
  <dc:creator>Марина</dc:creator>
  <cp:lastModifiedBy>Марина</cp:lastModifiedBy>
  <cp:revision>25</cp:revision>
  <dcterms:created xsi:type="dcterms:W3CDTF">2017-11-02T18:23:45Z</dcterms:created>
  <dcterms:modified xsi:type="dcterms:W3CDTF">2018-06-26T18:06:31Z</dcterms:modified>
</cp:coreProperties>
</file>