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3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6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7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8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DAAF73-6D2D-4C99-A3D5-078C3663782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C2E835-B328-4503-8712-21AE48FF6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4181" y="786384"/>
            <a:ext cx="7463246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E063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Публичная защита проектной работы как форма промежуточной аттестации</a:t>
            </a:r>
            <a:endParaRPr lang="ru-RU" sz="6000" dirty="0">
              <a:solidFill>
                <a:srgbClr val="E063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257" y="4908465"/>
            <a:ext cx="10058400" cy="1143000"/>
          </a:xfrm>
        </p:spPr>
        <p:txBody>
          <a:bodyPr/>
          <a:lstStyle/>
          <a:p>
            <a:pPr algn="r"/>
            <a:r>
              <a:rPr lang="ru-RU" dirty="0" smtClean="0"/>
              <a:t>МБОУ «СОШ № 36» города </a:t>
            </a:r>
            <a:r>
              <a:rPr lang="ru-RU" dirty="0" err="1" smtClean="0"/>
              <a:t>чебоксары</a:t>
            </a:r>
            <a:endParaRPr lang="ru-RU" dirty="0" smtClean="0"/>
          </a:p>
          <a:p>
            <a:pPr algn="r"/>
            <a:r>
              <a:rPr lang="ru-RU" dirty="0" smtClean="0"/>
              <a:t>«От школы к профессионалам будущего»</a:t>
            </a:r>
            <a:endParaRPr lang="ru-RU" dirty="0"/>
          </a:p>
        </p:txBody>
      </p:sp>
      <p:pic>
        <p:nvPicPr>
          <p:cNvPr id="4" name="Рисунок 3" descr="ФИОКО - Всероссийский форум &quot;Региональный опыт и эффекты реализации  мероприятий Федеральной целевой программы развития образования на 2016-2020  годы&quot; в г. Самар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17" y="758952"/>
            <a:ext cx="2367160" cy="212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sun9-61.userapi.com/c852016/v852016192/b0697/MFlEi1DCm-o.jpg?ava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430" y="856019"/>
            <a:ext cx="1429730" cy="1429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762922"/>
            <a:ext cx="6853645" cy="1812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Высокий уровень исследований и разработок, </a:t>
            </a:r>
            <a:r>
              <a:rPr lang="ru-RU" dirty="0"/>
              <a:t>постоянно возрастающая значимость усвоения и практического использования новых знаний для создания инновационной продукции </a:t>
            </a:r>
            <a:r>
              <a:rPr lang="ru-RU" dirty="0">
                <a:solidFill>
                  <a:srgbClr val="FF0000"/>
                </a:solidFill>
              </a:rPr>
              <a:t>являются ключевыми факторами, определяющими конкурентоспособность национальных </a:t>
            </a:r>
            <a:r>
              <a:rPr lang="ru-RU" dirty="0" smtClean="0">
                <a:solidFill>
                  <a:srgbClr val="FF0000"/>
                </a:solidFill>
              </a:rPr>
              <a:t>экономик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71" y="3344091"/>
            <a:ext cx="4197532" cy="2778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634" y="762922"/>
            <a:ext cx="3518264" cy="3195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33851" y="4091321"/>
            <a:ext cx="4040778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Ведущей формой учебной деятельности в ходе освоения предметной области «Технология» является </a:t>
            </a:r>
            <a:r>
              <a:rPr lang="ru-RU" b="1" dirty="0" smtClean="0"/>
              <a:t>проектная деятельность в полном цикле: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выделения проблемы до внедрения результата»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306" y="2615977"/>
            <a:ext cx="694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Предметная область «Технология» является организующим ядром вхождения в мир технологий.</a:t>
            </a:r>
            <a:endParaRPr lang="ru-RU" i="1" dirty="0"/>
          </a:p>
        </p:txBody>
      </p:sp>
      <p:pic>
        <p:nvPicPr>
          <p:cNvPr id="8" name="Рисунок 7" descr="ФИОКО - Всероссийский форум &quot;Региональный опыт и эффекты реализации  мероприятий Федеральной целевой программы развития образования на 2016-2020  годы&quot; в г. Самаре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355" y="4589121"/>
            <a:ext cx="170942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78970" y="207279"/>
            <a:ext cx="1099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06356"/>
                </a:solidFill>
              </a:rPr>
              <a:t>КОНЦЕПЦИЯ преподавания предметной области «Технология» </a:t>
            </a:r>
            <a:endParaRPr lang="ru-RU" sz="2800" b="1" dirty="0">
              <a:solidFill>
                <a:srgbClr val="E06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198299"/>
            <a:ext cx="5715000" cy="48824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является </a:t>
            </a:r>
            <a:r>
              <a:rPr lang="ru-RU" dirty="0"/>
              <a:t>видом учебной и научно-исследовательской работы </a:t>
            </a:r>
            <a:r>
              <a:rPr lang="ru-RU" dirty="0" smtClean="0"/>
              <a:t>учащихся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представляет </a:t>
            </a:r>
            <a:r>
              <a:rPr lang="ru-RU" dirty="0"/>
              <a:t>собой самостоятельно выполненное учащимся исследование по определенной </a:t>
            </a:r>
            <a:r>
              <a:rPr lang="ru-RU" dirty="0" smtClean="0"/>
              <a:t>теме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способствует </a:t>
            </a:r>
            <a:r>
              <a:rPr lang="ru-RU" dirty="0"/>
              <a:t>более сознательному овладению знаниями, умениями и </a:t>
            </a:r>
            <a:r>
              <a:rPr lang="ru-RU" dirty="0" smtClean="0"/>
              <a:t>навыками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формирует </a:t>
            </a:r>
            <a:r>
              <a:rPr lang="ru-RU" dirty="0"/>
              <a:t>интерес к научным исследованиям, </a:t>
            </a:r>
            <a:r>
              <a:rPr lang="ru-RU" dirty="0" smtClean="0"/>
              <a:t>помогает </a:t>
            </a:r>
            <a:r>
              <a:rPr lang="ru-RU" dirty="0"/>
              <a:t>освоению их </a:t>
            </a:r>
            <a:r>
              <a:rPr lang="ru-RU" dirty="0" smtClean="0"/>
              <a:t>методик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вырабатывает </a:t>
            </a:r>
            <a:r>
              <a:rPr lang="ru-RU" dirty="0"/>
              <a:t>навыки самостоятельной творческой </a:t>
            </a:r>
            <a:r>
              <a:rPr lang="ru-RU" dirty="0" smtClean="0"/>
              <a:t>работы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/>
              <a:t>служит основой интеграции учебных предметов и реализуется в различных формах</a:t>
            </a:r>
            <a:endParaRPr lang="ru-RU" dirty="0" smtClean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показывает, </a:t>
            </a:r>
            <a:r>
              <a:rPr lang="ru-RU" dirty="0"/>
              <a:t>насколько глубоко учащийся овладел теоретическими знаниями, умением пользоваться научной литературой, критически и творчески подходить к </a:t>
            </a:r>
            <a:r>
              <a:rPr lang="ru-RU" dirty="0" smtClean="0"/>
              <a:t>выбранной теме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1832" y="289742"/>
            <a:ext cx="4654296" cy="764957"/>
          </a:xfrm>
        </p:spPr>
        <p:txBody>
          <a:bodyPr/>
          <a:lstStyle/>
          <a:p>
            <a:r>
              <a:rPr lang="ru-RU" b="1" dirty="0">
                <a:solidFill>
                  <a:srgbClr val="E063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работа</a:t>
            </a:r>
            <a:endParaRPr lang="ru-RU" dirty="0">
              <a:solidFill>
                <a:srgbClr val="E0635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3368" y="286603"/>
            <a:ext cx="5532120" cy="44063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9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900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900" dirty="0" smtClean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/>
            <a:r>
              <a:rPr lang="ru-RU" sz="1900" dirty="0">
                <a:solidFill>
                  <a:srgbClr val="000000"/>
                </a:solidFill>
              </a:rPr>
              <a:t>а) находить нужную литературу и обрабатывать </a:t>
            </a:r>
            <a:r>
              <a:rPr lang="ru-RU" sz="1900" dirty="0" smtClean="0">
                <a:solidFill>
                  <a:srgbClr val="000000"/>
                </a:solidFill>
              </a:rPr>
              <a:t>ее;</a:t>
            </a:r>
            <a:endParaRPr lang="ru-RU" sz="1900" dirty="0" smtClean="0">
              <a:effectLst/>
            </a:endParaRPr>
          </a:p>
          <a:p>
            <a:pPr indent="450215" algn="just"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б) сопоставлять различные точки зрения на конкретную проблему и осуществлять выбор какой-либо точки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зрения;</a:t>
            </a:r>
            <a:endParaRPr lang="ru-RU" sz="19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в) собирать фактический материал и осуществлять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его классификацию;</a:t>
            </a:r>
          </a:p>
          <a:p>
            <a:pPr indent="450215" algn="just">
              <a:spcAft>
                <a:spcPts val="800"/>
              </a:spcAft>
            </a:pP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интерпретировать отдельные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с позиции, </a:t>
            </a: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занимаемой по отношению к исследуемому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материалу;</a:t>
            </a:r>
            <a:endParaRPr lang="ru-RU" sz="19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д) письменно излагать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идеи;</a:t>
            </a:r>
            <a:endParaRPr lang="ru-RU" sz="19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е) осуществлять общее оформление </a:t>
            </a:r>
            <a:r>
              <a:rPr lang="ru-RU" sz="19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3368" y="4714101"/>
            <a:ext cx="5532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осуществляет руководство написанием проектной работы в пределах времени, определяемого нормами педагогической нагрузки, оказывает консультационную помощь учащемуся в определении окончательной темы, в подготовке плана работы, в подборе материалов.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e Kinder : Защита проектов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726" y="2885079"/>
            <a:ext cx="2847556" cy="28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гнутая вверх стрелка 14"/>
          <p:cNvSpPr/>
          <p:nvPr/>
        </p:nvSpPr>
        <p:spPr>
          <a:xfrm rot="1604628" flipH="1" flipV="1">
            <a:off x="1231377" y="4964740"/>
            <a:ext cx="2025080" cy="675061"/>
          </a:xfrm>
          <a:prstGeom prst="curvedDownArrow">
            <a:avLst>
              <a:gd name="adj1" fmla="val 27766"/>
              <a:gd name="adj2" fmla="val 58895"/>
              <a:gd name="adj3" fmla="val 278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6284" y="5302271"/>
            <a:ext cx="338356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Написание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 проектной работы</a:t>
            </a:r>
            <a:endParaRPr lang="ru-RU" sz="2800" dirty="0"/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5635586" y="4618739"/>
            <a:ext cx="2557337" cy="716432"/>
          </a:xfrm>
          <a:prstGeom prst="curvedDownArrow">
            <a:avLst>
              <a:gd name="adj1" fmla="val 27766"/>
              <a:gd name="adj2" fmla="val 58895"/>
              <a:gd name="adj3" fmla="val 278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7216331" flipH="1" flipV="1">
            <a:off x="9793487" y="4607895"/>
            <a:ext cx="1402958" cy="537039"/>
          </a:xfrm>
          <a:prstGeom prst="curvedDownArrow">
            <a:avLst>
              <a:gd name="adj1" fmla="val 27766"/>
              <a:gd name="adj2" fmla="val 58895"/>
              <a:gd name="adj3" fmla="val 278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2566164" flipH="1">
            <a:off x="6824713" y="3053637"/>
            <a:ext cx="1944451" cy="635508"/>
          </a:xfrm>
          <a:prstGeom prst="curvedDownArrow">
            <a:avLst>
              <a:gd name="adj1" fmla="val 27766"/>
              <a:gd name="adj2" fmla="val 58895"/>
              <a:gd name="adj3" fmla="val 278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06356"/>
                </a:solidFill>
              </a:rPr>
              <a:t>ОСНОВНЫЕ ЭТАПЫ ПОДГОТОВКИ ПРОЕКТНОЙ </a:t>
            </a:r>
            <a:r>
              <a:rPr lang="ru-RU" b="1" dirty="0" smtClean="0">
                <a:solidFill>
                  <a:srgbClr val="E06356"/>
                </a:solidFill>
              </a:rPr>
              <a:t>РАБОТЫ</a:t>
            </a:r>
            <a:endParaRPr lang="ru-RU" dirty="0">
              <a:solidFill>
                <a:srgbClr val="E063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6246" y="2114710"/>
            <a:ext cx="22715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Работа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литературой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04995" y="2494798"/>
            <a:ext cx="256262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Подготовка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рабочего варианта плана работы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1034" y="5034266"/>
            <a:ext cx="225268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Изучение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2392" y="3206907"/>
            <a:ext cx="331535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Рецензирование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защита проектной работы</a:t>
            </a:r>
            <a:endParaRPr lang="ru-RU" sz="2800" dirty="0"/>
          </a:p>
        </p:txBody>
      </p:sp>
      <p:sp>
        <p:nvSpPr>
          <p:cNvPr id="11" name="Выгнутая вверх стрелка 10"/>
          <p:cNvSpPr/>
          <p:nvPr/>
        </p:nvSpPr>
        <p:spPr>
          <a:xfrm rot="170247" flipV="1">
            <a:off x="2255417" y="2560984"/>
            <a:ext cx="2924659" cy="537039"/>
          </a:xfrm>
          <a:prstGeom prst="curvedDownArrow">
            <a:avLst>
              <a:gd name="adj1" fmla="val 27766"/>
              <a:gd name="adj2" fmla="val 58895"/>
              <a:gd name="adj3" fmla="val 278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105" y="1973318"/>
            <a:ext cx="25341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Выбор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79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72" y="310896"/>
            <a:ext cx="10058400" cy="7589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E063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ОО, регламентирующие прохождение промежуточной аттестации </a:t>
            </a:r>
            <a:endParaRPr lang="ru-RU" sz="3600" b="1" dirty="0">
              <a:solidFill>
                <a:srgbClr val="E063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069848"/>
            <a:ext cx="5212080" cy="5078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1.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контроле успеваемости, промежуточной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обучающихся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установлении их форм, периодичности и порядка проведения, а также сроков ликвидации академической задолженности обучающихся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3.2.1.2.2. Промежуточная аттестация обучающихся может проводиться в форме отдельной процедуры: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комплексной контрольной работы;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итоговой контрольной работы;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письменных и устных экзаменов;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индивидуальной/групповой проектной работы;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демонстрационного экзамена;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формах, определяемыми образовательными программами и (или) индивидуальным учебными планами.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учебных предметов, выносимых на промежуточную аттестацию в форме отдельной процедуры, определяется ежегодно педагогическим советом и </a:t>
            </a:r>
            <a:r>
              <a:rPr lang="ru-RU" sz="23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в учебном плане на соответствующий учебный год</a:t>
            </a:r>
            <a:r>
              <a:rPr lang="ru-RU" sz="23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60" y="1069848"/>
            <a:ext cx="5221224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Решение педагогического совета о промежуточной аттестации по учебному предмету «Технология» (практикум) в форме демонстрационного экзамена с элементами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публичной защите проектной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ОО об утверждении форм промежуточной аттестации по учебному предмету «Технология» (практикум).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Заявления учащихся о выборе формы промежуточной аттестации по учебному предмету «Технология» (практикум) и выборе модуля.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о проведении промежуточной аттестации по учебному предмету «Технология» (практикум) в форме публичной защиты проектной работы и утверждение экспертной комиссии.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Протокол публичной защиты проектной работы по учебному предмету «Технология» (практикум).</a:t>
            </a:r>
          </a:p>
        </p:txBody>
      </p:sp>
    </p:spTree>
    <p:extLst>
      <p:ext uri="{BB962C8B-B14F-4D97-AF65-F5344CB8AC3E}">
        <p14:creationId xmlns:p14="http://schemas.microsoft.com/office/powerpoint/2010/main" val="926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" y="270651"/>
            <a:ext cx="10058400" cy="914400"/>
          </a:xfrm>
        </p:spPr>
        <p:txBody>
          <a:bodyPr/>
          <a:lstStyle/>
          <a:p>
            <a:r>
              <a:rPr lang="ru-RU" dirty="0" smtClean="0">
                <a:solidFill>
                  <a:srgbClr val="E06356"/>
                </a:solidFill>
              </a:rPr>
              <a:t>Защита проектной работы</a:t>
            </a:r>
            <a:endParaRPr lang="ru-RU" dirty="0">
              <a:solidFill>
                <a:srgbClr val="E063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688" y="1340326"/>
            <a:ext cx="5660136" cy="38808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проводилась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публичной защиты проектной работы экспертной комиссией.</a:t>
            </a:r>
          </a:p>
          <a:p>
            <a:r>
              <a:rPr lang="ru-RU" dirty="0" smtClean="0"/>
              <a:t>Члены экспертной комиссии: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учителя технологии, 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ru-RU" dirty="0" smtClean="0"/>
              <a:t>сертифицированные эксперты </a:t>
            </a:r>
            <a:r>
              <a:rPr lang="en-US" dirty="0" err="1" smtClean="0"/>
              <a:t>WorldSki</a:t>
            </a:r>
            <a:r>
              <a:rPr lang="en-US" dirty="0" err="1"/>
              <a:t>l</a:t>
            </a:r>
            <a:r>
              <a:rPr lang="en-US" dirty="0" err="1" smtClean="0"/>
              <a:t>ls</a:t>
            </a:r>
            <a:r>
              <a:rPr lang="ru-RU" dirty="0" smtClean="0"/>
              <a:t>.</a:t>
            </a:r>
          </a:p>
          <a:p>
            <a:r>
              <a:rPr lang="ru-RU" dirty="0"/>
              <a:t>Проектная работа допускается к защите научным руководителем при условии законченного оформления и соответствия содержания работы установленным требованиям по структуре и содержанию. </a:t>
            </a:r>
          </a:p>
          <a:p>
            <a:r>
              <a:rPr lang="ru-RU" dirty="0"/>
              <a:t>За неделю до защиты </a:t>
            </a:r>
            <a:r>
              <a:rPr lang="ru-RU" dirty="0" smtClean="0"/>
              <a:t>прошло </a:t>
            </a:r>
            <a:r>
              <a:rPr lang="ru-RU" dirty="0"/>
              <a:t>собеседование учащихся с руководителем проектной работы.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результатам публичной защиты выставлены оценки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5 балльной системе согласно критериям оценивания.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9217">
            <a:off x="8046708" y="225839"/>
            <a:ext cx="3000513" cy="225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6563">
            <a:off x="9669199" y="2280059"/>
            <a:ext cx="2379933" cy="1784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6675">
            <a:off x="7259506" y="2279785"/>
            <a:ext cx="2401317" cy="1800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7818">
            <a:off x="8239366" y="3441835"/>
            <a:ext cx="1452150" cy="2097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863">
            <a:off x="10037063" y="3478946"/>
            <a:ext cx="1296980" cy="2472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720" y="5378174"/>
            <a:ext cx="1123492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Для организации публичности и информационной открытости были приглашены представители ученического и родительского совета, СМИ, а так же организованна видеотрансляция в режиме онлайн через платформу </a:t>
            </a:r>
            <a:r>
              <a:rPr lang="en-US" dirty="0" smtClean="0"/>
              <a:t>Zoom </a:t>
            </a:r>
            <a:r>
              <a:rPr lang="ru-RU" dirty="0" smtClean="0"/>
              <a:t>для всех желающих.</a:t>
            </a:r>
          </a:p>
        </p:txBody>
      </p:sp>
    </p:spTree>
    <p:extLst>
      <p:ext uri="{BB962C8B-B14F-4D97-AF65-F5344CB8AC3E}">
        <p14:creationId xmlns:p14="http://schemas.microsoft.com/office/powerpoint/2010/main" val="25913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318686"/>
            <a:ext cx="6300216" cy="2762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100" dirty="0"/>
              <a:t>«Микроорганизмы, их строение и значение для человека», </a:t>
            </a:r>
            <a:endParaRPr lang="ru-RU" sz="2100" dirty="0" smtClean="0"/>
          </a:p>
          <a:p>
            <a:pPr algn="just"/>
            <a:r>
              <a:rPr lang="ru-RU" sz="2100" dirty="0" smtClean="0"/>
              <a:t>«</a:t>
            </a:r>
            <a:r>
              <a:rPr lang="ru-RU" sz="2100" dirty="0"/>
              <a:t>Особенности технологии обработки жидкостей. Очистка воды</a:t>
            </a:r>
            <a:r>
              <a:rPr lang="ru-RU" sz="2100" dirty="0" smtClean="0"/>
              <a:t>»,</a:t>
            </a:r>
          </a:p>
          <a:p>
            <a:pPr algn="just"/>
            <a:r>
              <a:rPr lang="ru-RU" sz="2100" dirty="0" smtClean="0"/>
              <a:t> </a:t>
            </a:r>
            <a:r>
              <a:rPr lang="ru-RU" sz="2100" dirty="0"/>
              <a:t>«Технология приготовления блюд из мяса птицы. Японский салат</a:t>
            </a:r>
            <a:r>
              <a:rPr lang="ru-RU" sz="2100" dirty="0" smtClean="0"/>
              <a:t>»,</a:t>
            </a:r>
          </a:p>
          <a:p>
            <a:pPr algn="just"/>
            <a:r>
              <a:rPr lang="ru-RU" sz="2100" dirty="0" smtClean="0"/>
              <a:t> </a:t>
            </a:r>
            <a:r>
              <a:rPr lang="ru-RU" sz="2100" dirty="0"/>
              <a:t>«Технология изготовления мыла ручной работы», «Технология изготовления настенных часов»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016" y="318686"/>
            <a:ext cx="4245864" cy="3184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49" y="3324310"/>
            <a:ext cx="3321387" cy="174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100" y="3324310"/>
            <a:ext cx="2852492" cy="273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8336" y="3612679"/>
            <a:ext cx="4361688" cy="2443201"/>
          </a:xfrm>
          <a:prstGeom prst="rect">
            <a:avLst/>
          </a:prstGeom>
        </p:spPr>
      </p:pic>
      <p:pic>
        <p:nvPicPr>
          <p:cNvPr id="8" name="Рисунок 7" descr="ФИОКО - Всероссийский форум &quot;Региональный опыт и эффекты реализации  мероприятий Федеральной целевой программы развития образования на 2016-2020  годы&quot; в г. Самар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85" y="5065776"/>
            <a:ext cx="1284015" cy="115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sun9-61.userapi.com/c852016/v852016192/b0697/MFlEi1DCm-o.jpg?ava=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694" y="5180913"/>
            <a:ext cx="1036756" cy="10367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34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686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Wingdings</vt:lpstr>
      <vt:lpstr>Ретро</vt:lpstr>
      <vt:lpstr>Публичная защита проектной работы как форма промежуточной аттестации</vt:lpstr>
      <vt:lpstr>Презентация PowerPoint</vt:lpstr>
      <vt:lpstr>Проектная работа</vt:lpstr>
      <vt:lpstr>ОСНОВНЫЕ ЭТАПЫ ПОДГОТОВКИ ПРОЕКТНОЙ РАБОТЫ</vt:lpstr>
      <vt:lpstr>Документы ОО, регламентирующие прохождение промежуточной аттестации </vt:lpstr>
      <vt:lpstr>Защита проектной работы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защита проекта как форма промежуточной аттестации</dc:title>
  <dc:creator>замдир1</dc:creator>
  <cp:lastModifiedBy>директор</cp:lastModifiedBy>
  <cp:revision>28</cp:revision>
  <dcterms:created xsi:type="dcterms:W3CDTF">2020-12-25T06:22:10Z</dcterms:created>
  <dcterms:modified xsi:type="dcterms:W3CDTF">2020-12-28T14:54:52Z</dcterms:modified>
</cp:coreProperties>
</file>