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3" r:id="rId2"/>
    <p:sldId id="299" r:id="rId3"/>
    <p:sldId id="329" r:id="rId4"/>
    <p:sldId id="330" r:id="rId5"/>
    <p:sldId id="331" r:id="rId6"/>
    <p:sldId id="319" r:id="rId7"/>
    <p:sldId id="324" r:id="rId8"/>
    <p:sldId id="326" r:id="rId9"/>
    <p:sldId id="328" r:id="rId10"/>
    <p:sldId id="320" r:id="rId11"/>
    <p:sldId id="321" r:id="rId12"/>
    <p:sldId id="322" r:id="rId13"/>
    <p:sldId id="323" r:id="rId14"/>
    <p:sldId id="335" r:id="rId15"/>
    <p:sldId id="332" r:id="rId16"/>
    <p:sldId id="333" r:id="rId17"/>
    <p:sldId id="334" r:id="rId18"/>
    <p:sldId id="306" r:id="rId19"/>
  </p:sldIdLst>
  <p:sldSz cx="10693400" cy="756126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96888" indent="-396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95363" indent="-809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492250" indent="-1206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990725" indent="-1619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3635"/>
    <a:srgbClr val="0B5B97"/>
    <a:srgbClr val="EEEEEE"/>
    <a:srgbClr val="007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88604" autoAdjust="0"/>
  </p:normalViewPr>
  <p:slideViewPr>
    <p:cSldViewPr>
      <p:cViewPr>
        <p:scale>
          <a:sx n="74" d="100"/>
          <a:sy n="74" d="100"/>
        </p:scale>
        <p:origin x="-732" y="-72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B0B890-7427-45CD-82C3-3484BBD581E8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058CE1-34B9-4E16-AED4-CFB3981050C6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Наличием традиционных мониторингов в форме контрольных работ, экзаменов (включая ЕГЭ, ГИА, ВПР), административного контроля</a:t>
          </a:r>
          <a:endParaRPr lang="ru-RU" sz="2000" dirty="0">
            <a:solidFill>
              <a:schemeClr val="bg1"/>
            </a:solidFill>
          </a:endParaRPr>
        </a:p>
      </dgm:t>
    </dgm:pt>
    <dgm:pt modelId="{BA3198F8-DD20-42BA-BA61-DFCA5E65CE04}" type="parTrans" cxnId="{AC3E59A2-18AD-4F61-9377-3FE6196F6006}">
      <dgm:prSet/>
      <dgm:spPr/>
      <dgm:t>
        <a:bodyPr/>
        <a:lstStyle/>
        <a:p>
          <a:endParaRPr lang="ru-RU"/>
        </a:p>
      </dgm:t>
    </dgm:pt>
    <dgm:pt modelId="{2D8D43D9-AF03-43F0-B023-4621A8942B6C}" type="sibTrans" cxnId="{AC3E59A2-18AD-4F61-9377-3FE6196F6006}">
      <dgm:prSet/>
      <dgm:spPr/>
      <dgm:t>
        <a:bodyPr/>
        <a:lstStyle/>
        <a:p>
          <a:endParaRPr lang="ru-RU"/>
        </a:p>
      </dgm:t>
    </dgm:pt>
    <dgm:pt modelId="{9E319425-6356-4B63-A545-7506DB7E93FC}">
      <dgm:prSet phldrT="[Текст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Практическим отсутствием диагностических методик, обеспечивающих выявление причин тех или иных ошибок обучающихся; затруднений в оценочной деятельности педагога; выявлением факторов, влияющих на качество образования.</a:t>
          </a:r>
          <a:endParaRPr lang="ru-RU" dirty="0">
            <a:solidFill>
              <a:schemeClr val="bg1"/>
            </a:solidFill>
          </a:endParaRPr>
        </a:p>
      </dgm:t>
    </dgm:pt>
    <dgm:pt modelId="{FFAF40AD-1F17-46E9-BD84-C4EB877F0883}" type="parTrans" cxnId="{083200B6-2616-4DF4-8720-E8B4C178CC90}">
      <dgm:prSet/>
      <dgm:spPr/>
      <dgm:t>
        <a:bodyPr/>
        <a:lstStyle/>
        <a:p>
          <a:endParaRPr lang="ru-RU"/>
        </a:p>
      </dgm:t>
    </dgm:pt>
    <dgm:pt modelId="{2C748248-A03B-4D7C-BC7B-3BA7A97E3AFA}" type="sibTrans" cxnId="{083200B6-2616-4DF4-8720-E8B4C178CC90}">
      <dgm:prSet/>
      <dgm:spPr/>
      <dgm:t>
        <a:bodyPr/>
        <a:lstStyle/>
        <a:p>
          <a:endParaRPr lang="ru-RU"/>
        </a:p>
      </dgm:t>
    </dgm:pt>
    <dgm:pt modelId="{D8F4FDBD-3E6A-4E24-9DE3-99BBF1C068ED}" type="pres">
      <dgm:prSet presAssocID="{BBB0B890-7427-45CD-82C3-3484BBD581E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360B72-FB91-4C5E-B531-42BF90BBE896}" type="pres">
      <dgm:prSet presAssocID="{6B058CE1-34B9-4E16-AED4-CFB3981050C6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1D63F3-0E01-428A-AF17-EBD0539BDBE9}" type="pres">
      <dgm:prSet presAssocID="{9E319425-6356-4B63-A545-7506DB7E93FC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BB7E86-BDA1-44D7-9D13-BB23802A03D5}" type="presOf" srcId="{BBB0B890-7427-45CD-82C3-3484BBD581E8}" destId="{D8F4FDBD-3E6A-4E24-9DE3-99BBF1C068ED}" srcOrd="0" destOrd="0" presId="urn:microsoft.com/office/officeart/2005/8/layout/arrow5"/>
    <dgm:cxn modelId="{AC3E59A2-18AD-4F61-9377-3FE6196F6006}" srcId="{BBB0B890-7427-45CD-82C3-3484BBD581E8}" destId="{6B058CE1-34B9-4E16-AED4-CFB3981050C6}" srcOrd="0" destOrd="0" parTransId="{BA3198F8-DD20-42BA-BA61-DFCA5E65CE04}" sibTransId="{2D8D43D9-AF03-43F0-B023-4621A8942B6C}"/>
    <dgm:cxn modelId="{083200B6-2616-4DF4-8720-E8B4C178CC90}" srcId="{BBB0B890-7427-45CD-82C3-3484BBD581E8}" destId="{9E319425-6356-4B63-A545-7506DB7E93FC}" srcOrd="1" destOrd="0" parTransId="{FFAF40AD-1F17-46E9-BD84-C4EB877F0883}" sibTransId="{2C748248-A03B-4D7C-BC7B-3BA7A97E3AFA}"/>
    <dgm:cxn modelId="{32781EBD-2517-412B-9972-71125393381F}" type="presOf" srcId="{6B058CE1-34B9-4E16-AED4-CFB3981050C6}" destId="{1B360B72-FB91-4C5E-B531-42BF90BBE896}" srcOrd="0" destOrd="0" presId="urn:microsoft.com/office/officeart/2005/8/layout/arrow5"/>
    <dgm:cxn modelId="{0E50EBB2-B1FA-46EF-9AEA-04CC568FBA29}" type="presOf" srcId="{9E319425-6356-4B63-A545-7506DB7E93FC}" destId="{1A1D63F3-0E01-428A-AF17-EBD0539BDBE9}" srcOrd="0" destOrd="0" presId="urn:microsoft.com/office/officeart/2005/8/layout/arrow5"/>
    <dgm:cxn modelId="{60880D60-4728-4BD4-8DC2-8FD37A1090CC}" type="presParOf" srcId="{D8F4FDBD-3E6A-4E24-9DE3-99BBF1C068ED}" destId="{1B360B72-FB91-4C5E-B531-42BF90BBE896}" srcOrd="0" destOrd="0" presId="urn:microsoft.com/office/officeart/2005/8/layout/arrow5"/>
    <dgm:cxn modelId="{40AF00CE-0F84-4C16-8D9F-4790D1FAE069}" type="presParOf" srcId="{D8F4FDBD-3E6A-4E24-9DE3-99BBF1C068ED}" destId="{1A1D63F3-0E01-428A-AF17-EBD0539BDBE9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D81D75-B1C3-4BB3-B252-1F455099443C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622EB9-A1A7-4A23-8E5F-E8DB95622ADF}">
      <dgm:prSet phldrT="[Текст]" custT="1"/>
      <dgm:spPr/>
      <dgm:t>
        <a:bodyPr/>
        <a:lstStyle/>
        <a:p>
          <a:r>
            <a:rPr lang="ru-RU" sz="2800" dirty="0" smtClean="0"/>
            <a:t>Приоритет оценки целостного образовательного результата</a:t>
          </a:r>
          <a:endParaRPr lang="ru-RU" sz="2800" dirty="0"/>
        </a:p>
      </dgm:t>
    </dgm:pt>
    <dgm:pt modelId="{8320ECE7-E0EA-41D9-8EFC-2DD247F64A6D}" type="parTrans" cxnId="{CA6B7588-C3EA-4719-AF54-9988A99B3B93}">
      <dgm:prSet/>
      <dgm:spPr/>
      <dgm:t>
        <a:bodyPr/>
        <a:lstStyle/>
        <a:p>
          <a:endParaRPr lang="ru-RU"/>
        </a:p>
      </dgm:t>
    </dgm:pt>
    <dgm:pt modelId="{F864774A-37D3-46AA-8EDD-339983ECC3D0}" type="sibTrans" cxnId="{CA6B7588-C3EA-4719-AF54-9988A99B3B93}">
      <dgm:prSet/>
      <dgm:spPr/>
      <dgm:t>
        <a:bodyPr/>
        <a:lstStyle/>
        <a:p>
          <a:endParaRPr lang="ru-RU"/>
        </a:p>
      </dgm:t>
    </dgm:pt>
    <dgm:pt modelId="{99DD79A5-54D9-448A-9E56-76D4A8148FF8}">
      <dgm:prSet phldrT="[Текст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sz="2400" dirty="0" smtClean="0"/>
            <a:t>Недостаточная направленность оценки на </a:t>
          </a:r>
          <a:r>
            <a:rPr lang="ru-RU" sz="2400" dirty="0" smtClean="0"/>
            <a:t>выявление сформированности </a:t>
          </a:r>
          <a:r>
            <a:rPr lang="ru-RU" sz="2400" dirty="0" smtClean="0"/>
            <a:t>у каждого обучающегося основных компонентов (качеств) знаний.</a:t>
          </a:r>
          <a:endParaRPr lang="ru-RU" sz="2400" dirty="0"/>
        </a:p>
      </dgm:t>
    </dgm:pt>
    <dgm:pt modelId="{295C6668-B2F8-41A1-8AC5-69F6428D044E}" type="parTrans" cxnId="{65EEB8B4-D1A5-44CB-8C4F-15276B87134F}">
      <dgm:prSet/>
      <dgm:spPr/>
      <dgm:t>
        <a:bodyPr/>
        <a:lstStyle/>
        <a:p>
          <a:endParaRPr lang="ru-RU"/>
        </a:p>
      </dgm:t>
    </dgm:pt>
    <dgm:pt modelId="{C7F6F4A7-62AF-4E90-996A-A039D73F37B1}" type="sibTrans" cxnId="{65EEB8B4-D1A5-44CB-8C4F-15276B87134F}">
      <dgm:prSet/>
      <dgm:spPr/>
      <dgm:t>
        <a:bodyPr/>
        <a:lstStyle/>
        <a:p>
          <a:endParaRPr lang="ru-RU"/>
        </a:p>
      </dgm:t>
    </dgm:pt>
    <dgm:pt modelId="{59EDDB20-FFA9-42E5-BBCA-E18DE31804CE}" type="pres">
      <dgm:prSet presAssocID="{93D81D75-B1C3-4BB3-B252-1F455099443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9226D4-28FD-4718-81C7-4F24B672A760}" type="pres">
      <dgm:prSet presAssocID="{36622EB9-A1A7-4A23-8E5F-E8DB95622ADF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7F94E8-7999-4FD6-9B72-095D1A752F5A}" type="pres">
      <dgm:prSet presAssocID="{99DD79A5-54D9-448A-9E56-76D4A8148FF8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FB4F1C-4547-4F1B-AAA5-FF1E6313648D}" type="presOf" srcId="{36622EB9-A1A7-4A23-8E5F-E8DB95622ADF}" destId="{179226D4-28FD-4718-81C7-4F24B672A760}" srcOrd="0" destOrd="0" presId="urn:microsoft.com/office/officeart/2005/8/layout/arrow5"/>
    <dgm:cxn modelId="{65EEB8B4-D1A5-44CB-8C4F-15276B87134F}" srcId="{93D81D75-B1C3-4BB3-B252-1F455099443C}" destId="{99DD79A5-54D9-448A-9E56-76D4A8148FF8}" srcOrd="1" destOrd="0" parTransId="{295C6668-B2F8-41A1-8AC5-69F6428D044E}" sibTransId="{C7F6F4A7-62AF-4E90-996A-A039D73F37B1}"/>
    <dgm:cxn modelId="{D55EEE95-1147-4A8C-B6D8-BE4119BC9087}" type="presOf" srcId="{99DD79A5-54D9-448A-9E56-76D4A8148FF8}" destId="{6F7F94E8-7999-4FD6-9B72-095D1A752F5A}" srcOrd="0" destOrd="0" presId="urn:microsoft.com/office/officeart/2005/8/layout/arrow5"/>
    <dgm:cxn modelId="{CA6B7588-C3EA-4719-AF54-9988A99B3B93}" srcId="{93D81D75-B1C3-4BB3-B252-1F455099443C}" destId="{36622EB9-A1A7-4A23-8E5F-E8DB95622ADF}" srcOrd="0" destOrd="0" parTransId="{8320ECE7-E0EA-41D9-8EFC-2DD247F64A6D}" sibTransId="{F864774A-37D3-46AA-8EDD-339983ECC3D0}"/>
    <dgm:cxn modelId="{FC8A7145-A287-4708-9CBC-39FC8B64A6D6}" type="presOf" srcId="{93D81D75-B1C3-4BB3-B252-1F455099443C}" destId="{59EDDB20-FFA9-42E5-BBCA-E18DE31804CE}" srcOrd="0" destOrd="0" presId="urn:microsoft.com/office/officeart/2005/8/layout/arrow5"/>
    <dgm:cxn modelId="{53319F19-1C11-4EAD-8A45-006D48329F72}" type="presParOf" srcId="{59EDDB20-FFA9-42E5-BBCA-E18DE31804CE}" destId="{179226D4-28FD-4718-81C7-4F24B672A760}" srcOrd="0" destOrd="0" presId="urn:microsoft.com/office/officeart/2005/8/layout/arrow5"/>
    <dgm:cxn modelId="{0D227D3F-4214-4104-8B0A-043B3001FC48}" type="presParOf" srcId="{59EDDB20-FFA9-42E5-BBCA-E18DE31804CE}" destId="{6F7F94E8-7999-4FD6-9B72-095D1A752F5A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9012F9-91CD-44D1-AF12-591D75187996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ED3B51-C8AF-4C95-A3A9-5205C2F3FEA5}">
      <dgm:prSet phldrT="[Текст]" custT="1"/>
      <dgm:spPr/>
      <dgm:t>
        <a:bodyPr/>
        <a:lstStyle/>
        <a:p>
          <a:r>
            <a:rPr lang="ru-RU" sz="2400" dirty="0" smtClean="0"/>
            <a:t>Наличие современных автоматизированных средств оценки индивидуальных образовательных достижений обучающихся</a:t>
          </a:r>
          <a:endParaRPr lang="ru-RU" sz="2400" dirty="0"/>
        </a:p>
      </dgm:t>
    </dgm:pt>
    <dgm:pt modelId="{32F23BF8-9650-4968-A8F9-C29107686CB7}" type="parTrans" cxnId="{CEDDB703-9D6B-476A-977B-73B19CCD38F4}">
      <dgm:prSet/>
      <dgm:spPr/>
      <dgm:t>
        <a:bodyPr/>
        <a:lstStyle/>
        <a:p>
          <a:endParaRPr lang="ru-RU"/>
        </a:p>
      </dgm:t>
    </dgm:pt>
    <dgm:pt modelId="{18FBABD5-4D03-410C-A03B-435CAF41E933}" type="sibTrans" cxnId="{CEDDB703-9D6B-476A-977B-73B19CCD38F4}">
      <dgm:prSet/>
      <dgm:spPr/>
      <dgm:t>
        <a:bodyPr/>
        <a:lstStyle/>
        <a:p>
          <a:endParaRPr lang="ru-RU"/>
        </a:p>
      </dgm:t>
    </dgm:pt>
    <dgm:pt modelId="{C2646D61-B21B-4F23-A909-8381B1B60388}">
      <dgm:prSet phldrT="[Текст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sz="2800" dirty="0" smtClean="0"/>
            <a:t>Недостаточный уровень готовности педагогов к их использованию</a:t>
          </a:r>
          <a:endParaRPr lang="ru-RU" sz="2800" dirty="0"/>
        </a:p>
      </dgm:t>
    </dgm:pt>
    <dgm:pt modelId="{9D251279-C193-4FBE-842C-F48C46019430}" type="parTrans" cxnId="{E8EDC6C2-260D-43CD-899D-B48A73020AE1}">
      <dgm:prSet/>
      <dgm:spPr/>
      <dgm:t>
        <a:bodyPr/>
        <a:lstStyle/>
        <a:p>
          <a:endParaRPr lang="ru-RU"/>
        </a:p>
      </dgm:t>
    </dgm:pt>
    <dgm:pt modelId="{770D3A89-8868-433B-817C-FD8D9CB5C752}" type="sibTrans" cxnId="{E8EDC6C2-260D-43CD-899D-B48A73020AE1}">
      <dgm:prSet/>
      <dgm:spPr/>
      <dgm:t>
        <a:bodyPr/>
        <a:lstStyle/>
        <a:p>
          <a:endParaRPr lang="ru-RU"/>
        </a:p>
      </dgm:t>
    </dgm:pt>
    <dgm:pt modelId="{2E7BE879-4F5A-495E-9373-2A5E739B9EAE}" type="pres">
      <dgm:prSet presAssocID="{5B9012F9-91CD-44D1-AF12-591D7518799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132399-6A9E-4BCC-8AB4-04845D013992}" type="pres">
      <dgm:prSet presAssocID="{DCED3B51-C8AF-4C95-A3A9-5205C2F3FEA5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02E5EA-4879-455E-A3CA-536131CCB38E}" type="pres">
      <dgm:prSet presAssocID="{C2646D61-B21B-4F23-A909-8381B1B60388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A4FAF6-33E7-4095-819A-DF10EB3010F5}" type="presOf" srcId="{DCED3B51-C8AF-4C95-A3A9-5205C2F3FEA5}" destId="{8E132399-6A9E-4BCC-8AB4-04845D013992}" srcOrd="0" destOrd="0" presId="urn:microsoft.com/office/officeart/2005/8/layout/arrow5"/>
    <dgm:cxn modelId="{F498A161-2661-4328-9A0B-BC4A54F5A808}" type="presOf" srcId="{5B9012F9-91CD-44D1-AF12-591D75187996}" destId="{2E7BE879-4F5A-495E-9373-2A5E739B9EAE}" srcOrd="0" destOrd="0" presId="urn:microsoft.com/office/officeart/2005/8/layout/arrow5"/>
    <dgm:cxn modelId="{D7CC6655-BE0C-4C52-8745-62B55AEE59E4}" type="presOf" srcId="{C2646D61-B21B-4F23-A909-8381B1B60388}" destId="{DF02E5EA-4879-455E-A3CA-536131CCB38E}" srcOrd="0" destOrd="0" presId="urn:microsoft.com/office/officeart/2005/8/layout/arrow5"/>
    <dgm:cxn modelId="{CEDDB703-9D6B-476A-977B-73B19CCD38F4}" srcId="{5B9012F9-91CD-44D1-AF12-591D75187996}" destId="{DCED3B51-C8AF-4C95-A3A9-5205C2F3FEA5}" srcOrd="0" destOrd="0" parTransId="{32F23BF8-9650-4968-A8F9-C29107686CB7}" sibTransId="{18FBABD5-4D03-410C-A03B-435CAF41E933}"/>
    <dgm:cxn modelId="{E8EDC6C2-260D-43CD-899D-B48A73020AE1}" srcId="{5B9012F9-91CD-44D1-AF12-591D75187996}" destId="{C2646D61-B21B-4F23-A909-8381B1B60388}" srcOrd="1" destOrd="0" parTransId="{9D251279-C193-4FBE-842C-F48C46019430}" sibTransId="{770D3A89-8868-433B-817C-FD8D9CB5C752}"/>
    <dgm:cxn modelId="{81F6193B-59D1-4977-AA30-3A60A25CA241}" type="presParOf" srcId="{2E7BE879-4F5A-495E-9373-2A5E739B9EAE}" destId="{8E132399-6A9E-4BCC-8AB4-04845D013992}" srcOrd="0" destOrd="0" presId="urn:microsoft.com/office/officeart/2005/8/layout/arrow5"/>
    <dgm:cxn modelId="{783A21AD-66D3-4CAC-8662-37B4C5AF8F1D}" type="presParOf" srcId="{2E7BE879-4F5A-495E-9373-2A5E739B9EAE}" destId="{DF02E5EA-4879-455E-A3CA-536131CCB38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4B3564-67DA-4724-876D-F7854599D5AE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8796E2-D01E-4117-8F8B-D44F015D5000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800" b="1" dirty="0" smtClean="0"/>
            <a:t>Осознанность</a:t>
          </a:r>
          <a:endParaRPr lang="ru-RU" sz="1800" b="1" dirty="0"/>
        </a:p>
      </dgm:t>
    </dgm:pt>
    <dgm:pt modelId="{1D2F89B3-B28B-4D4F-9231-6F4D398D1168}" type="parTrans" cxnId="{FCF2868F-2FE3-4507-8055-4E3D76595930}">
      <dgm:prSet/>
      <dgm:spPr/>
      <dgm:t>
        <a:bodyPr/>
        <a:lstStyle/>
        <a:p>
          <a:endParaRPr lang="ru-RU"/>
        </a:p>
      </dgm:t>
    </dgm:pt>
    <dgm:pt modelId="{A7A74686-7A2D-45EC-8B4F-461143B2440E}" type="sibTrans" cxnId="{FCF2868F-2FE3-4507-8055-4E3D76595930}">
      <dgm:prSet/>
      <dgm:spPr/>
      <dgm:t>
        <a:bodyPr/>
        <a:lstStyle/>
        <a:p>
          <a:endParaRPr lang="ru-RU"/>
        </a:p>
      </dgm:t>
    </dgm:pt>
    <dgm:pt modelId="{D787FE64-9C85-4EF1-AD29-6ED397C22C16}">
      <dgm:prSet phldrT="[Текст]" custT="1"/>
      <dgm:spPr/>
      <dgm:t>
        <a:bodyPr/>
        <a:lstStyle/>
        <a:p>
          <a:r>
            <a:rPr lang="ru-RU" sz="2000" dirty="0" smtClean="0"/>
            <a:t>Полнота-</a:t>
          </a:r>
        </a:p>
        <a:p>
          <a:r>
            <a:rPr lang="ru-RU" sz="2000" dirty="0" smtClean="0"/>
            <a:t>глубина</a:t>
          </a:r>
          <a:endParaRPr lang="ru-RU" sz="2000" dirty="0"/>
        </a:p>
      </dgm:t>
    </dgm:pt>
    <dgm:pt modelId="{10B6E4DC-41CD-41F4-839E-FE77CD3D90F9}" type="parTrans" cxnId="{EF8EFA07-663B-4F74-859A-792663A60F34}">
      <dgm:prSet/>
      <dgm:spPr/>
      <dgm:t>
        <a:bodyPr/>
        <a:lstStyle/>
        <a:p>
          <a:endParaRPr lang="ru-RU"/>
        </a:p>
      </dgm:t>
    </dgm:pt>
    <dgm:pt modelId="{2C0FD6EC-6695-4859-B6E9-F0527C9E5017}" type="sibTrans" cxnId="{EF8EFA07-663B-4F74-859A-792663A60F34}">
      <dgm:prSet/>
      <dgm:spPr/>
      <dgm:t>
        <a:bodyPr/>
        <a:lstStyle/>
        <a:p>
          <a:endParaRPr lang="ru-RU"/>
        </a:p>
      </dgm:t>
    </dgm:pt>
    <dgm:pt modelId="{28178AA8-11FA-4FA9-9DF6-FE62C08050DB}">
      <dgm:prSet phldrT="[Текст]" custT="1"/>
      <dgm:spPr/>
      <dgm:t>
        <a:bodyPr/>
        <a:lstStyle/>
        <a:p>
          <a:r>
            <a:rPr lang="ru-RU" sz="2000" dirty="0" smtClean="0"/>
            <a:t>Оперативность-</a:t>
          </a:r>
        </a:p>
        <a:p>
          <a:r>
            <a:rPr lang="ru-RU" sz="2000" dirty="0" smtClean="0"/>
            <a:t>Гибкость</a:t>
          </a:r>
          <a:endParaRPr lang="ru-RU" sz="2000" dirty="0"/>
        </a:p>
      </dgm:t>
    </dgm:pt>
    <dgm:pt modelId="{E18D45E1-1BBD-4BDB-AE23-90E4FBCA7B6B}" type="parTrans" cxnId="{E447F7A3-FDD0-42C8-A31D-2877F118BD4C}">
      <dgm:prSet/>
      <dgm:spPr/>
      <dgm:t>
        <a:bodyPr/>
        <a:lstStyle/>
        <a:p>
          <a:endParaRPr lang="ru-RU"/>
        </a:p>
      </dgm:t>
    </dgm:pt>
    <dgm:pt modelId="{7FDF5047-21DA-4D9A-B90D-E151293884E1}" type="sibTrans" cxnId="{E447F7A3-FDD0-42C8-A31D-2877F118BD4C}">
      <dgm:prSet/>
      <dgm:spPr/>
      <dgm:t>
        <a:bodyPr/>
        <a:lstStyle/>
        <a:p>
          <a:endParaRPr lang="ru-RU"/>
        </a:p>
      </dgm:t>
    </dgm:pt>
    <dgm:pt modelId="{8950CD0F-D12E-4089-AAAB-A91B35467D9F}">
      <dgm:prSet phldrT="[Текст]" custT="1"/>
      <dgm:spPr/>
      <dgm:t>
        <a:bodyPr/>
        <a:lstStyle/>
        <a:p>
          <a:r>
            <a:rPr lang="ru-RU" sz="1800" dirty="0" smtClean="0"/>
            <a:t>Свернутость-</a:t>
          </a:r>
        </a:p>
        <a:p>
          <a:r>
            <a:rPr lang="ru-RU" sz="1800" dirty="0" smtClean="0"/>
            <a:t>Развернутость</a:t>
          </a:r>
          <a:endParaRPr lang="ru-RU" sz="1800" dirty="0"/>
        </a:p>
      </dgm:t>
    </dgm:pt>
    <dgm:pt modelId="{B8E8F782-9EED-4E3D-A3D0-215771DA46A3}" type="parTrans" cxnId="{12B91FE6-89EB-4EB7-8088-A869B77C766F}">
      <dgm:prSet/>
      <dgm:spPr/>
      <dgm:t>
        <a:bodyPr/>
        <a:lstStyle/>
        <a:p>
          <a:endParaRPr lang="ru-RU"/>
        </a:p>
      </dgm:t>
    </dgm:pt>
    <dgm:pt modelId="{7013899E-B109-4E27-8004-9EEA25CB1D03}" type="sibTrans" cxnId="{12B91FE6-89EB-4EB7-8088-A869B77C766F}">
      <dgm:prSet/>
      <dgm:spPr/>
      <dgm:t>
        <a:bodyPr/>
        <a:lstStyle/>
        <a:p>
          <a:endParaRPr lang="ru-RU"/>
        </a:p>
      </dgm:t>
    </dgm:pt>
    <dgm:pt modelId="{C80FE612-3F74-4236-95DF-A914E8B16D6B}">
      <dgm:prSet phldrT="[Текст]" custT="1"/>
      <dgm:spPr/>
      <dgm:t>
        <a:bodyPr/>
        <a:lstStyle/>
        <a:p>
          <a:r>
            <a:rPr lang="ru-RU" sz="1600" dirty="0" smtClean="0"/>
            <a:t>Систематичность-</a:t>
          </a:r>
        </a:p>
        <a:p>
          <a:r>
            <a:rPr lang="ru-RU" sz="1600" dirty="0" smtClean="0"/>
            <a:t>Системность</a:t>
          </a:r>
          <a:endParaRPr lang="ru-RU" sz="1600" dirty="0"/>
        </a:p>
      </dgm:t>
    </dgm:pt>
    <dgm:pt modelId="{834B5174-CEDF-4CA4-BFAB-DC879868BD68}" type="parTrans" cxnId="{470AB465-F680-417F-85B9-650DCC8C3C31}">
      <dgm:prSet/>
      <dgm:spPr/>
      <dgm:t>
        <a:bodyPr/>
        <a:lstStyle/>
        <a:p>
          <a:endParaRPr lang="ru-RU"/>
        </a:p>
      </dgm:t>
    </dgm:pt>
    <dgm:pt modelId="{ED353126-DEC6-4588-BFFD-17FF24B658B9}" type="sibTrans" cxnId="{470AB465-F680-417F-85B9-650DCC8C3C31}">
      <dgm:prSet/>
      <dgm:spPr/>
      <dgm:t>
        <a:bodyPr/>
        <a:lstStyle/>
        <a:p>
          <a:endParaRPr lang="ru-RU"/>
        </a:p>
      </dgm:t>
    </dgm:pt>
    <dgm:pt modelId="{F6ED3042-0870-4AF3-AE49-C12DD9857942}" type="pres">
      <dgm:prSet presAssocID="{CA4B3564-67DA-4724-876D-F7854599D5A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6A11F7-23B2-4212-B9B9-30CA746B23E7}" type="pres">
      <dgm:prSet presAssocID="{038796E2-D01E-4117-8F8B-D44F015D5000}" presName="centerShape" presStyleLbl="node0" presStyleIdx="0" presStyleCnt="1" custScaleX="115929"/>
      <dgm:spPr/>
      <dgm:t>
        <a:bodyPr/>
        <a:lstStyle/>
        <a:p>
          <a:endParaRPr lang="ru-RU"/>
        </a:p>
      </dgm:t>
    </dgm:pt>
    <dgm:pt modelId="{37A2B3BD-DD07-45AC-9357-CD41B8AB5230}" type="pres">
      <dgm:prSet presAssocID="{D787FE64-9C85-4EF1-AD29-6ED397C22C16}" presName="node" presStyleLbl="node1" presStyleIdx="0" presStyleCnt="4" custScaleX="137859" custScaleY="127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80F995-C52D-4B23-9C07-91BB520E6759}" type="pres">
      <dgm:prSet presAssocID="{D787FE64-9C85-4EF1-AD29-6ED397C22C16}" presName="dummy" presStyleCnt="0"/>
      <dgm:spPr/>
    </dgm:pt>
    <dgm:pt modelId="{6F47F56A-61BC-4E79-9643-130C50A1FF3E}" type="pres">
      <dgm:prSet presAssocID="{2C0FD6EC-6695-4859-B6E9-F0527C9E5017}" presName="sibTrans" presStyleLbl="sibTrans2D1" presStyleIdx="0" presStyleCnt="4" custScaleX="103307"/>
      <dgm:spPr/>
      <dgm:t>
        <a:bodyPr/>
        <a:lstStyle/>
        <a:p>
          <a:endParaRPr lang="ru-RU"/>
        </a:p>
      </dgm:t>
    </dgm:pt>
    <dgm:pt modelId="{F020A594-3A7E-4880-AB3C-696C19F1651A}" type="pres">
      <dgm:prSet presAssocID="{28178AA8-11FA-4FA9-9DF6-FE62C08050DB}" presName="node" presStyleLbl="node1" presStyleIdx="1" presStyleCnt="4" custScaleX="1209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27BA6-90CF-409D-B7BC-29DAD279DACC}" type="pres">
      <dgm:prSet presAssocID="{28178AA8-11FA-4FA9-9DF6-FE62C08050DB}" presName="dummy" presStyleCnt="0"/>
      <dgm:spPr/>
    </dgm:pt>
    <dgm:pt modelId="{5CC50B3B-A11A-4D67-8D2F-480792378FA2}" type="pres">
      <dgm:prSet presAssocID="{7FDF5047-21DA-4D9A-B90D-E151293884E1}" presName="sibTrans" presStyleLbl="sibTrans2D1" presStyleIdx="1" presStyleCnt="4"/>
      <dgm:spPr/>
      <dgm:t>
        <a:bodyPr/>
        <a:lstStyle/>
        <a:p>
          <a:endParaRPr lang="ru-RU"/>
        </a:p>
      </dgm:t>
    </dgm:pt>
    <dgm:pt modelId="{36C6E62F-0216-4944-9ABC-3ED3E8E2454D}" type="pres">
      <dgm:prSet presAssocID="{8950CD0F-D12E-4089-AAAB-A91B35467D9F}" presName="node" presStyleLbl="node1" presStyleIdx="2" presStyleCnt="4" custScaleX="162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A333B-1189-47A5-9EE9-EDC212DA587E}" type="pres">
      <dgm:prSet presAssocID="{8950CD0F-D12E-4089-AAAB-A91B35467D9F}" presName="dummy" presStyleCnt="0"/>
      <dgm:spPr/>
    </dgm:pt>
    <dgm:pt modelId="{13F4AF77-814E-48E2-9DD6-9AB60C3EF949}" type="pres">
      <dgm:prSet presAssocID="{7013899E-B109-4E27-8004-9EEA25CB1D03}" presName="sibTrans" presStyleLbl="sibTrans2D1" presStyleIdx="2" presStyleCnt="4"/>
      <dgm:spPr/>
      <dgm:t>
        <a:bodyPr/>
        <a:lstStyle/>
        <a:p>
          <a:endParaRPr lang="ru-RU"/>
        </a:p>
      </dgm:t>
    </dgm:pt>
    <dgm:pt modelId="{51F85010-05ED-4CF5-9C0C-BDDD2DBA0EE6}" type="pres">
      <dgm:prSet presAssocID="{C80FE612-3F74-4236-95DF-A914E8B16D6B}" presName="node" presStyleLbl="node1" presStyleIdx="3" presStyleCnt="4" custScaleX="127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A8FEC2-5544-4BB1-A4BB-1CEA8FBBF441}" type="pres">
      <dgm:prSet presAssocID="{C80FE612-3F74-4236-95DF-A914E8B16D6B}" presName="dummy" presStyleCnt="0"/>
      <dgm:spPr/>
    </dgm:pt>
    <dgm:pt modelId="{A11D0FDD-C140-4759-BEAD-B83065A30587}" type="pres">
      <dgm:prSet presAssocID="{ED353126-DEC6-4588-BFFD-17FF24B658B9}" presName="sibTrans" presStyleLbl="sibTrans2D1" presStyleIdx="3" presStyleCnt="4" custScaleY="99953"/>
      <dgm:spPr/>
      <dgm:t>
        <a:bodyPr/>
        <a:lstStyle/>
        <a:p>
          <a:endParaRPr lang="ru-RU"/>
        </a:p>
      </dgm:t>
    </dgm:pt>
  </dgm:ptLst>
  <dgm:cxnLst>
    <dgm:cxn modelId="{6A093BC8-F04F-480C-81A5-F001E19A530C}" type="presOf" srcId="{2C0FD6EC-6695-4859-B6E9-F0527C9E5017}" destId="{6F47F56A-61BC-4E79-9643-130C50A1FF3E}" srcOrd="0" destOrd="0" presId="urn:microsoft.com/office/officeart/2005/8/layout/radial6"/>
    <dgm:cxn modelId="{54701132-1F4F-40BA-AD33-61C246504AC9}" type="presOf" srcId="{ED353126-DEC6-4588-BFFD-17FF24B658B9}" destId="{A11D0FDD-C140-4759-BEAD-B83065A30587}" srcOrd="0" destOrd="0" presId="urn:microsoft.com/office/officeart/2005/8/layout/radial6"/>
    <dgm:cxn modelId="{EF8EFA07-663B-4F74-859A-792663A60F34}" srcId="{038796E2-D01E-4117-8F8B-D44F015D5000}" destId="{D787FE64-9C85-4EF1-AD29-6ED397C22C16}" srcOrd="0" destOrd="0" parTransId="{10B6E4DC-41CD-41F4-839E-FE77CD3D90F9}" sibTransId="{2C0FD6EC-6695-4859-B6E9-F0527C9E5017}"/>
    <dgm:cxn modelId="{2F7D2D99-FF9B-44E8-97AC-A234ED847454}" type="presOf" srcId="{8950CD0F-D12E-4089-AAAB-A91B35467D9F}" destId="{36C6E62F-0216-4944-9ABC-3ED3E8E2454D}" srcOrd="0" destOrd="0" presId="urn:microsoft.com/office/officeart/2005/8/layout/radial6"/>
    <dgm:cxn modelId="{20AA118F-FCFC-46CD-BE37-63F004F5D588}" type="presOf" srcId="{D787FE64-9C85-4EF1-AD29-6ED397C22C16}" destId="{37A2B3BD-DD07-45AC-9357-CD41B8AB5230}" srcOrd="0" destOrd="0" presId="urn:microsoft.com/office/officeart/2005/8/layout/radial6"/>
    <dgm:cxn modelId="{87284300-E742-42A2-A43B-7ECF7874D18D}" type="presOf" srcId="{7FDF5047-21DA-4D9A-B90D-E151293884E1}" destId="{5CC50B3B-A11A-4D67-8D2F-480792378FA2}" srcOrd="0" destOrd="0" presId="urn:microsoft.com/office/officeart/2005/8/layout/radial6"/>
    <dgm:cxn modelId="{E447F7A3-FDD0-42C8-A31D-2877F118BD4C}" srcId="{038796E2-D01E-4117-8F8B-D44F015D5000}" destId="{28178AA8-11FA-4FA9-9DF6-FE62C08050DB}" srcOrd="1" destOrd="0" parTransId="{E18D45E1-1BBD-4BDB-AE23-90E4FBCA7B6B}" sibTransId="{7FDF5047-21DA-4D9A-B90D-E151293884E1}"/>
    <dgm:cxn modelId="{28329307-CFE2-4205-AD56-69967EFD0656}" type="presOf" srcId="{C80FE612-3F74-4236-95DF-A914E8B16D6B}" destId="{51F85010-05ED-4CF5-9C0C-BDDD2DBA0EE6}" srcOrd="0" destOrd="0" presId="urn:microsoft.com/office/officeart/2005/8/layout/radial6"/>
    <dgm:cxn modelId="{5091E1BD-B8EC-47EC-83ED-7D64F8583C63}" type="presOf" srcId="{28178AA8-11FA-4FA9-9DF6-FE62C08050DB}" destId="{F020A594-3A7E-4880-AB3C-696C19F1651A}" srcOrd="0" destOrd="0" presId="urn:microsoft.com/office/officeart/2005/8/layout/radial6"/>
    <dgm:cxn modelId="{D551E7E9-0EE4-4814-93EC-1B62BE3305BE}" type="presOf" srcId="{7013899E-B109-4E27-8004-9EEA25CB1D03}" destId="{13F4AF77-814E-48E2-9DD6-9AB60C3EF949}" srcOrd="0" destOrd="0" presId="urn:microsoft.com/office/officeart/2005/8/layout/radial6"/>
    <dgm:cxn modelId="{470AB465-F680-417F-85B9-650DCC8C3C31}" srcId="{038796E2-D01E-4117-8F8B-D44F015D5000}" destId="{C80FE612-3F74-4236-95DF-A914E8B16D6B}" srcOrd="3" destOrd="0" parTransId="{834B5174-CEDF-4CA4-BFAB-DC879868BD68}" sibTransId="{ED353126-DEC6-4588-BFFD-17FF24B658B9}"/>
    <dgm:cxn modelId="{FCF2868F-2FE3-4507-8055-4E3D76595930}" srcId="{CA4B3564-67DA-4724-876D-F7854599D5AE}" destId="{038796E2-D01E-4117-8F8B-D44F015D5000}" srcOrd="0" destOrd="0" parTransId="{1D2F89B3-B28B-4D4F-9231-6F4D398D1168}" sibTransId="{A7A74686-7A2D-45EC-8B4F-461143B2440E}"/>
    <dgm:cxn modelId="{12B91FE6-89EB-4EB7-8088-A869B77C766F}" srcId="{038796E2-D01E-4117-8F8B-D44F015D5000}" destId="{8950CD0F-D12E-4089-AAAB-A91B35467D9F}" srcOrd="2" destOrd="0" parTransId="{B8E8F782-9EED-4E3D-A3D0-215771DA46A3}" sibTransId="{7013899E-B109-4E27-8004-9EEA25CB1D03}"/>
    <dgm:cxn modelId="{0FE3734F-FBBE-415C-9A21-F196E79D2AE0}" type="presOf" srcId="{CA4B3564-67DA-4724-876D-F7854599D5AE}" destId="{F6ED3042-0870-4AF3-AE49-C12DD9857942}" srcOrd="0" destOrd="0" presId="urn:microsoft.com/office/officeart/2005/8/layout/radial6"/>
    <dgm:cxn modelId="{8E0EDA30-121B-4FFD-B65C-67256F1520E5}" type="presOf" srcId="{038796E2-D01E-4117-8F8B-D44F015D5000}" destId="{2B6A11F7-23B2-4212-B9B9-30CA746B23E7}" srcOrd="0" destOrd="0" presId="urn:microsoft.com/office/officeart/2005/8/layout/radial6"/>
    <dgm:cxn modelId="{DAF7EABD-0138-4D37-B6DC-31BE5EA8ED8B}" type="presParOf" srcId="{F6ED3042-0870-4AF3-AE49-C12DD9857942}" destId="{2B6A11F7-23B2-4212-B9B9-30CA746B23E7}" srcOrd="0" destOrd="0" presId="urn:microsoft.com/office/officeart/2005/8/layout/radial6"/>
    <dgm:cxn modelId="{E5B063D6-39D3-4200-8B68-B5EBFB062BE6}" type="presParOf" srcId="{F6ED3042-0870-4AF3-AE49-C12DD9857942}" destId="{37A2B3BD-DD07-45AC-9357-CD41B8AB5230}" srcOrd="1" destOrd="0" presId="urn:microsoft.com/office/officeart/2005/8/layout/radial6"/>
    <dgm:cxn modelId="{D894F108-FD1B-407A-B042-821D4CEA7857}" type="presParOf" srcId="{F6ED3042-0870-4AF3-AE49-C12DD9857942}" destId="{DF80F995-C52D-4B23-9C07-91BB520E6759}" srcOrd="2" destOrd="0" presId="urn:microsoft.com/office/officeart/2005/8/layout/radial6"/>
    <dgm:cxn modelId="{925EF19A-B469-497B-B9DC-7D504EB1147B}" type="presParOf" srcId="{F6ED3042-0870-4AF3-AE49-C12DD9857942}" destId="{6F47F56A-61BC-4E79-9643-130C50A1FF3E}" srcOrd="3" destOrd="0" presId="urn:microsoft.com/office/officeart/2005/8/layout/radial6"/>
    <dgm:cxn modelId="{02FA3C4C-643A-496F-987D-945201E05615}" type="presParOf" srcId="{F6ED3042-0870-4AF3-AE49-C12DD9857942}" destId="{F020A594-3A7E-4880-AB3C-696C19F1651A}" srcOrd="4" destOrd="0" presId="urn:microsoft.com/office/officeart/2005/8/layout/radial6"/>
    <dgm:cxn modelId="{95CC8050-A388-49DE-A74D-56B106F19425}" type="presParOf" srcId="{F6ED3042-0870-4AF3-AE49-C12DD9857942}" destId="{2E127BA6-90CF-409D-B7BC-29DAD279DACC}" srcOrd="5" destOrd="0" presId="urn:microsoft.com/office/officeart/2005/8/layout/radial6"/>
    <dgm:cxn modelId="{8C725D12-0623-4821-80BC-D8AF4B602F2C}" type="presParOf" srcId="{F6ED3042-0870-4AF3-AE49-C12DD9857942}" destId="{5CC50B3B-A11A-4D67-8D2F-480792378FA2}" srcOrd="6" destOrd="0" presId="urn:microsoft.com/office/officeart/2005/8/layout/radial6"/>
    <dgm:cxn modelId="{77692826-0682-40E1-B25B-A485F4B2EB02}" type="presParOf" srcId="{F6ED3042-0870-4AF3-AE49-C12DD9857942}" destId="{36C6E62F-0216-4944-9ABC-3ED3E8E2454D}" srcOrd="7" destOrd="0" presId="urn:microsoft.com/office/officeart/2005/8/layout/radial6"/>
    <dgm:cxn modelId="{2488EBD0-6FC6-4FFA-A8DC-50216E4AA2CB}" type="presParOf" srcId="{F6ED3042-0870-4AF3-AE49-C12DD9857942}" destId="{AC4A333B-1189-47A5-9EE9-EDC212DA587E}" srcOrd="8" destOrd="0" presId="urn:microsoft.com/office/officeart/2005/8/layout/radial6"/>
    <dgm:cxn modelId="{B6B7BFEC-C45B-41DB-A72E-1637817BB10E}" type="presParOf" srcId="{F6ED3042-0870-4AF3-AE49-C12DD9857942}" destId="{13F4AF77-814E-48E2-9DD6-9AB60C3EF949}" srcOrd="9" destOrd="0" presId="urn:microsoft.com/office/officeart/2005/8/layout/radial6"/>
    <dgm:cxn modelId="{03DEBD6A-9C6A-4064-A55B-04A51E68C752}" type="presParOf" srcId="{F6ED3042-0870-4AF3-AE49-C12DD9857942}" destId="{51F85010-05ED-4CF5-9C0C-BDDD2DBA0EE6}" srcOrd="10" destOrd="0" presId="urn:microsoft.com/office/officeart/2005/8/layout/radial6"/>
    <dgm:cxn modelId="{A1DCCD48-BDEC-45CA-8102-0BC687C2B430}" type="presParOf" srcId="{F6ED3042-0870-4AF3-AE49-C12DD9857942}" destId="{7DA8FEC2-5544-4BB1-A4BB-1CEA8FBBF441}" srcOrd="11" destOrd="0" presId="urn:microsoft.com/office/officeart/2005/8/layout/radial6"/>
    <dgm:cxn modelId="{BAA5A30E-2FB6-49E3-8D76-0B20C1122D75}" type="presParOf" srcId="{F6ED3042-0870-4AF3-AE49-C12DD9857942}" destId="{A11D0FDD-C140-4759-BEAD-B83065A30587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60B72-FB91-4C5E-B531-42BF90BBE896}">
      <dsp:nvSpPr>
        <dsp:cNvPr id="0" name=""/>
        <dsp:cNvSpPr/>
      </dsp:nvSpPr>
      <dsp:spPr>
        <a:xfrm rot="16200000">
          <a:off x="676" y="472915"/>
          <a:ext cx="4670744" cy="467074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Наличием традиционных мониторингов в форме контрольных работ, экзаменов (включая ЕГЭ, ГИА, ВПР), административного контроля</a:t>
          </a:r>
          <a:endParaRPr lang="ru-RU" sz="2000" kern="1200" dirty="0">
            <a:solidFill>
              <a:schemeClr val="bg1"/>
            </a:solidFill>
          </a:endParaRPr>
        </a:p>
      </dsp:txBody>
      <dsp:txXfrm rot="5400000">
        <a:off x="676" y="1640601"/>
        <a:ext cx="3853364" cy="2335372"/>
      </dsp:txXfrm>
    </dsp:sp>
    <dsp:sp modelId="{1A1D63F3-0E01-428A-AF17-EBD0539BDBE9}">
      <dsp:nvSpPr>
        <dsp:cNvPr id="0" name=""/>
        <dsp:cNvSpPr/>
      </dsp:nvSpPr>
      <dsp:spPr>
        <a:xfrm rot="5400000">
          <a:off x="4952004" y="472915"/>
          <a:ext cx="4670744" cy="4670744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Практическим отсутствием диагностических методик, обеспечивающих выявление причин тех или иных ошибок обучающихся; затруднений в оценочной деятельности педагога; выявлением факторов, влияющих на качество образования.</a:t>
          </a:r>
          <a:endParaRPr lang="ru-RU" sz="1800" kern="1200" dirty="0">
            <a:solidFill>
              <a:schemeClr val="bg1"/>
            </a:solidFill>
          </a:endParaRPr>
        </a:p>
      </dsp:txBody>
      <dsp:txXfrm rot="-5400000">
        <a:off x="5769384" y="1640601"/>
        <a:ext cx="3853364" cy="23353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226D4-28FD-4718-81C7-4F24B672A760}">
      <dsp:nvSpPr>
        <dsp:cNvPr id="0" name=""/>
        <dsp:cNvSpPr/>
      </dsp:nvSpPr>
      <dsp:spPr>
        <a:xfrm rot="16200000">
          <a:off x="676" y="472915"/>
          <a:ext cx="4670744" cy="467074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Приоритет оценки целостного образовательного результата</a:t>
          </a:r>
          <a:endParaRPr lang="ru-RU" sz="2800" kern="1200" dirty="0"/>
        </a:p>
      </dsp:txBody>
      <dsp:txXfrm rot="5400000">
        <a:off x="676" y="1640601"/>
        <a:ext cx="3853364" cy="2335372"/>
      </dsp:txXfrm>
    </dsp:sp>
    <dsp:sp modelId="{6F7F94E8-7999-4FD6-9B72-095D1A752F5A}">
      <dsp:nvSpPr>
        <dsp:cNvPr id="0" name=""/>
        <dsp:cNvSpPr/>
      </dsp:nvSpPr>
      <dsp:spPr>
        <a:xfrm rot="5400000">
          <a:off x="4952004" y="472915"/>
          <a:ext cx="4670744" cy="4670744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Недостаточная направленность оценки на </a:t>
          </a:r>
          <a:r>
            <a:rPr lang="ru-RU" sz="2400" kern="1200" dirty="0" smtClean="0"/>
            <a:t>выявление сформированности </a:t>
          </a:r>
          <a:r>
            <a:rPr lang="ru-RU" sz="2400" kern="1200" dirty="0" smtClean="0"/>
            <a:t>у каждого обучающегося основных компонентов (качеств) знаний.</a:t>
          </a:r>
          <a:endParaRPr lang="ru-RU" sz="2400" kern="1200" dirty="0"/>
        </a:p>
      </dsp:txBody>
      <dsp:txXfrm rot="-5400000">
        <a:off x="5769384" y="1640601"/>
        <a:ext cx="3853364" cy="23353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32399-6A9E-4BCC-8AB4-04845D013992}">
      <dsp:nvSpPr>
        <dsp:cNvPr id="0" name=""/>
        <dsp:cNvSpPr/>
      </dsp:nvSpPr>
      <dsp:spPr>
        <a:xfrm rot="16200000">
          <a:off x="676" y="472915"/>
          <a:ext cx="4670744" cy="467074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Наличие современных автоматизированных средств оценки индивидуальных образовательных достижений обучающихся</a:t>
          </a:r>
          <a:endParaRPr lang="ru-RU" sz="2400" kern="1200" dirty="0"/>
        </a:p>
      </dsp:txBody>
      <dsp:txXfrm rot="5400000">
        <a:off x="676" y="1640601"/>
        <a:ext cx="3853364" cy="2335372"/>
      </dsp:txXfrm>
    </dsp:sp>
    <dsp:sp modelId="{DF02E5EA-4879-455E-A3CA-536131CCB38E}">
      <dsp:nvSpPr>
        <dsp:cNvPr id="0" name=""/>
        <dsp:cNvSpPr/>
      </dsp:nvSpPr>
      <dsp:spPr>
        <a:xfrm rot="5400000">
          <a:off x="4952004" y="472915"/>
          <a:ext cx="4670744" cy="4670744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Недостаточный уровень готовности педагогов к их использованию</a:t>
          </a:r>
          <a:endParaRPr lang="ru-RU" sz="2800" kern="1200" dirty="0"/>
        </a:p>
      </dsp:txBody>
      <dsp:txXfrm rot="-5400000">
        <a:off x="5769384" y="1640601"/>
        <a:ext cx="3853364" cy="23353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1D0FDD-C140-4759-BEAD-B83065A30587}">
      <dsp:nvSpPr>
        <dsp:cNvPr id="0" name=""/>
        <dsp:cNvSpPr/>
      </dsp:nvSpPr>
      <dsp:spPr>
        <a:xfrm>
          <a:off x="2673877" y="744194"/>
          <a:ext cx="4321569" cy="4319538"/>
        </a:xfrm>
        <a:prstGeom prst="blockArc">
          <a:avLst>
            <a:gd name="adj1" fmla="val 10800000"/>
            <a:gd name="adj2" fmla="val 162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F4AF77-814E-48E2-9DD6-9AB60C3EF949}">
      <dsp:nvSpPr>
        <dsp:cNvPr id="0" name=""/>
        <dsp:cNvSpPr/>
      </dsp:nvSpPr>
      <dsp:spPr>
        <a:xfrm>
          <a:off x="2673877" y="743179"/>
          <a:ext cx="4321569" cy="4321569"/>
        </a:xfrm>
        <a:prstGeom prst="blockArc">
          <a:avLst>
            <a:gd name="adj1" fmla="val 5400000"/>
            <a:gd name="adj2" fmla="val 108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C50B3B-A11A-4D67-8D2F-480792378FA2}">
      <dsp:nvSpPr>
        <dsp:cNvPr id="0" name=""/>
        <dsp:cNvSpPr/>
      </dsp:nvSpPr>
      <dsp:spPr>
        <a:xfrm>
          <a:off x="2673877" y="743179"/>
          <a:ext cx="4321569" cy="4321569"/>
        </a:xfrm>
        <a:prstGeom prst="blockArc">
          <a:avLst>
            <a:gd name="adj1" fmla="val 0"/>
            <a:gd name="adj2" fmla="val 54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47F56A-61BC-4E79-9643-130C50A1FF3E}">
      <dsp:nvSpPr>
        <dsp:cNvPr id="0" name=""/>
        <dsp:cNvSpPr/>
      </dsp:nvSpPr>
      <dsp:spPr>
        <a:xfrm>
          <a:off x="2602420" y="743179"/>
          <a:ext cx="4464484" cy="4321569"/>
        </a:xfrm>
        <a:prstGeom prst="blockArc">
          <a:avLst>
            <a:gd name="adj1" fmla="val 16200000"/>
            <a:gd name="adj2" fmla="val 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6A11F7-23B2-4212-B9B9-30CA746B23E7}">
      <dsp:nvSpPr>
        <dsp:cNvPr id="0" name=""/>
        <dsp:cNvSpPr/>
      </dsp:nvSpPr>
      <dsp:spPr>
        <a:xfrm>
          <a:off x="3682531" y="1910138"/>
          <a:ext cx="2304263" cy="1987650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Осознанность</a:t>
          </a:r>
          <a:endParaRPr lang="ru-RU" sz="1800" b="1" kern="1200" dirty="0"/>
        </a:p>
      </dsp:txBody>
      <dsp:txXfrm>
        <a:off x="4019983" y="2201223"/>
        <a:ext cx="1629359" cy="1405480"/>
      </dsp:txXfrm>
    </dsp:sp>
    <dsp:sp modelId="{37A2B3BD-DD07-45AC-9357-CD41B8AB5230}">
      <dsp:nvSpPr>
        <dsp:cNvPr id="0" name=""/>
        <dsp:cNvSpPr/>
      </dsp:nvSpPr>
      <dsp:spPr>
        <a:xfrm>
          <a:off x="3875608" y="-93762"/>
          <a:ext cx="1918108" cy="17740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Полнота-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глубина</a:t>
          </a:r>
          <a:endParaRPr lang="ru-RU" sz="2000" kern="1200" dirty="0"/>
        </a:p>
      </dsp:txBody>
      <dsp:txXfrm>
        <a:off x="4156508" y="166043"/>
        <a:ext cx="1356308" cy="1254451"/>
      </dsp:txXfrm>
    </dsp:sp>
    <dsp:sp modelId="{F020A594-3A7E-4880-AB3C-696C19F1651A}">
      <dsp:nvSpPr>
        <dsp:cNvPr id="0" name=""/>
        <dsp:cNvSpPr/>
      </dsp:nvSpPr>
      <dsp:spPr>
        <a:xfrm>
          <a:off x="6103728" y="2208286"/>
          <a:ext cx="1683261" cy="13913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Оперативность-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Гибкость</a:t>
          </a:r>
          <a:endParaRPr lang="ru-RU" sz="2000" kern="1200" dirty="0"/>
        </a:p>
      </dsp:txBody>
      <dsp:txXfrm>
        <a:off x="6350236" y="2412045"/>
        <a:ext cx="1190245" cy="983837"/>
      </dsp:txXfrm>
    </dsp:sp>
    <dsp:sp modelId="{36C6E62F-0216-4944-9ABC-3ED3E8E2454D}">
      <dsp:nvSpPr>
        <dsp:cNvPr id="0" name=""/>
        <dsp:cNvSpPr/>
      </dsp:nvSpPr>
      <dsp:spPr>
        <a:xfrm>
          <a:off x="3705487" y="4318982"/>
          <a:ext cx="2258350" cy="13913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Свернутость-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Развернутость</a:t>
          </a:r>
          <a:endParaRPr lang="ru-RU" sz="1800" kern="1200" dirty="0"/>
        </a:p>
      </dsp:txBody>
      <dsp:txXfrm>
        <a:off x="4036215" y="4522741"/>
        <a:ext cx="1596894" cy="983837"/>
      </dsp:txXfrm>
    </dsp:sp>
    <dsp:sp modelId="{51F85010-05ED-4CF5-9C0C-BDDD2DBA0EE6}">
      <dsp:nvSpPr>
        <dsp:cNvPr id="0" name=""/>
        <dsp:cNvSpPr/>
      </dsp:nvSpPr>
      <dsp:spPr>
        <a:xfrm>
          <a:off x="1836434" y="2208286"/>
          <a:ext cx="1775063" cy="13913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Систематичность-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Системность</a:t>
          </a:r>
          <a:endParaRPr lang="ru-RU" sz="1600" kern="1200" dirty="0"/>
        </a:p>
      </dsp:txBody>
      <dsp:txXfrm>
        <a:off x="2096386" y="2412045"/>
        <a:ext cx="1255159" cy="983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A26B85C-8DFC-4FA5-B0FA-7BC83611E0D2}" type="datetimeFigureOut">
              <a:rPr lang="ru-RU"/>
              <a:pPr>
                <a:defRPr/>
              </a:pPr>
              <a:t>23.10.2018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2B71DB8-63A5-4E51-8EE1-4B2B5A07A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78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84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84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2FF134-F19E-4D9B-BC9A-E8484359D292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1E6D17-5B9C-4B22-9EAC-740FEC8535A4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944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98428" y="0"/>
            <a:ext cx="7632848" cy="972319"/>
          </a:xfrm>
        </p:spPr>
        <p:txBody>
          <a:bodyPr/>
          <a:lstStyle>
            <a:lvl1pPr algn="l">
              <a:defRPr sz="2200">
                <a:solidFill>
                  <a:srgbClr val="0B5B97"/>
                </a:solidFill>
                <a:latin typeface="Calibri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156" y="1260352"/>
            <a:ext cx="9793088" cy="18001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>
                <a:solidFill>
                  <a:srgbClr val="0B5B97"/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 dirty="0"/>
          </a:p>
        </p:txBody>
      </p:sp>
      <p:grpSp>
        <p:nvGrpSpPr>
          <p:cNvPr id="6" name="Группа 5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4" name="TextBox 3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5" name="Рисунок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020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8" y="0"/>
            <a:ext cx="7560840" cy="936898"/>
          </a:xfrm>
        </p:spPr>
        <p:txBody>
          <a:bodyPr/>
          <a:lstStyle>
            <a:lvl1pPr algn="l">
              <a:defRPr sz="2200">
                <a:latin typeface="Calibri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4" name="TextBox 3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5" name="Рисунок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473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 rot="16200000">
            <a:off x="6264699" y="-3366271"/>
            <a:ext cx="972319" cy="7704857"/>
          </a:xfrm>
        </p:spPr>
        <p:txBody>
          <a:bodyPr vert="eaVert"/>
          <a:lstStyle>
            <a:lvl1pPr algn="l"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 rot="16200000">
            <a:off x="2394372" y="-827881"/>
            <a:ext cx="5904656" cy="9937104"/>
          </a:xfrm>
        </p:spPr>
        <p:txBody>
          <a:bodyPr vert="eaVert"/>
          <a:lstStyle>
            <a:lvl1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5" name="TextBox 4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6" name="Рисунок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511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0"/>
            <a:ext cx="7632848" cy="936898"/>
          </a:xfrm>
        </p:spPr>
        <p:txBody>
          <a:bodyPr/>
          <a:lstStyle>
            <a:lvl1pPr algn="l">
              <a:defRPr sz="2200">
                <a:solidFill>
                  <a:srgbClr val="0B5B97"/>
                </a:solidFill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988" y="1332359"/>
            <a:ext cx="9623425" cy="5616624"/>
          </a:xfrm>
        </p:spPr>
        <p:txBody>
          <a:bodyPr/>
          <a:lstStyle>
            <a:lvl1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82204" y="301493"/>
            <a:ext cx="1758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D93635"/>
                </a:solidFill>
              </a:rPr>
              <a:t>ГПРО 2018-2025</a:t>
            </a: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26" y="246130"/>
            <a:ext cx="678178" cy="48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05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1260351"/>
            <a:ext cx="9089390" cy="4968552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800">
                <a:solidFill>
                  <a:srgbClr val="0B5B97"/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898429" y="0"/>
            <a:ext cx="7632848" cy="936898"/>
          </a:xfrm>
        </p:spPr>
        <p:txBody>
          <a:bodyPr/>
          <a:lstStyle>
            <a:lvl1pPr algn="l">
              <a:defRPr sz="2200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5" name="TextBox 4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6" name="Рисунок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502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-1"/>
            <a:ext cx="7632848" cy="962025"/>
          </a:xfrm>
        </p:spPr>
        <p:txBody>
          <a:bodyPr/>
          <a:lstStyle>
            <a:lvl1pPr algn="l">
              <a:defRPr sz="2200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8149" y="1188343"/>
            <a:ext cx="4824536" cy="5976664"/>
          </a:xfrm>
        </p:spPr>
        <p:txBody>
          <a:bodyPr/>
          <a:lstStyle>
            <a:lvl1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90716" y="1188343"/>
            <a:ext cx="4835889" cy="5976664"/>
          </a:xfrm>
        </p:spPr>
        <p:txBody>
          <a:bodyPr/>
          <a:lstStyle>
            <a:lvl1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grpSp>
        <p:nvGrpSpPr>
          <p:cNvPr id="5" name="Группа 4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6" name="TextBox 5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7" name="Рисунок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6025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8" y="0"/>
            <a:ext cx="7704856" cy="972320"/>
          </a:xfrm>
        </p:spPr>
        <p:txBody>
          <a:bodyPr/>
          <a:lstStyle>
            <a:lvl1pPr algn="l">
              <a:defRPr sz="2200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1893711"/>
            <a:ext cx="4724775" cy="5127280"/>
          </a:xfrm>
        </p:spPr>
        <p:txBody>
          <a:bodyPr/>
          <a:lstStyle>
            <a:lvl1pPr>
              <a:defRPr sz="2000" b="1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188343"/>
            <a:ext cx="4726632" cy="705367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099" y="1893711"/>
            <a:ext cx="4726632" cy="5127280"/>
          </a:xfrm>
        </p:spPr>
        <p:txBody>
          <a:bodyPr/>
          <a:lstStyle>
            <a:lvl1pPr>
              <a:defRPr sz="2000" b="1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97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-1"/>
            <a:ext cx="7632848" cy="946785"/>
          </a:xfrm>
        </p:spPr>
        <p:txBody>
          <a:bodyPr/>
          <a:lstStyle>
            <a:lvl1pPr algn="l">
              <a:defRPr sz="2200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4" name="TextBox 3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5" name="Рисунок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186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3" name="TextBox 2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4" name="Рисунок 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714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8" y="-1"/>
            <a:ext cx="7632848" cy="900311"/>
          </a:xfrm>
        </p:spPr>
        <p:txBody>
          <a:bodyPr anchor="b"/>
          <a:lstStyle>
            <a:lvl1pPr algn="l">
              <a:defRPr sz="2200" b="1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3" y="1332357"/>
            <a:ext cx="5977907" cy="5688633"/>
          </a:xfrm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0" y="1332358"/>
            <a:ext cx="3518055" cy="5688633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13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  <p:grpSp>
        <p:nvGrpSpPr>
          <p:cNvPr id="5" name="Группа 4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6" name="TextBox 5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7" name="Рисунок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1744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8" y="0"/>
            <a:ext cx="7632848" cy="900311"/>
          </a:xfrm>
        </p:spPr>
        <p:txBody>
          <a:bodyPr anchor="b"/>
          <a:lstStyle>
            <a:lvl1pPr algn="l">
              <a:defRPr sz="2200" b="1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0156" y="1260351"/>
            <a:ext cx="4752528" cy="4024028"/>
          </a:xfrm>
        </p:spPr>
        <p:txBody>
          <a:bodyPr rtlCol="0">
            <a:normAutofit/>
          </a:bodyPr>
          <a:lstStyle>
            <a:lvl1pPr marL="0" indent="0">
              <a:buNone/>
              <a:defRPr sz="35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pPr lvl="0"/>
            <a:endParaRPr lang="uk-UA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4152" y="5436815"/>
            <a:ext cx="9865096" cy="1656184"/>
          </a:xfrm>
        </p:spPr>
        <p:txBody>
          <a:bodyPr/>
          <a:lstStyle>
            <a:lvl1pPr marL="0" indent="0">
              <a:buNone/>
              <a:defRPr sz="15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Рисунок 2"/>
          <p:cNvSpPr>
            <a:spLocks noGrp="1"/>
          </p:cNvSpPr>
          <p:nvPr>
            <p:ph type="pic" idx="13"/>
          </p:nvPr>
        </p:nvSpPr>
        <p:spPr>
          <a:xfrm>
            <a:off x="5490716" y="1260351"/>
            <a:ext cx="4752528" cy="4024028"/>
          </a:xfrm>
        </p:spPr>
        <p:txBody>
          <a:bodyPr rtlCol="0">
            <a:normAutofit/>
          </a:bodyPr>
          <a:lstStyle>
            <a:lvl1pPr marL="0" indent="0">
              <a:buNone/>
              <a:defRPr sz="35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pPr lvl="0"/>
            <a:endParaRPr lang="uk-UA" noProof="0" dirty="0"/>
          </a:p>
        </p:txBody>
      </p:sp>
      <p:grpSp>
        <p:nvGrpSpPr>
          <p:cNvPr id="6" name="Группа 5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635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988" y="2844800"/>
            <a:ext cx="96234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ЗАГОЛОВОК</a:t>
            </a:r>
            <a:endParaRPr lang="uk-UA" alt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988" y="3781425"/>
            <a:ext cx="96234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Информационно-консультационные услуги</a:t>
            </a:r>
          </a:p>
          <a:p>
            <a:pPr lvl="0"/>
            <a:r>
              <a:rPr lang="ru-RU" altLang="ru-RU" dirty="0"/>
              <a:t>в сфере производства </a:t>
            </a:r>
            <a:r>
              <a:rPr lang="ru-RU" altLang="ru-RU" dirty="0" err="1"/>
              <a:t>пеноматериалов</a:t>
            </a:r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61925" y="6445250"/>
            <a:ext cx="6878638" cy="965200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srgbClr val="0B5B97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Контактный телефон: +7(499)322-23-63</a:t>
            </a:r>
          </a:p>
          <a:p>
            <a:pPr>
              <a:defRPr/>
            </a:pPr>
            <a:r>
              <a:rPr lang="en-US"/>
              <a:t>E-mail</a:t>
            </a:r>
            <a:r>
              <a:rPr lang="ru-RU"/>
              <a:t>: </a:t>
            </a:r>
            <a:r>
              <a:rPr lang="en-US"/>
              <a:t>info@almira.moscow</a:t>
            </a:r>
            <a:endParaRPr lang="ru-RU"/>
          </a:p>
          <a:p>
            <a:pPr>
              <a:defRPr/>
            </a:pPr>
            <a:r>
              <a:rPr lang="ru-RU"/>
              <a:t>Адрес: 129090, г. Москва,</a:t>
            </a:r>
          </a:p>
          <a:p>
            <a:pPr>
              <a:defRPr/>
            </a:pPr>
            <a:r>
              <a:rPr lang="ru-RU"/>
              <a:t>ул. Каланчевская, д. 32, пом. II</a:t>
            </a:r>
          </a:p>
          <a:p>
            <a:pPr>
              <a:defRPr/>
            </a:pPr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7200" b="1" kern="1200">
          <a:solidFill>
            <a:srgbClr val="0B5B97"/>
          </a:solidFill>
          <a:latin typeface="BlackGroteskC" pitchFamily="82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200" b="1">
          <a:solidFill>
            <a:srgbClr val="0077BB"/>
          </a:solidFill>
          <a:latin typeface="BlackGroteskC" pitchFamily="8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200" b="1">
          <a:solidFill>
            <a:srgbClr val="0077BB"/>
          </a:solidFill>
          <a:latin typeface="BlackGroteskC" pitchFamily="8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200" b="1">
          <a:solidFill>
            <a:srgbClr val="0077BB"/>
          </a:solidFill>
          <a:latin typeface="BlackGroteskC" pitchFamily="8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200" b="1">
          <a:solidFill>
            <a:srgbClr val="0077BB"/>
          </a:solidFill>
          <a:latin typeface="BlackGroteskC" pitchFamily="82" charset="0"/>
        </a:defRPr>
      </a:lvl5pPr>
      <a:lvl6pPr marL="497845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9569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493535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99138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B5B97"/>
          </a:solidFill>
          <a:latin typeface="Calibri" pitchFamily="34" charset="0"/>
          <a:ea typeface="+mn-ea"/>
          <a:cs typeface="+mn-cs"/>
        </a:defRPr>
      </a:lvl1pPr>
      <a:lvl2pPr marL="496888" indent="-39688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77BB"/>
          </a:solidFill>
          <a:latin typeface="+mn-lt"/>
          <a:ea typeface="+mn-ea"/>
          <a:cs typeface="+mn-cs"/>
        </a:defRPr>
      </a:lvl2pPr>
      <a:lvl3pPr marL="996950" indent="-82550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77BB"/>
          </a:solidFill>
          <a:latin typeface="+mn-lt"/>
          <a:ea typeface="+mn-ea"/>
          <a:cs typeface="+mn-cs"/>
        </a:defRPr>
      </a:lvl3pPr>
      <a:lvl4pPr marL="1493838" indent="-122238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77BB"/>
          </a:solidFill>
          <a:latin typeface="+mn-lt"/>
          <a:ea typeface="+mn-ea"/>
          <a:cs typeface="+mn-cs"/>
        </a:defRPr>
      </a:lvl4pPr>
      <a:lvl5pPr marL="1992313" indent="-163513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77BB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otum-edu.r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3132559"/>
            <a:ext cx="10693400" cy="4428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80804" y="831299"/>
            <a:ext cx="7920880" cy="208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0077BB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5pPr>
            <a:lvl6pPr marL="497845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6pPr>
            <a:lvl7pPr marL="995690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7pPr>
            <a:lvl8pPr marL="1493535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8pPr>
            <a:lvl9pPr marL="1991380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82563" algn="ctr"/>
            <a:r>
              <a:rPr lang="ru-RU" sz="3600" dirty="0" smtClean="0"/>
              <a:t>Оценка качества сформированности отдельных компонентов знаний школьника</a:t>
            </a:r>
            <a:endParaRPr lang="ru-RU" sz="3600" dirty="0">
              <a:solidFill>
                <a:srgbClr val="0B5B97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60752" y="3972682"/>
            <a:ext cx="70255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Муниципальное  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общеобразовательное учреждение </a:t>
            </a:r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«Гимназия № 17 Ворошиловского района Волгограда»</a:t>
            </a:r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Адрес: </a:t>
            </a:r>
            <a:r>
              <a:rPr lang="ru-RU" dirty="0" smtClean="0">
                <a:solidFill>
                  <a:schemeClr val="accent1"/>
                </a:solidFill>
              </a:rPr>
              <a:t>400120</a:t>
            </a:r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Волгоград, ул. Ростовская, 4</a:t>
            </a:r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solidFill>
                  <a:schemeClr val="accent1"/>
                </a:solidFill>
              </a:rPr>
              <a:t>gimn17volga@mail.ru</a:t>
            </a:r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Телефоны: </a:t>
            </a:r>
            <a:r>
              <a:rPr lang="ru-RU" dirty="0">
                <a:solidFill>
                  <a:schemeClr val="accent1"/>
                </a:solidFill>
              </a:rPr>
              <a:t>8(8442)94-86-54, 8(8442)94-86-63</a:t>
            </a:r>
            <a:endParaRPr lang="ru-RU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0" y="4068663"/>
            <a:ext cx="450156" cy="2141489"/>
            <a:chOff x="0" y="4068663"/>
            <a:chExt cx="878068" cy="2141489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0" y="4068663"/>
              <a:ext cx="878068" cy="323675"/>
              <a:chOff x="0" y="4140671"/>
              <a:chExt cx="1098228" cy="432048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0" y="4140671"/>
                <a:ext cx="882204" cy="43204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Равнобедренный треугольник 10"/>
              <p:cNvSpPr/>
              <p:nvPr/>
            </p:nvSpPr>
            <p:spPr>
              <a:xfrm rot="5400000">
                <a:off x="774192" y="4248683"/>
                <a:ext cx="432048" cy="216024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2" name="Группа 21"/>
            <p:cNvGrpSpPr/>
            <p:nvPr/>
          </p:nvGrpSpPr>
          <p:grpSpPr>
            <a:xfrm>
              <a:off x="0" y="4806772"/>
              <a:ext cx="878068" cy="323675"/>
              <a:chOff x="0" y="4140671"/>
              <a:chExt cx="1098228" cy="432048"/>
            </a:xfrm>
            <a:solidFill>
              <a:srgbClr val="0B5B97"/>
            </a:solidFill>
          </p:grpSpPr>
          <p:sp>
            <p:nvSpPr>
              <p:cNvPr id="23" name="Прямоугольник 22"/>
              <p:cNvSpPr/>
              <p:nvPr/>
            </p:nvSpPr>
            <p:spPr>
              <a:xfrm>
                <a:off x="0" y="4140671"/>
                <a:ext cx="882204" cy="4320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Равнобедренный треугольник 23"/>
              <p:cNvSpPr/>
              <p:nvPr/>
            </p:nvSpPr>
            <p:spPr>
              <a:xfrm rot="5400000">
                <a:off x="774192" y="4248683"/>
                <a:ext cx="432048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5" name="Группа 24"/>
            <p:cNvGrpSpPr/>
            <p:nvPr/>
          </p:nvGrpSpPr>
          <p:grpSpPr>
            <a:xfrm>
              <a:off x="0" y="5361579"/>
              <a:ext cx="878068" cy="323675"/>
              <a:chOff x="0" y="4140671"/>
              <a:chExt cx="1098228" cy="432048"/>
            </a:xfrm>
            <a:solidFill>
              <a:srgbClr val="0B5B97"/>
            </a:solidFill>
          </p:grpSpPr>
          <p:sp>
            <p:nvSpPr>
              <p:cNvPr id="26" name="Прямоугольник 25"/>
              <p:cNvSpPr/>
              <p:nvPr/>
            </p:nvSpPr>
            <p:spPr>
              <a:xfrm>
                <a:off x="0" y="4140671"/>
                <a:ext cx="882204" cy="4320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Равнобедренный треугольник 26"/>
              <p:cNvSpPr/>
              <p:nvPr/>
            </p:nvSpPr>
            <p:spPr>
              <a:xfrm rot="5400000">
                <a:off x="774192" y="4248683"/>
                <a:ext cx="432048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8" name="Группа 27"/>
            <p:cNvGrpSpPr/>
            <p:nvPr/>
          </p:nvGrpSpPr>
          <p:grpSpPr>
            <a:xfrm>
              <a:off x="0" y="5886477"/>
              <a:ext cx="878068" cy="323675"/>
              <a:chOff x="0" y="4140671"/>
              <a:chExt cx="1098228" cy="432048"/>
            </a:xfrm>
            <a:solidFill>
              <a:srgbClr val="0B5B97"/>
            </a:solidFill>
          </p:grpSpPr>
          <p:sp>
            <p:nvSpPr>
              <p:cNvPr id="29" name="Прямоугольник 28"/>
              <p:cNvSpPr/>
              <p:nvPr/>
            </p:nvSpPr>
            <p:spPr>
              <a:xfrm>
                <a:off x="0" y="4140671"/>
                <a:ext cx="882204" cy="4320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Равнобедренный треугольник 29"/>
              <p:cNvSpPr/>
              <p:nvPr/>
            </p:nvSpPr>
            <p:spPr>
              <a:xfrm rot="5400000">
                <a:off x="774192" y="4248683"/>
                <a:ext cx="432048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35" name="Group 77"/>
          <p:cNvGrpSpPr/>
          <p:nvPr/>
        </p:nvGrpSpPr>
        <p:grpSpPr>
          <a:xfrm>
            <a:off x="773759" y="4168246"/>
            <a:ext cx="292658" cy="224092"/>
            <a:chOff x="5552261" y="1554043"/>
            <a:chExt cx="363359" cy="278229"/>
          </a:xfrm>
          <a:solidFill>
            <a:schemeClr val="bg1">
              <a:lumMod val="85000"/>
            </a:schemeClr>
          </a:solidFill>
        </p:grpSpPr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5552261" y="1715997"/>
              <a:ext cx="363359" cy="116275"/>
            </a:xfrm>
            <a:custGeom>
              <a:avLst/>
              <a:gdLst/>
              <a:ahLst/>
              <a:cxnLst>
                <a:cxn ang="0">
                  <a:pos x="211" y="31"/>
                </a:cxn>
                <a:cxn ang="0">
                  <a:pos x="140" y="31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96"/>
                </a:cxn>
                <a:cxn ang="0">
                  <a:pos x="0" y="96"/>
                </a:cxn>
                <a:cxn ang="0">
                  <a:pos x="2" y="102"/>
                </a:cxn>
                <a:cxn ang="0">
                  <a:pos x="4" y="107"/>
                </a:cxn>
                <a:cxn ang="0">
                  <a:pos x="9" y="111"/>
                </a:cxn>
                <a:cxn ang="0">
                  <a:pos x="17" y="112"/>
                </a:cxn>
                <a:cxn ang="0">
                  <a:pos x="334" y="112"/>
                </a:cxn>
                <a:cxn ang="0">
                  <a:pos x="334" y="112"/>
                </a:cxn>
                <a:cxn ang="0">
                  <a:pos x="341" y="111"/>
                </a:cxn>
                <a:cxn ang="0">
                  <a:pos x="347" y="107"/>
                </a:cxn>
                <a:cxn ang="0">
                  <a:pos x="350" y="102"/>
                </a:cxn>
                <a:cxn ang="0">
                  <a:pos x="350" y="96"/>
                </a:cxn>
                <a:cxn ang="0">
                  <a:pos x="350" y="0"/>
                </a:cxn>
                <a:cxn ang="0">
                  <a:pos x="211" y="0"/>
                </a:cxn>
                <a:cxn ang="0">
                  <a:pos x="211" y="31"/>
                </a:cxn>
              </a:cxnLst>
              <a:rect l="0" t="0" r="r" b="b"/>
              <a:pathLst>
                <a:path w="350" h="112">
                  <a:moveTo>
                    <a:pt x="211" y="31"/>
                  </a:moveTo>
                  <a:lnTo>
                    <a:pt x="140" y="31"/>
                  </a:lnTo>
                  <a:lnTo>
                    <a:pt x="140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02"/>
                  </a:lnTo>
                  <a:lnTo>
                    <a:pt x="4" y="107"/>
                  </a:lnTo>
                  <a:lnTo>
                    <a:pt x="9" y="111"/>
                  </a:lnTo>
                  <a:lnTo>
                    <a:pt x="17" y="112"/>
                  </a:lnTo>
                  <a:lnTo>
                    <a:pt x="334" y="112"/>
                  </a:lnTo>
                  <a:lnTo>
                    <a:pt x="334" y="112"/>
                  </a:lnTo>
                  <a:lnTo>
                    <a:pt x="341" y="111"/>
                  </a:lnTo>
                  <a:lnTo>
                    <a:pt x="347" y="107"/>
                  </a:lnTo>
                  <a:lnTo>
                    <a:pt x="350" y="102"/>
                  </a:lnTo>
                  <a:lnTo>
                    <a:pt x="350" y="96"/>
                  </a:lnTo>
                  <a:lnTo>
                    <a:pt x="350" y="0"/>
                  </a:lnTo>
                  <a:lnTo>
                    <a:pt x="211" y="0"/>
                  </a:lnTo>
                  <a:lnTo>
                    <a:pt x="211" y="3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7" name="Freeform 97"/>
            <p:cNvSpPr>
              <a:spLocks noEditPoints="1"/>
            </p:cNvSpPr>
            <p:nvPr/>
          </p:nvSpPr>
          <p:spPr bwMode="auto">
            <a:xfrm>
              <a:off x="5552261" y="1554043"/>
              <a:ext cx="363359" cy="137038"/>
            </a:xfrm>
            <a:custGeom>
              <a:avLst/>
              <a:gdLst/>
              <a:ahLst/>
              <a:cxnLst>
                <a:cxn ang="0">
                  <a:pos x="334" y="42"/>
                </a:cxn>
                <a:cxn ang="0">
                  <a:pos x="225" y="42"/>
                </a:cxn>
                <a:cxn ang="0">
                  <a:pos x="225" y="42"/>
                </a:cxn>
                <a:cxn ang="0">
                  <a:pos x="225" y="5"/>
                </a:cxn>
                <a:cxn ang="0">
                  <a:pos x="225" y="5"/>
                </a:cxn>
                <a:cxn ang="0">
                  <a:pos x="225" y="2"/>
                </a:cxn>
                <a:cxn ang="0">
                  <a:pos x="223" y="0"/>
                </a:cxn>
                <a:cxn ang="0">
                  <a:pos x="222" y="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18" y="2"/>
                </a:cxn>
                <a:cxn ang="0">
                  <a:pos x="116" y="4"/>
                </a:cxn>
                <a:cxn ang="0">
                  <a:pos x="115" y="5"/>
                </a:cxn>
                <a:cxn ang="0">
                  <a:pos x="115" y="5"/>
                </a:cxn>
                <a:cxn ang="0">
                  <a:pos x="115" y="42"/>
                </a:cxn>
                <a:cxn ang="0">
                  <a:pos x="17" y="42"/>
                </a:cxn>
                <a:cxn ang="0">
                  <a:pos x="17" y="42"/>
                </a:cxn>
                <a:cxn ang="0">
                  <a:pos x="9" y="42"/>
                </a:cxn>
                <a:cxn ang="0">
                  <a:pos x="4" y="45"/>
                </a:cxn>
                <a:cxn ang="0">
                  <a:pos x="2" y="51"/>
                </a:cxn>
                <a:cxn ang="0">
                  <a:pos x="0" y="58"/>
                </a:cxn>
                <a:cxn ang="0">
                  <a:pos x="0" y="130"/>
                </a:cxn>
                <a:cxn ang="0">
                  <a:pos x="350" y="130"/>
                </a:cxn>
                <a:cxn ang="0">
                  <a:pos x="350" y="58"/>
                </a:cxn>
                <a:cxn ang="0">
                  <a:pos x="350" y="58"/>
                </a:cxn>
                <a:cxn ang="0">
                  <a:pos x="350" y="51"/>
                </a:cxn>
                <a:cxn ang="0">
                  <a:pos x="347" y="45"/>
                </a:cxn>
                <a:cxn ang="0">
                  <a:pos x="341" y="42"/>
                </a:cxn>
                <a:cxn ang="0">
                  <a:pos x="334" y="42"/>
                </a:cxn>
                <a:cxn ang="0">
                  <a:pos x="334" y="42"/>
                </a:cxn>
                <a:cxn ang="0">
                  <a:pos x="133" y="42"/>
                </a:cxn>
                <a:cxn ang="0">
                  <a:pos x="133" y="13"/>
                </a:cxn>
                <a:cxn ang="0">
                  <a:pos x="209" y="13"/>
                </a:cxn>
                <a:cxn ang="0">
                  <a:pos x="209" y="42"/>
                </a:cxn>
                <a:cxn ang="0">
                  <a:pos x="133" y="42"/>
                </a:cxn>
              </a:cxnLst>
              <a:rect l="0" t="0" r="r" b="b"/>
              <a:pathLst>
                <a:path w="350" h="130">
                  <a:moveTo>
                    <a:pt x="334" y="42"/>
                  </a:moveTo>
                  <a:lnTo>
                    <a:pt x="225" y="42"/>
                  </a:lnTo>
                  <a:lnTo>
                    <a:pt x="225" y="42"/>
                  </a:lnTo>
                  <a:lnTo>
                    <a:pt x="225" y="5"/>
                  </a:lnTo>
                  <a:lnTo>
                    <a:pt x="225" y="5"/>
                  </a:lnTo>
                  <a:lnTo>
                    <a:pt x="225" y="2"/>
                  </a:lnTo>
                  <a:lnTo>
                    <a:pt x="223" y="0"/>
                  </a:lnTo>
                  <a:lnTo>
                    <a:pt x="222" y="0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18" y="2"/>
                  </a:lnTo>
                  <a:lnTo>
                    <a:pt x="116" y="4"/>
                  </a:lnTo>
                  <a:lnTo>
                    <a:pt x="115" y="5"/>
                  </a:lnTo>
                  <a:lnTo>
                    <a:pt x="115" y="5"/>
                  </a:lnTo>
                  <a:lnTo>
                    <a:pt x="115" y="42"/>
                  </a:lnTo>
                  <a:lnTo>
                    <a:pt x="17" y="42"/>
                  </a:lnTo>
                  <a:lnTo>
                    <a:pt x="17" y="42"/>
                  </a:lnTo>
                  <a:lnTo>
                    <a:pt x="9" y="42"/>
                  </a:lnTo>
                  <a:lnTo>
                    <a:pt x="4" y="45"/>
                  </a:lnTo>
                  <a:lnTo>
                    <a:pt x="2" y="51"/>
                  </a:lnTo>
                  <a:lnTo>
                    <a:pt x="0" y="58"/>
                  </a:lnTo>
                  <a:lnTo>
                    <a:pt x="0" y="130"/>
                  </a:lnTo>
                  <a:lnTo>
                    <a:pt x="350" y="130"/>
                  </a:lnTo>
                  <a:lnTo>
                    <a:pt x="350" y="58"/>
                  </a:lnTo>
                  <a:lnTo>
                    <a:pt x="350" y="58"/>
                  </a:lnTo>
                  <a:lnTo>
                    <a:pt x="350" y="51"/>
                  </a:lnTo>
                  <a:lnTo>
                    <a:pt x="347" y="45"/>
                  </a:lnTo>
                  <a:lnTo>
                    <a:pt x="341" y="42"/>
                  </a:lnTo>
                  <a:lnTo>
                    <a:pt x="334" y="42"/>
                  </a:lnTo>
                  <a:lnTo>
                    <a:pt x="334" y="42"/>
                  </a:lnTo>
                  <a:close/>
                  <a:moveTo>
                    <a:pt x="133" y="42"/>
                  </a:moveTo>
                  <a:lnTo>
                    <a:pt x="133" y="13"/>
                  </a:lnTo>
                  <a:lnTo>
                    <a:pt x="209" y="13"/>
                  </a:lnTo>
                  <a:lnTo>
                    <a:pt x="209" y="42"/>
                  </a:lnTo>
                  <a:lnTo>
                    <a:pt x="133" y="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8" name="Rectangle 98"/>
            <p:cNvSpPr>
              <a:spLocks noChangeArrowheads="1"/>
            </p:cNvSpPr>
            <p:nvPr/>
          </p:nvSpPr>
          <p:spPr bwMode="auto">
            <a:xfrm>
              <a:off x="5710062" y="1715997"/>
              <a:ext cx="45679" cy="1868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34" name="Freeform 107"/>
          <p:cNvSpPr>
            <a:spLocks noEditPoints="1"/>
          </p:cNvSpPr>
          <p:nvPr/>
        </p:nvSpPr>
        <p:spPr bwMode="auto">
          <a:xfrm>
            <a:off x="710223" y="4799674"/>
            <a:ext cx="380587" cy="327170"/>
          </a:xfrm>
          <a:custGeom>
            <a:avLst/>
            <a:gdLst/>
            <a:ahLst/>
            <a:cxnLst>
              <a:cxn ang="0">
                <a:pos x="337" y="165"/>
              </a:cxn>
              <a:cxn ang="0">
                <a:pos x="170" y="0"/>
              </a:cxn>
              <a:cxn ang="0">
                <a:pos x="5" y="165"/>
              </a:cxn>
              <a:cxn ang="0">
                <a:pos x="5" y="165"/>
              </a:cxn>
              <a:cxn ang="0">
                <a:pos x="0" y="172"/>
              </a:cxn>
              <a:cxn ang="0">
                <a:pos x="0" y="181"/>
              </a:cxn>
              <a:cxn ang="0">
                <a:pos x="0" y="189"/>
              </a:cxn>
              <a:cxn ang="0">
                <a:pos x="5" y="196"/>
              </a:cxn>
              <a:cxn ang="0">
                <a:pos x="5" y="196"/>
              </a:cxn>
              <a:cxn ang="0">
                <a:pos x="13" y="201"/>
              </a:cxn>
              <a:cxn ang="0">
                <a:pos x="20" y="201"/>
              </a:cxn>
              <a:cxn ang="0">
                <a:pos x="29" y="201"/>
              </a:cxn>
              <a:cxn ang="0">
                <a:pos x="36" y="196"/>
              </a:cxn>
              <a:cxn ang="0">
                <a:pos x="42" y="189"/>
              </a:cxn>
              <a:cxn ang="0">
                <a:pos x="42" y="294"/>
              </a:cxn>
              <a:cxn ang="0">
                <a:pos x="301" y="294"/>
              </a:cxn>
              <a:cxn ang="0">
                <a:pos x="301" y="189"/>
              </a:cxn>
              <a:cxn ang="0">
                <a:pos x="306" y="196"/>
              </a:cxn>
              <a:cxn ang="0">
                <a:pos x="306" y="196"/>
              </a:cxn>
              <a:cxn ang="0">
                <a:pos x="314" y="201"/>
              </a:cxn>
              <a:cxn ang="0">
                <a:pos x="321" y="201"/>
              </a:cxn>
              <a:cxn ang="0">
                <a:pos x="321" y="201"/>
              </a:cxn>
              <a:cxn ang="0">
                <a:pos x="330" y="201"/>
              </a:cxn>
              <a:cxn ang="0">
                <a:pos x="337" y="196"/>
              </a:cxn>
              <a:cxn ang="0">
                <a:pos x="337" y="196"/>
              </a:cxn>
              <a:cxn ang="0">
                <a:pos x="341" y="189"/>
              </a:cxn>
              <a:cxn ang="0">
                <a:pos x="343" y="181"/>
              </a:cxn>
              <a:cxn ang="0">
                <a:pos x="341" y="172"/>
              </a:cxn>
              <a:cxn ang="0">
                <a:pos x="337" y="165"/>
              </a:cxn>
              <a:cxn ang="0">
                <a:pos x="337" y="165"/>
              </a:cxn>
              <a:cxn ang="0">
                <a:pos x="279" y="272"/>
              </a:cxn>
              <a:cxn ang="0">
                <a:pos x="214" y="272"/>
              </a:cxn>
              <a:cxn ang="0">
                <a:pos x="214" y="187"/>
              </a:cxn>
              <a:cxn ang="0">
                <a:pos x="129" y="187"/>
              </a:cxn>
              <a:cxn ang="0">
                <a:pos x="129" y="272"/>
              </a:cxn>
              <a:cxn ang="0">
                <a:pos x="63" y="272"/>
              </a:cxn>
              <a:cxn ang="0">
                <a:pos x="63" y="169"/>
              </a:cxn>
              <a:cxn ang="0">
                <a:pos x="170" y="60"/>
              </a:cxn>
              <a:cxn ang="0">
                <a:pos x="279" y="169"/>
              </a:cxn>
              <a:cxn ang="0">
                <a:pos x="279" y="272"/>
              </a:cxn>
            </a:cxnLst>
            <a:rect l="0" t="0" r="r" b="b"/>
            <a:pathLst>
              <a:path w="343" h="294">
                <a:moveTo>
                  <a:pt x="337" y="165"/>
                </a:moveTo>
                <a:lnTo>
                  <a:pt x="170" y="0"/>
                </a:lnTo>
                <a:lnTo>
                  <a:pt x="5" y="165"/>
                </a:lnTo>
                <a:lnTo>
                  <a:pt x="5" y="165"/>
                </a:lnTo>
                <a:lnTo>
                  <a:pt x="0" y="172"/>
                </a:lnTo>
                <a:lnTo>
                  <a:pt x="0" y="181"/>
                </a:lnTo>
                <a:lnTo>
                  <a:pt x="0" y="189"/>
                </a:lnTo>
                <a:lnTo>
                  <a:pt x="5" y="196"/>
                </a:lnTo>
                <a:lnTo>
                  <a:pt x="5" y="196"/>
                </a:lnTo>
                <a:lnTo>
                  <a:pt x="13" y="201"/>
                </a:lnTo>
                <a:lnTo>
                  <a:pt x="20" y="201"/>
                </a:lnTo>
                <a:lnTo>
                  <a:pt x="29" y="201"/>
                </a:lnTo>
                <a:lnTo>
                  <a:pt x="36" y="196"/>
                </a:lnTo>
                <a:lnTo>
                  <a:pt x="42" y="189"/>
                </a:lnTo>
                <a:lnTo>
                  <a:pt x="42" y="294"/>
                </a:lnTo>
                <a:lnTo>
                  <a:pt x="301" y="294"/>
                </a:lnTo>
                <a:lnTo>
                  <a:pt x="301" y="189"/>
                </a:lnTo>
                <a:lnTo>
                  <a:pt x="306" y="196"/>
                </a:lnTo>
                <a:lnTo>
                  <a:pt x="306" y="196"/>
                </a:lnTo>
                <a:lnTo>
                  <a:pt x="314" y="201"/>
                </a:lnTo>
                <a:lnTo>
                  <a:pt x="321" y="201"/>
                </a:lnTo>
                <a:lnTo>
                  <a:pt x="321" y="201"/>
                </a:lnTo>
                <a:lnTo>
                  <a:pt x="330" y="201"/>
                </a:lnTo>
                <a:lnTo>
                  <a:pt x="337" y="196"/>
                </a:lnTo>
                <a:lnTo>
                  <a:pt x="337" y="196"/>
                </a:lnTo>
                <a:lnTo>
                  <a:pt x="341" y="189"/>
                </a:lnTo>
                <a:lnTo>
                  <a:pt x="343" y="181"/>
                </a:lnTo>
                <a:lnTo>
                  <a:pt x="341" y="172"/>
                </a:lnTo>
                <a:lnTo>
                  <a:pt x="337" y="165"/>
                </a:lnTo>
                <a:lnTo>
                  <a:pt x="337" y="165"/>
                </a:lnTo>
                <a:close/>
                <a:moveTo>
                  <a:pt x="279" y="272"/>
                </a:moveTo>
                <a:lnTo>
                  <a:pt x="214" y="272"/>
                </a:lnTo>
                <a:lnTo>
                  <a:pt x="214" y="187"/>
                </a:lnTo>
                <a:lnTo>
                  <a:pt x="129" y="187"/>
                </a:lnTo>
                <a:lnTo>
                  <a:pt x="129" y="272"/>
                </a:lnTo>
                <a:lnTo>
                  <a:pt x="63" y="272"/>
                </a:lnTo>
                <a:lnTo>
                  <a:pt x="63" y="169"/>
                </a:lnTo>
                <a:lnTo>
                  <a:pt x="170" y="60"/>
                </a:lnTo>
                <a:lnTo>
                  <a:pt x="279" y="169"/>
                </a:lnTo>
                <a:lnTo>
                  <a:pt x="279" y="27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752430" y="5886477"/>
            <a:ext cx="296172" cy="296172"/>
          </a:xfrm>
          <a:custGeom>
            <a:avLst/>
            <a:gdLst/>
            <a:ahLst/>
            <a:cxnLst>
              <a:cxn ang="0">
                <a:pos x="253" y="201"/>
              </a:cxn>
              <a:cxn ang="0">
                <a:pos x="250" y="212"/>
              </a:cxn>
              <a:cxn ang="0">
                <a:pos x="214" y="246"/>
              </a:cxn>
              <a:cxn ang="0">
                <a:pos x="208" y="252"/>
              </a:cxn>
              <a:cxn ang="0">
                <a:pos x="201" y="254"/>
              </a:cxn>
              <a:cxn ang="0">
                <a:pos x="199" y="254"/>
              </a:cxn>
              <a:cxn ang="0">
                <a:pos x="195" y="254"/>
              </a:cxn>
              <a:cxn ang="0">
                <a:pos x="179" y="252"/>
              </a:cxn>
              <a:cxn ang="0">
                <a:pos x="150" y="245"/>
              </a:cxn>
              <a:cxn ang="0">
                <a:pos x="134" y="236"/>
              </a:cxn>
              <a:cxn ang="0">
                <a:pos x="114" y="223"/>
              </a:cxn>
              <a:cxn ang="0">
                <a:pos x="69" y="187"/>
              </a:cxn>
              <a:cxn ang="0">
                <a:pos x="52" y="169"/>
              </a:cxn>
              <a:cxn ang="0">
                <a:pos x="38" y="150"/>
              </a:cxn>
              <a:cxn ang="0">
                <a:pos x="18" y="120"/>
              </a:cxn>
              <a:cxn ang="0">
                <a:pos x="11" y="105"/>
              </a:cxn>
              <a:cxn ang="0">
                <a:pos x="7" y="92"/>
              </a:cxn>
              <a:cxn ang="0">
                <a:pos x="1" y="72"/>
              </a:cxn>
              <a:cxn ang="0">
                <a:pos x="0" y="60"/>
              </a:cxn>
              <a:cxn ang="0">
                <a:pos x="1" y="54"/>
              </a:cxn>
              <a:cxn ang="0">
                <a:pos x="3" y="47"/>
              </a:cxn>
              <a:cxn ang="0">
                <a:pos x="43" y="5"/>
              </a:cxn>
              <a:cxn ang="0">
                <a:pos x="47" y="2"/>
              </a:cxn>
              <a:cxn ang="0">
                <a:pos x="52" y="0"/>
              </a:cxn>
              <a:cxn ang="0">
                <a:pos x="58" y="4"/>
              </a:cxn>
              <a:cxn ang="0">
                <a:pos x="63" y="7"/>
              </a:cxn>
              <a:cxn ang="0">
                <a:pos x="92" y="62"/>
              </a:cxn>
              <a:cxn ang="0">
                <a:pos x="92" y="72"/>
              </a:cxn>
              <a:cxn ang="0">
                <a:pos x="90" y="76"/>
              </a:cxn>
              <a:cxn ang="0">
                <a:pos x="76" y="94"/>
              </a:cxn>
              <a:cxn ang="0">
                <a:pos x="74" y="96"/>
              </a:cxn>
              <a:cxn ang="0">
                <a:pos x="74" y="98"/>
              </a:cxn>
              <a:cxn ang="0">
                <a:pos x="79" y="110"/>
              </a:cxn>
              <a:cxn ang="0">
                <a:pos x="88" y="125"/>
              </a:cxn>
              <a:cxn ang="0">
                <a:pos x="96" y="136"/>
              </a:cxn>
              <a:cxn ang="0">
                <a:pos x="108" y="147"/>
              </a:cxn>
              <a:cxn ang="0">
                <a:pos x="128" y="167"/>
              </a:cxn>
              <a:cxn ang="0">
                <a:pos x="145" y="176"/>
              </a:cxn>
              <a:cxn ang="0">
                <a:pos x="154" y="181"/>
              </a:cxn>
              <a:cxn ang="0">
                <a:pos x="157" y="181"/>
              </a:cxn>
              <a:cxn ang="0">
                <a:pos x="159" y="181"/>
              </a:cxn>
              <a:cxn ang="0">
                <a:pos x="177" y="165"/>
              </a:cxn>
              <a:cxn ang="0">
                <a:pos x="181" y="161"/>
              </a:cxn>
              <a:cxn ang="0">
                <a:pos x="188" y="159"/>
              </a:cxn>
              <a:cxn ang="0">
                <a:pos x="195" y="161"/>
              </a:cxn>
              <a:cxn ang="0">
                <a:pos x="248" y="192"/>
              </a:cxn>
              <a:cxn ang="0">
                <a:pos x="253" y="201"/>
              </a:cxn>
            </a:cxnLst>
            <a:rect l="0" t="0" r="r" b="b"/>
            <a:pathLst>
              <a:path w="253" h="254">
                <a:moveTo>
                  <a:pt x="253" y="201"/>
                </a:moveTo>
                <a:lnTo>
                  <a:pt x="253" y="201"/>
                </a:lnTo>
                <a:lnTo>
                  <a:pt x="253" y="207"/>
                </a:lnTo>
                <a:lnTo>
                  <a:pt x="250" y="212"/>
                </a:lnTo>
                <a:lnTo>
                  <a:pt x="214" y="246"/>
                </a:lnTo>
                <a:lnTo>
                  <a:pt x="214" y="246"/>
                </a:lnTo>
                <a:lnTo>
                  <a:pt x="208" y="252"/>
                </a:lnTo>
                <a:lnTo>
                  <a:pt x="208" y="252"/>
                </a:lnTo>
                <a:lnTo>
                  <a:pt x="201" y="254"/>
                </a:lnTo>
                <a:lnTo>
                  <a:pt x="201" y="254"/>
                </a:lnTo>
                <a:lnTo>
                  <a:pt x="199" y="254"/>
                </a:lnTo>
                <a:lnTo>
                  <a:pt x="199" y="254"/>
                </a:lnTo>
                <a:lnTo>
                  <a:pt x="195" y="254"/>
                </a:lnTo>
                <a:lnTo>
                  <a:pt x="195" y="254"/>
                </a:lnTo>
                <a:lnTo>
                  <a:pt x="179" y="252"/>
                </a:lnTo>
                <a:lnTo>
                  <a:pt x="179" y="252"/>
                </a:lnTo>
                <a:lnTo>
                  <a:pt x="166" y="250"/>
                </a:lnTo>
                <a:lnTo>
                  <a:pt x="150" y="245"/>
                </a:lnTo>
                <a:lnTo>
                  <a:pt x="150" y="245"/>
                </a:lnTo>
                <a:lnTo>
                  <a:pt x="134" y="236"/>
                </a:lnTo>
                <a:lnTo>
                  <a:pt x="114" y="223"/>
                </a:lnTo>
                <a:lnTo>
                  <a:pt x="114" y="223"/>
                </a:lnTo>
                <a:lnTo>
                  <a:pt x="92" y="207"/>
                </a:lnTo>
                <a:lnTo>
                  <a:pt x="69" y="187"/>
                </a:lnTo>
                <a:lnTo>
                  <a:pt x="69" y="187"/>
                </a:lnTo>
                <a:lnTo>
                  <a:pt x="52" y="169"/>
                </a:lnTo>
                <a:lnTo>
                  <a:pt x="38" y="150"/>
                </a:lnTo>
                <a:lnTo>
                  <a:pt x="38" y="150"/>
                </a:lnTo>
                <a:lnTo>
                  <a:pt x="27" y="134"/>
                </a:lnTo>
                <a:lnTo>
                  <a:pt x="18" y="120"/>
                </a:lnTo>
                <a:lnTo>
                  <a:pt x="18" y="120"/>
                </a:lnTo>
                <a:lnTo>
                  <a:pt x="11" y="105"/>
                </a:lnTo>
                <a:lnTo>
                  <a:pt x="7" y="92"/>
                </a:lnTo>
                <a:lnTo>
                  <a:pt x="7" y="92"/>
                </a:lnTo>
                <a:lnTo>
                  <a:pt x="1" y="72"/>
                </a:lnTo>
                <a:lnTo>
                  <a:pt x="1" y="72"/>
                </a:lnTo>
                <a:lnTo>
                  <a:pt x="0" y="60"/>
                </a:lnTo>
                <a:lnTo>
                  <a:pt x="0" y="60"/>
                </a:lnTo>
                <a:lnTo>
                  <a:pt x="1" y="54"/>
                </a:lnTo>
                <a:lnTo>
                  <a:pt x="1" y="54"/>
                </a:lnTo>
                <a:lnTo>
                  <a:pt x="3" y="47"/>
                </a:lnTo>
                <a:lnTo>
                  <a:pt x="3" y="47"/>
                </a:lnTo>
                <a:lnTo>
                  <a:pt x="7" y="40"/>
                </a:lnTo>
                <a:lnTo>
                  <a:pt x="43" y="5"/>
                </a:lnTo>
                <a:lnTo>
                  <a:pt x="43" y="5"/>
                </a:lnTo>
                <a:lnTo>
                  <a:pt x="47" y="2"/>
                </a:lnTo>
                <a:lnTo>
                  <a:pt x="52" y="0"/>
                </a:lnTo>
                <a:lnTo>
                  <a:pt x="52" y="0"/>
                </a:lnTo>
                <a:lnTo>
                  <a:pt x="56" y="2"/>
                </a:lnTo>
                <a:lnTo>
                  <a:pt x="58" y="4"/>
                </a:lnTo>
                <a:lnTo>
                  <a:pt x="58" y="4"/>
                </a:lnTo>
                <a:lnTo>
                  <a:pt x="63" y="7"/>
                </a:lnTo>
                <a:lnTo>
                  <a:pt x="92" y="62"/>
                </a:lnTo>
                <a:lnTo>
                  <a:pt x="92" y="62"/>
                </a:lnTo>
                <a:lnTo>
                  <a:pt x="92" y="67"/>
                </a:lnTo>
                <a:lnTo>
                  <a:pt x="92" y="72"/>
                </a:lnTo>
                <a:lnTo>
                  <a:pt x="92" y="72"/>
                </a:lnTo>
                <a:lnTo>
                  <a:pt x="90" y="76"/>
                </a:lnTo>
                <a:lnTo>
                  <a:pt x="88" y="80"/>
                </a:lnTo>
                <a:lnTo>
                  <a:pt x="76" y="94"/>
                </a:lnTo>
                <a:lnTo>
                  <a:pt x="76" y="94"/>
                </a:lnTo>
                <a:lnTo>
                  <a:pt x="74" y="96"/>
                </a:lnTo>
                <a:lnTo>
                  <a:pt x="74" y="96"/>
                </a:lnTo>
                <a:lnTo>
                  <a:pt x="74" y="98"/>
                </a:lnTo>
                <a:lnTo>
                  <a:pt x="74" y="98"/>
                </a:lnTo>
                <a:lnTo>
                  <a:pt x="79" y="110"/>
                </a:lnTo>
                <a:lnTo>
                  <a:pt x="79" y="110"/>
                </a:lnTo>
                <a:lnTo>
                  <a:pt x="88" y="125"/>
                </a:lnTo>
                <a:lnTo>
                  <a:pt x="88" y="125"/>
                </a:lnTo>
                <a:lnTo>
                  <a:pt x="96" y="136"/>
                </a:lnTo>
                <a:lnTo>
                  <a:pt x="108" y="147"/>
                </a:lnTo>
                <a:lnTo>
                  <a:pt x="108" y="147"/>
                </a:lnTo>
                <a:lnTo>
                  <a:pt x="119" y="158"/>
                </a:lnTo>
                <a:lnTo>
                  <a:pt x="128" y="167"/>
                </a:lnTo>
                <a:lnTo>
                  <a:pt x="128" y="167"/>
                </a:lnTo>
                <a:lnTo>
                  <a:pt x="145" y="176"/>
                </a:lnTo>
                <a:lnTo>
                  <a:pt x="145" y="176"/>
                </a:lnTo>
                <a:lnTo>
                  <a:pt x="154" y="181"/>
                </a:lnTo>
                <a:lnTo>
                  <a:pt x="157" y="181"/>
                </a:lnTo>
                <a:lnTo>
                  <a:pt x="157" y="181"/>
                </a:lnTo>
                <a:lnTo>
                  <a:pt x="159" y="181"/>
                </a:lnTo>
                <a:lnTo>
                  <a:pt x="159" y="181"/>
                </a:lnTo>
                <a:lnTo>
                  <a:pt x="161" y="179"/>
                </a:lnTo>
                <a:lnTo>
                  <a:pt x="177" y="165"/>
                </a:lnTo>
                <a:lnTo>
                  <a:pt x="177" y="165"/>
                </a:lnTo>
                <a:lnTo>
                  <a:pt x="181" y="161"/>
                </a:lnTo>
                <a:lnTo>
                  <a:pt x="188" y="159"/>
                </a:lnTo>
                <a:lnTo>
                  <a:pt x="188" y="159"/>
                </a:lnTo>
                <a:lnTo>
                  <a:pt x="195" y="161"/>
                </a:lnTo>
                <a:lnTo>
                  <a:pt x="195" y="161"/>
                </a:lnTo>
                <a:lnTo>
                  <a:pt x="248" y="192"/>
                </a:lnTo>
                <a:lnTo>
                  <a:pt x="248" y="192"/>
                </a:lnTo>
                <a:lnTo>
                  <a:pt x="252" y="196"/>
                </a:lnTo>
                <a:lnTo>
                  <a:pt x="253" y="201"/>
                </a:lnTo>
                <a:lnTo>
                  <a:pt x="253" y="20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3" name="Freeform 106"/>
          <p:cNvSpPr>
            <a:spLocks noEditPoints="1"/>
          </p:cNvSpPr>
          <p:nvPr/>
        </p:nvSpPr>
        <p:spPr bwMode="auto">
          <a:xfrm>
            <a:off x="739391" y="5444623"/>
            <a:ext cx="322250" cy="239812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34" y="0"/>
              </a:cxn>
              <a:cxn ang="0">
                <a:pos x="18" y="7"/>
              </a:cxn>
              <a:cxn ang="0">
                <a:pos x="7" y="18"/>
              </a:cxn>
              <a:cxn ang="0">
                <a:pos x="0" y="33"/>
              </a:cxn>
              <a:cxn ang="0">
                <a:pos x="0" y="214"/>
              </a:cxn>
              <a:cxn ang="0">
                <a:pos x="0" y="221"/>
              </a:cxn>
              <a:cxn ang="0">
                <a:pos x="7" y="237"/>
              </a:cxn>
              <a:cxn ang="0">
                <a:pos x="18" y="248"/>
              </a:cxn>
              <a:cxn ang="0">
                <a:pos x="34" y="256"/>
              </a:cxn>
              <a:cxn ang="0">
                <a:pos x="299" y="256"/>
              </a:cxn>
              <a:cxn ang="0">
                <a:pos x="308" y="256"/>
              </a:cxn>
              <a:cxn ang="0">
                <a:pos x="322" y="248"/>
              </a:cxn>
              <a:cxn ang="0">
                <a:pos x="335" y="237"/>
              </a:cxn>
              <a:cxn ang="0">
                <a:pos x="340" y="221"/>
              </a:cxn>
              <a:cxn ang="0">
                <a:pos x="342" y="42"/>
              </a:cxn>
              <a:cxn ang="0">
                <a:pos x="340" y="33"/>
              </a:cxn>
              <a:cxn ang="0">
                <a:pos x="335" y="18"/>
              </a:cxn>
              <a:cxn ang="0">
                <a:pos x="322" y="7"/>
              </a:cxn>
              <a:cxn ang="0">
                <a:pos x="308" y="0"/>
              </a:cxn>
              <a:cxn ang="0">
                <a:pos x="299" y="0"/>
              </a:cxn>
              <a:cxn ang="0">
                <a:pos x="319" y="36"/>
              </a:cxn>
              <a:cxn ang="0">
                <a:pos x="320" y="42"/>
              </a:cxn>
              <a:cxn ang="0">
                <a:pos x="320" y="214"/>
              </a:cxn>
              <a:cxn ang="0">
                <a:pos x="228" y="114"/>
              </a:cxn>
              <a:cxn ang="0">
                <a:pos x="299" y="20"/>
              </a:cxn>
              <a:cxn ang="0">
                <a:pos x="170" y="134"/>
              </a:cxn>
              <a:cxn ang="0">
                <a:pos x="38" y="22"/>
              </a:cxn>
              <a:cxn ang="0">
                <a:pos x="299" y="20"/>
              </a:cxn>
              <a:cxn ang="0">
                <a:pos x="21" y="218"/>
              </a:cxn>
              <a:cxn ang="0">
                <a:pos x="21" y="42"/>
              </a:cxn>
              <a:cxn ang="0">
                <a:pos x="21" y="36"/>
              </a:cxn>
              <a:cxn ang="0">
                <a:pos x="21" y="218"/>
              </a:cxn>
              <a:cxn ang="0">
                <a:pos x="41" y="234"/>
              </a:cxn>
              <a:cxn ang="0">
                <a:pos x="128" y="127"/>
              </a:cxn>
              <a:cxn ang="0">
                <a:pos x="163" y="158"/>
              </a:cxn>
              <a:cxn ang="0">
                <a:pos x="170" y="160"/>
              </a:cxn>
              <a:cxn ang="0">
                <a:pos x="174" y="160"/>
              </a:cxn>
              <a:cxn ang="0">
                <a:pos x="212" y="127"/>
              </a:cxn>
              <a:cxn ang="0">
                <a:pos x="306" y="234"/>
              </a:cxn>
              <a:cxn ang="0">
                <a:pos x="41" y="234"/>
              </a:cxn>
            </a:cxnLst>
            <a:rect l="0" t="0" r="r" b="b"/>
            <a:pathLst>
              <a:path w="342" h="256">
                <a:moveTo>
                  <a:pt x="299" y="0"/>
                </a:moveTo>
                <a:lnTo>
                  <a:pt x="41" y="0"/>
                </a:lnTo>
                <a:lnTo>
                  <a:pt x="41" y="0"/>
                </a:lnTo>
                <a:lnTo>
                  <a:pt x="34" y="0"/>
                </a:lnTo>
                <a:lnTo>
                  <a:pt x="25" y="2"/>
                </a:lnTo>
                <a:lnTo>
                  <a:pt x="18" y="7"/>
                </a:lnTo>
                <a:lnTo>
                  <a:pt x="12" y="11"/>
                </a:lnTo>
                <a:lnTo>
                  <a:pt x="7" y="18"/>
                </a:lnTo>
                <a:lnTo>
                  <a:pt x="3" y="25"/>
                </a:lnTo>
                <a:lnTo>
                  <a:pt x="0" y="33"/>
                </a:lnTo>
                <a:lnTo>
                  <a:pt x="0" y="42"/>
                </a:lnTo>
                <a:lnTo>
                  <a:pt x="0" y="214"/>
                </a:lnTo>
                <a:lnTo>
                  <a:pt x="0" y="214"/>
                </a:lnTo>
                <a:lnTo>
                  <a:pt x="0" y="221"/>
                </a:lnTo>
                <a:lnTo>
                  <a:pt x="3" y="230"/>
                </a:lnTo>
                <a:lnTo>
                  <a:pt x="7" y="237"/>
                </a:lnTo>
                <a:lnTo>
                  <a:pt x="12" y="243"/>
                </a:lnTo>
                <a:lnTo>
                  <a:pt x="18" y="248"/>
                </a:lnTo>
                <a:lnTo>
                  <a:pt x="25" y="252"/>
                </a:lnTo>
                <a:lnTo>
                  <a:pt x="34" y="256"/>
                </a:lnTo>
                <a:lnTo>
                  <a:pt x="41" y="256"/>
                </a:lnTo>
                <a:lnTo>
                  <a:pt x="299" y="256"/>
                </a:lnTo>
                <a:lnTo>
                  <a:pt x="299" y="256"/>
                </a:lnTo>
                <a:lnTo>
                  <a:pt x="308" y="256"/>
                </a:lnTo>
                <a:lnTo>
                  <a:pt x="315" y="252"/>
                </a:lnTo>
                <a:lnTo>
                  <a:pt x="322" y="248"/>
                </a:lnTo>
                <a:lnTo>
                  <a:pt x="330" y="243"/>
                </a:lnTo>
                <a:lnTo>
                  <a:pt x="335" y="237"/>
                </a:lnTo>
                <a:lnTo>
                  <a:pt x="339" y="230"/>
                </a:lnTo>
                <a:lnTo>
                  <a:pt x="340" y="221"/>
                </a:lnTo>
                <a:lnTo>
                  <a:pt x="342" y="214"/>
                </a:lnTo>
                <a:lnTo>
                  <a:pt x="342" y="42"/>
                </a:lnTo>
                <a:lnTo>
                  <a:pt x="342" y="42"/>
                </a:lnTo>
                <a:lnTo>
                  <a:pt x="340" y="33"/>
                </a:lnTo>
                <a:lnTo>
                  <a:pt x="339" y="25"/>
                </a:lnTo>
                <a:lnTo>
                  <a:pt x="335" y="18"/>
                </a:lnTo>
                <a:lnTo>
                  <a:pt x="330" y="11"/>
                </a:lnTo>
                <a:lnTo>
                  <a:pt x="322" y="7"/>
                </a:lnTo>
                <a:lnTo>
                  <a:pt x="315" y="2"/>
                </a:lnTo>
                <a:lnTo>
                  <a:pt x="308" y="0"/>
                </a:lnTo>
                <a:lnTo>
                  <a:pt x="299" y="0"/>
                </a:lnTo>
                <a:lnTo>
                  <a:pt x="299" y="0"/>
                </a:lnTo>
                <a:close/>
                <a:moveTo>
                  <a:pt x="228" y="114"/>
                </a:moveTo>
                <a:lnTo>
                  <a:pt x="319" y="36"/>
                </a:lnTo>
                <a:lnTo>
                  <a:pt x="319" y="36"/>
                </a:lnTo>
                <a:lnTo>
                  <a:pt x="320" y="42"/>
                </a:lnTo>
                <a:lnTo>
                  <a:pt x="320" y="214"/>
                </a:lnTo>
                <a:lnTo>
                  <a:pt x="320" y="214"/>
                </a:lnTo>
                <a:lnTo>
                  <a:pt x="320" y="218"/>
                </a:lnTo>
                <a:lnTo>
                  <a:pt x="228" y="114"/>
                </a:lnTo>
                <a:close/>
                <a:moveTo>
                  <a:pt x="299" y="20"/>
                </a:moveTo>
                <a:lnTo>
                  <a:pt x="299" y="20"/>
                </a:lnTo>
                <a:lnTo>
                  <a:pt x="302" y="22"/>
                </a:lnTo>
                <a:lnTo>
                  <a:pt x="170" y="134"/>
                </a:lnTo>
                <a:lnTo>
                  <a:pt x="38" y="22"/>
                </a:lnTo>
                <a:lnTo>
                  <a:pt x="38" y="22"/>
                </a:lnTo>
                <a:lnTo>
                  <a:pt x="41" y="20"/>
                </a:lnTo>
                <a:lnTo>
                  <a:pt x="299" y="20"/>
                </a:lnTo>
                <a:close/>
                <a:moveTo>
                  <a:pt x="21" y="218"/>
                </a:moveTo>
                <a:lnTo>
                  <a:pt x="21" y="218"/>
                </a:lnTo>
                <a:lnTo>
                  <a:pt x="21" y="214"/>
                </a:lnTo>
                <a:lnTo>
                  <a:pt x="21" y="42"/>
                </a:lnTo>
                <a:lnTo>
                  <a:pt x="21" y="42"/>
                </a:lnTo>
                <a:lnTo>
                  <a:pt x="21" y="36"/>
                </a:lnTo>
                <a:lnTo>
                  <a:pt x="112" y="114"/>
                </a:lnTo>
                <a:lnTo>
                  <a:pt x="21" y="218"/>
                </a:lnTo>
                <a:close/>
                <a:moveTo>
                  <a:pt x="41" y="234"/>
                </a:moveTo>
                <a:lnTo>
                  <a:pt x="41" y="234"/>
                </a:lnTo>
                <a:lnTo>
                  <a:pt x="36" y="234"/>
                </a:lnTo>
                <a:lnTo>
                  <a:pt x="128" y="127"/>
                </a:lnTo>
                <a:lnTo>
                  <a:pt x="163" y="158"/>
                </a:lnTo>
                <a:lnTo>
                  <a:pt x="163" y="158"/>
                </a:lnTo>
                <a:lnTo>
                  <a:pt x="166" y="160"/>
                </a:lnTo>
                <a:lnTo>
                  <a:pt x="170" y="160"/>
                </a:lnTo>
                <a:lnTo>
                  <a:pt x="170" y="160"/>
                </a:lnTo>
                <a:lnTo>
                  <a:pt x="174" y="160"/>
                </a:lnTo>
                <a:lnTo>
                  <a:pt x="177" y="158"/>
                </a:lnTo>
                <a:lnTo>
                  <a:pt x="212" y="127"/>
                </a:lnTo>
                <a:lnTo>
                  <a:pt x="306" y="234"/>
                </a:lnTo>
                <a:lnTo>
                  <a:pt x="306" y="234"/>
                </a:lnTo>
                <a:lnTo>
                  <a:pt x="299" y="234"/>
                </a:lnTo>
                <a:lnTo>
                  <a:pt x="41" y="23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0365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компоненты знаний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4988" y="1331913"/>
          <a:ext cx="9623424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224"/>
                <a:gridCol w="1872208"/>
                <a:gridCol w="5544616"/>
                <a:gridCol w="178737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Компонент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Качественная характеристика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Формы контроля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Полнота знаний</a:t>
                      </a:r>
                      <a:endParaRPr lang="ru-RU" b="1" dirty="0" smtClean="0">
                        <a:latin typeface="+mj-lt"/>
                      </a:endParaRPr>
                    </a:p>
                    <a:p>
                      <a:endParaRPr lang="ru-RU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всех знаний об изучаемом объекте, предусмотренных образовательной программой (объем знаний, фактов, понятий, теоретических положений и т.д.)</a:t>
                      </a:r>
                      <a:endParaRPr lang="ru-RU" b="1" dirty="0" smtClean="0"/>
                    </a:p>
                    <a:p>
                      <a:pPr algn="just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Тест-альтернативный;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Тест-вариативный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Глубина знаний</a:t>
                      </a:r>
                      <a:endParaRPr lang="ru-RU" b="1" i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Число осознанных учеником существенных связей данного знания (прямых и опосредованных) с другими, с ним соотносящимися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Тест-соответствия;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тест-порядковый (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ранжирования)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Оперативность применения знаний</a:t>
                      </a:r>
                      <a:endParaRPr lang="ru-R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Готовность и умение учащегося применять знания в сходных и вариативных ситуациях, связанных как с содержанием, так и с типами ситуаций. Оперативные знания характеризуются также точностью знания и способов его применения в определенных случаях.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Тест-подстановка, тест конструктивный; тест схематический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компоненты 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534988" y="1331913"/>
          <a:ext cx="9623424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224"/>
                <a:gridCol w="1872208"/>
                <a:gridCol w="5400600"/>
                <a:gridCol w="193139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Компонент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Качественная характеристика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Формы контроля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Гибкость знания</a:t>
                      </a:r>
                      <a:endParaRPr lang="ru-RU" b="1" i="0" dirty="0" smtClean="0">
                        <a:latin typeface="+mj-lt"/>
                      </a:endParaRPr>
                    </a:p>
                    <a:p>
                      <a:endParaRPr lang="ru-RU" b="1" i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Быстрота нахождения вариативных способов применения знаний в соответствии с изменением ситуации. Умение извлечь из памяти в данный момент нужный способ деятельности, умение комбинировать новый способ из ряда известных, умение создать новый способ, способность предложить несколько способов применения знаний для одной и той же ситуации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Тест-исключения «лишнего», тест классификация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Конкретность и обобщенность знаний</a:t>
                      </a:r>
                      <a:endParaRPr lang="ru-RU" b="1" i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Способность подводить конкретные знания под обобщенные (наличие конкретных знаний, обобщение конкретных фактов от частного к общему)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Тест-исключения «лишнего», тест классификация; тест-аналогия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компоненты знаний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4988" y="972319"/>
          <a:ext cx="9623424" cy="7248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240"/>
                <a:gridCol w="2088232"/>
                <a:gridCol w="4566096"/>
                <a:gridCol w="2405856"/>
              </a:tblGrid>
              <a:tr h="2341192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Свернутость и развернутость знания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А) способность учащегося компактно, совокупно и уплотненно использовать знания в результате их сжатия;  б) способность учащегося выделить пошаговую систему сжатия, свертывания знания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Тест-систематизация, проблемный тест; Тест-исключения «лишнего», тест классификация; тест-аналогия</a:t>
                      </a:r>
                      <a:endParaRPr lang="ru-RU" dirty="0"/>
                    </a:p>
                  </a:txBody>
                  <a:tcPr/>
                </a:tc>
              </a:tr>
              <a:tr h="4906882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Систематичность и системность знания</a:t>
                      </a:r>
                      <a:endParaRPr lang="ru-R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А) осознание учащимися иерархии и последовательности знаний, отличие их от других знаний в качестве базовых; б) осознание учащимися совокупности знаний, структура которых соответствует структуре научной теории, понятий, основных положений и законов, фактов, лежащих в основе этих положений и опосредованно входящих в данную теорию, а также их следствия.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системным знаниям следует отнести знания, располагаемые по схеме: основные понятия – основные положения – следствия - приложения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Тест-систематизация, проблемный тест; Тест-исключения «лишнего», тест классификация; тест-аналогия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компоненты знаний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423442"/>
              </p:ext>
            </p:extLst>
          </p:nvPr>
        </p:nvGraphicFramePr>
        <p:xfrm>
          <a:off x="534988" y="1331913"/>
          <a:ext cx="9708256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256"/>
                <a:gridCol w="2229248"/>
                <a:gridCol w="4341688"/>
                <a:gridCol w="24270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Осознанность знаний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Выделение учащимися связей между знаниями, а также путей получения знаний; наличие умений доказательства знаний. Чтобы ученик системно усваивал знания он должен владеть «знаниями и знаниях».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Осознание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учащимися производности одних знаний от других, базовой роли одних знаний для других.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Осознанность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как качество знаний отражает конечный результат усвоения. 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Тест-систематизация, проблемный тест; Тест-исключения «лишнего», тест классификация; тест-аналогия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Интерактивная система  обучения «</a:t>
            </a:r>
            <a:r>
              <a:rPr lang="en-US" sz="2400" dirty="0"/>
              <a:t>VOTUM</a:t>
            </a:r>
            <a:r>
              <a:rPr lang="ru-RU" sz="2400" dirty="0"/>
              <a:t>»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" y="1331913"/>
            <a:ext cx="8986520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4650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-1"/>
            <a:ext cx="7632848" cy="1908423"/>
          </a:xfrm>
        </p:spPr>
        <p:txBody>
          <a:bodyPr/>
          <a:lstStyle/>
          <a:p>
            <a:pPr lvl="0"/>
            <a:r>
              <a:rPr lang="ru-RU" sz="2000" dirty="0"/>
              <a:t>Интерактивная система </a:t>
            </a:r>
            <a:r>
              <a:rPr lang="ru-RU" sz="2000" dirty="0" smtClean="0"/>
              <a:t> </a:t>
            </a:r>
            <a:r>
              <a:rPr lang="ru-RU" sz="2000" dirty="0" smtClean="0"/>
              <a:t>обучения</a:t>
            </a:r>
            <a:r>
              <a:rPr lang="ru-RU" sz="2000" dirty="0" smtClean="0"/>
              <a:t> </a:t>
            </a:r>
            <a:r>
              <a:rPr lang="ru-RU" sz="2000" dirty="0"/>
              <a:t>«</a:t>
            </a:r>
            <a:r>
              <a:rPr lang="en-US" sz="2000" dirty="0"/>
              <a:t>VOTUM</a:t>
            </a:r>
            <a:r>
              <a:rPr lang="ru-RU" sz="2000" dirty="0"/>
              <a:t>»  и ее функции в оценочных процедурах </a:t>
            </a:r>
            <a:br>
              <a:rPr lang="ru-RU" sz="20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hlinkClick r:id="rId2"/>
            </a:endParaRPr>
          </a:p>
          <a:p>
            <a:r>
              <a:rPr lang="ru-RU" sz="2800" dirty="0" smtClean="0">
                <a:hlinkClick r:id="rId2"/>
              </a:rPr>
              <a:t>VOTUM</a:t>
            </a:r>
            <a:r>
              <a:rPr lang="ru-RU" sz="2800" dirty="0"/>
              <a:t> </a:t>
            </a:r>
            <a:r>
              <a:rPr lang="ru-RU" sz="2800" dirty="0" smtClean="0"/>
              <a:t>— ЭТО…</a:t>
            </a:r>
          </a:p>
          <a:p>
            <a:r>
              <a:rPr lang="ru-RU" sz="2800" dirty="0"/>
              <a:t>С</a:t>
            </a:r>
            <a:r>
              <a:rPr lang="ru-RU" sz="2800" dirty="0" smtClean="0"/>
              <a:t>овременная</a:t>
            </a:r>
            <a:r>
              <a:rPr lang="ru-RU" sz="2800" dirty="0" smtClean="0"/>
              <a:t> </a:t>
            </a:r>
            <a:r>
              <a:rPr lang="ru-RU" sz="2800" dirty="0"/>
              <a:t>и эффективная интерактивная система обучения, опроса, тестирования и голосования для образовательных учреждений. </a:t>
            </a:r>
            <a:endParaRPr lang="ru-RU" sz="2800" dirty="0" smtClean="0"/>
          </a:p>
          <a:p>
            <a:r>
              <a:rPr lang="ru-RU" sz="2800" dirty="0"/>
              <a:t>И</a:t>
            </a:r>
            <a:r>
              <a:rPr lang="ru-RU" sz="2800" dirty="0" smtClean="0"/>
              <a:t>нструмент </a:t>
            </a:r>
            <a:r>
              <a:rPr lang="ru-RU" sz="2800" dirty="0"/>
              <a:t>эффективного педагогического и административного контроля на разных уровнях его </a:t>
            </a:r>
            <a:r>
              <a:rPr lang="ru-RU" sz="2800" dirty="0" smtClean="0"/>
              <a:t>проведения.</a:t>
            </a:r>
            <a:endParaRPr lang="ru-RU" sz="2800" dirty="0"/>
          </a:p>
          <a:p>
            <a:r>
              <a:rPr lang="ru-RU" sz="2800" dirty="0" smtClean="0"/>
              <a:t>В</a:t>
            </a:r>
            <a:r>
              <a:rPr lang="ru-RU" sz="2800" dirty="0" smtClean="0"/>
              <a:t>остребованный инструмент </a:t>
            </a:r>
            <a:r>
              <a:rPr lang="ru-RU" sz="2800" dirty="0"/>
              <a:t>в </a:t>
            </a:r>
            <a:r>
              <a:rPr lang="ru-RU" sz="2800" dirty="0" smtClean="0"/>
              <a:t>общеобразовательных </a:t>
            </a:r>
            <a:r>
              <a:rPr lang="ru-RU" sz="2800" dirty="0" smtClean="0"/>
              <a:t>организациях</a:t>
            </a:r>
            <a:r>
              <a:rPr lang="ru-RU" sz="2800" dirty="0" smtClean="0"/>
              <a:t>, выбравших </a:t>
            </a:r>
            <a:r>
              <a:rPr lang="ru-RU" sz="2800" dirty="0"/>
              <a:t>инновационный путь развития.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62540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задачи, решаемые системой </a:t>
            </a:r>
            <a:r>
              <a:rPr lang="ru-RU" dirty="0" smtClean="0"/>
              <a:t>«VOTUM»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algn="just">
              <a:buAutoNum type="arabicPeriod"/>
            </a:pPr>
            <a:r>
              <a:rPr lang="ru-RU" sz="2800" dirty="0" smtClean="0">
                <a:latin typeface="+mn-lt"/>
              </a:rPr>
              <a:t>Поддержка </a:t>
            </a:r>
            <a:r>
              <a:rPr lang="ru-RU" sz="2800" dirty="0">
                <a:latin typeface="+mn-lt"/>
              </a:rPr>
              <a:t>мотивации активной и равномерной работы </a:t>
            </a:r>
            <a:r>
              <a:rPr lang="ru-RU" sz="2800" dirty="0" smtClean="0">
                <a:latin typeface="+mn-lt"/>
              </a:rPr>
              <a:t>обучающихся</a:t>
            </a:r>
          </a:p>
          <a:p>
            <a:pPr algn="just">
              <a:buAutoNum type="arabicPeriod"/>
            </a:pPr>
            <a:r>
              <a:rPr lang="ru-RU" sz="2800" dirty="0" smtClean="0">
                <a:latin typeface="+mn-lt"/>
              </a:rPr>
              <a:t>Расширение</a:t>
            </a:r>
            <a:r>
              <a:rPr lang="ru-RU" sz="2800" dirty="0">
                <a:latin typeface="+mn-lt"/>
              </a:rPr>
              <a:t>, углубление и повышение эффективности регулярной самостоятельной учебной </a:t>
            </a:r>
            <a:r>
              <a:rPr lang="ru-RU" sz="2800" dirty="0" smtClean="0">
                <a:latin typeface="+mn-lt"/>
              </a:rPr>
              <a:t>работы</a:t>
            </a:r>
            <a:endParaRPr lang="ru-RU" sz="2800" dirty="0">
              <a:latin typeface="+mn-lt"/>
            </a:endParaRPr>
          </a:p>
          <a:p>
            <a:pPr algn="just"/>
            <a:r>
              <a:rPr lang="ru-RU" sz="2800" dirty="0">
                <a:latin typeface="+mn-lt"/>
              </a:rPr>
              <a:t>3. Получение более точной и объективной оценки уровня знаний и </a:t>
            </a:r>
            <a:r>
              <a:rPr lang="ru-RU" sz="2800" dirty="0" smtClean="0">
                <a:latin typeface="+mn-lt"/>
              </a:rPr>
              <a:t>уровня и сформированности отдельных компонентов знаний обучающихся.</a:t>
            </a:r>
          </a:p>
          <a:p>
            <a:pPr algn="just"/>
            <a:r>
              <a:rPr lang="ru-RU" sz="2800" dirty="0" smtClean="0">
                <a:latin typeface="+mn-lt"/>
              </a:rPr>
              <a:t>4. Индивидуализация оценочных процедур</a:t>
            </a:r>
          </a:p>
          <a:p>
            <a:endParaRPr lang="ru-R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68663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Возможности интерактивной системы тестирования «</a:t>
            </a:r>
            <a:r>
              <a:rPr lang="en-US" dirty="0" smtClean="0"/>
              <a:t>VOTUM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dirty="0"/>
              <a:t>В</a:t>
            </a:r>
            <a:r>
              <a:rPr lang="ru-RU" sz="2800" dirty="0" smtClean="0"/>
              <a:t>ариативность </a:t>
            </a:r>
            <a:r>
              <a:rPr lang="ru-RU" sz="2800" dirty="0"/>
              <a:t>и </a:t>
            </a:r>
            <a:r>
              <a:rPr lang="ru-RU" sz="2800" dirty="0" smtClean="0"/>
              <a:t>дифференциация</a:t>
            </a:r>
            <a:endParaRPr lang="ru-RU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dirty="0"/>
              <a:t>З</a:t>
            </a:r>
            <a:r>
              <a:rPr lang="ru-RU" sz="2800" dirty="0" smtClean="0"/>
              <a:t>адания </a:t>
            </a:r>
            <a:r>
              <a:rPr lang="ru-RU" sz="2800" dirty="0"/>
              <a:t>различных форматов (текст, графика, видео)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dirty="0"/>
              <a:t>В</a:t>
            </a:r>
            <a:r>
              <a:rPr lang="ru-RU" sz="2800" dirty="0" smtClean="0"/>
              <a:t>озможность </a:t>
            </a:r>
            <a:r>
              <a:rPr lang="ru-RU" sz="2800" dirty="0"/>
              <a:t>ответа вводом текста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dirty="0"/>
              <a:t>О</a:t>
            </a:r>
            <a:r>
              <a:rPr lang="ru-RU" sz="2800" dirty="0" smtClean="0"/>
              <a:t>тслеживание </a:t>
            </a:r>
            <a:r>
              <a:rPr lang="ru-RU" sz="2800" dirty="0"/>
              <a:t>динамики обучения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dirty="0"/>
              <a:t>З</a:t>
            </a:r>
            <a:r>
              <a:rPr lang="ru-RU" sz="2800" dirty="0" smtClean="0"/>
              <a:t>адание </a:t>
            </a:r>
            <a:r>
              <a:rPr lang="ru-RU" sz="2800" dirty="0"/>
              <a:t>параметров мониторинга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dirty="0"/>
              <a:t>Н</a:t>
            </a:r>
            <a:r>
              <a:rPr lang="ru-RU" sz="2800" dirty="0" smtClean="0"/>
              <a:t>аличие </a:t>
            </a:r>
            <a:r>
              <a:rPr lang="ru-RU" sz="2800" dirty="0"/>
              <a:t>базы готовых заданий и тестов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dirty="0"/>
              <a:t>У</a:t>
            </a:r>
            <a:r>
              <a:rPr lang="ru-RU" sz="2800" dirty="0" smtClean="0"/>
              <a:t>становка </a:t>
            </a:r>
            <a:r>
              <a:rPr lang="ru-RU" sz="2800" dirty="0"/>
              <a:t>параметров времени на выполнение заданий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dirty="0"/>
              <a:t>В</a:t>
            </a:r>
            <a:r>
              <a:rPr lang="ru-RU" sz="2800" dirty="0" smtClean="0"/>
              <a:t>озможность </a:t>
            </a:r>
            <a:r>
              <a:rPr lang="ru-RU" sz="2800" dirty="0"/>
              <a:t>интеграции с учебниками и рабочими тетрадями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dirty="0"/>
              <a:t>Д</a:t>
            </a:r>
            <a:r>
              <a:rPr lang="ru-RU" sz="2800" dirty="0" smtClean="0"/>
              <a:t>иагностика индивидуальных образовательных результатов</a:t>
            </a:r>
            <a:endParaRPr lang="ru-RU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47459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131900" y="2554117"/>
            <a:ext cx="5861175" cy="2655573"/>
          </a:xfrm>
          <a:prstGeom prst="rect">
            <a:avLst/>
          </a:prstGeom>
        </p:spPr>
        <p:txBody>
          <a:bodyPr lIns="99569" tIns="49785" rIns="99569" bIns="49785">
            <a:normAutofit/>
          </a:bodyPr>
          <a:lstStyle/>
          <a:p>
            <a:pPr marL="49785" indent="0" algn="l"/>
            <a:r>
              <a:rPr lang="ru-RU" sz="3600" dirty="0" smtClean="0">
                <a:solidFill>
                  <a:schemeClr val="accent1"/>
                </a:solidFill>
                <a:latin typeface="Franklin Gothic Book (Основной текст)"/>
              </a:rPr>
              <a:t>Благодарим за внимание!</a:t>
            </a:r>
            <a:endParaRPr lang="ru-RU" sz="3600" dirty="0">
              <a:solidFill>
                <a:schemeClr val="accent1"/>
              </a:solidFill>
              <a:latin typeface="Franklin Gothic Book (Основной текст)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43242" y="2554117"/>
            <a:ext cx="77732" cy="2655573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20" y="2250826"/>
            <a:ext cx="2561558" cy="303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401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sz="quarter" idx="4294967295"/>
          </p:nvPr>
        </p:nvSpPr>
        <p:spPr>
          <a:xfrm>
            <a:off x="3512840" y="1620391"/>
            <a:ext cx="6586388" cy="55446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lvl="0" indent="-457200" algn="just">
              <a:buAutoNum type="arabicPeriod"/>
            </a:pPr>
            <a:endParaRPr lang="ru-RU" sz="2400" b="1" dirty="0" smtClean="0"/>
          </a:p>
          <a:p>
            <a:pPr marL="457200" lvl="0" indent="-457200" algn="just">
              <a:buAutoNum type="arabicPeriod"/>
            </a:pPr>
            <a:r>
              <a:rPr lang="ru-RU" sz="2400" b="1" dirty="0" smtClean="0"/>
              <a:t>Противоречия как исходная позиция модернизации внутришкольной системы оценки индивидуальных образовательных достижений школьников. </a:t>
            </a:r>
          </a:p>
          <a:p>
            <a:pPr marL="457200" lvl="0" indent="-457200" algn="just">
              <a:buAutoNum type="arabicPeriod"/>
            </a:pPr>
            <a:r>
              <a:rPr lang="ru-RU" sz="2400" b="1" dirty="0" smtClean="0"/>
              <a:t>Траектория диагностики индивидуальных образовательных достижений школьников. </a:t>
            </a:r>
          </a:p>
          <a:p>
            <a:pPr marL="457200" lvl="0" indent="-457200" algn="just">
              <a:buAutoNum type="arabicPeriod"/>
            </a:pPr>
            <a:r>
              <a:rPr lang="ru-RU" sz="2400" b="1" dirty="0" smtClean="0"/>
              <a:t>Компоненты знаний и их качественная характеристика</a:t>
            </a:r>
          </a:p>
          <a:p>
            <a:pPr marL="457200" lvl="0" indent="-457200" algn="just">
              <a:buAutoNum type="arabicPeriod"/>
            </a:pPr>
            <a:r>
              <a:rPr lang="ru-RU" sz="2400" b="1" dirty="0" smtClean="0"/>
              <a:t>Формы  диагностики и оценки основных компонентов знаний</a:t>
            </a:r>
          </a:p>
          <a:p>
            <a:pPr marL="457200" lvl="0" indent="-457200" algn="just">
              <a:buAutoNum type="arabicPeriod"/>
            </a:pPr>
            <a:r>
              <a:rPr lang="ru-RU" sz="2400" b="1" dirty="0" smtClean="0"/>
              <a:t>Интерактивная система </a:t>
            </a:r>
            <a:r>
              <a:rPr lang="ru-RU" sz="2400" b="1" dirty="0" smtClean="0"/>
              <a:t>обучения</a:t>
            </a:r>
            <a:r>
              <a:rPr lang="ru-RU" sz="2400" b="1" dirty="0" smtClean="0"/>
              <a:t> </a:t>
            </a:r>
            <a:r>
              <a:rPr lang="ru-RU" sz="2400" b="1" dirty="0" smtClean="0"/>
              <a:t>«</a:t>
            </a:r>
            <a:r>
              <a:rPr lang="en-US" sz="2400" b="1" dirty="0" smtClean="0"/>
              <a:t>VOTUM</a:t>
            </a:r>
            <a:r>
              <a:rPr lang="ru-RU" sz="2400" b="1" dirty="0" smtClean="0"/>
              <a:t>»  и ее функции в оценочных процедурах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80792" y="2060848"/>
            <a:ext cx="72008" cy="2408582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719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99" y="1945493"/>
            <a:ext cx="1967640" cy="318303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042444" y="180231"/>
            <a:ext cx="5832648" cy="720080"/>
          </a:xfrm>
        </p:spPr>
        <p:txBody>
          <a:bodyPr/>
          <a:lstStyle/>
          <a:p>
            <a:pPr algn="ctr"/>
            <a:r>
              <a:rPr lang="ru-RU" sz="3200" dirty="0" smtClean="0"/>
              <a:t>ОСНОВНЫЕ ВОПРОСЫ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98507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Противоречия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928132"/>
              </p:ext>
            </p:extLst>
          </p:nvPr>
        </p:nvGraphicFramePr>
        <p:xfrm>
          <a:off x="534988" y="1331913"/>
          <a:ext cx="9623425" cy="561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8589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Противоречия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53830"/>
              </p:ext>
            </p:extLst>
          </p:nvPr>
        </p:nvGraphicFramePr>
        <p:xfrm>
          <a:off x="534988" y="1331913"/>
          <a:ext cx="9623425" cy="561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4071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Противоречия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877588"/>
              </p:ext>
            </p:extLst>
          </p:nvPr>
        </p:nvGraphicFramePr>
        <p:xfrm>
          <a:off x="534988" y="1331913"/>
          <a:ext cx="9623425" cy="561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1395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2244" y="-1"/>
            <a:ext cx="9289033" cy="2844527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Траектория оценки индивидуальных образовательных достижений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обучающихся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 МОУ «Гимназия № 17 Ворошиловского района Волгограда»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К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оценке целостного образовательного результата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через</a:t>
            </a:r>
          </a:p>
          <a:p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диагностику степени сформированности отдельных компонентов (качеств) 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знаний.</a:t>
            </a:r>
            <a:endParaRPr lang="ru-RU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компоненты (качества) знаний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495789"/>
              </p:ext>
            </p:extLst>
          </p:nvPr>
        </p:nvGraphicFramePr>
        <p:xfrm>
          <a:off x="534988" y="1331913"/>
          <a:ext cx="9623425" cy="561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Педагогический тест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1208" y="2224622"/>
            <a:ext cx="9841270" cy="4536758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altLang="ru-RU" sz="4100" dirty="0">
                <a:solidFill>
                  <a:schemeClr val="tx1"/>
                </a:solidFill>
              </a:rPr>
              <a:t>Задания возрастающего уровня сложности, позволяющие </a:t>
            </a:r>
            <a:r>
              <a:rPr lang="ru-RU" altLang="ru-RU" sz="4100" b="1" dirty="0">
                <a:solidFill>
                  <a:srgbClr val="7030A0"/>
                </a:solidFill>
              </a:rPr>
              <a:t>надежно и валидно </a:t>
            </a:r>
            <a:r>
              <a:rPr lang="ru-RU" altLang="ru-RU" sz="4100" dirty="0">
                <a:solidFill>
                  <a:schemeClr val="tx1"/>
                </a:solidFill>
              </a:rPr>
              <a:t>выявить уровень сформированности знаний, умений и навыков обучающихся </a:t>
            </a:r>
            <a:r>
              <a:rPr lang="ru-RU" altLang="ru-RU" sz="4100" dirty="0" smtClean="0">
                <a:solidFill>
                  <a:schemeClr val="tx1"/>
                </a:solidFill>
              </a:rPr>
              <a:t>(результат)</a:t>
            </a:r>
            <a:endParaRPr lang="ru-RU" altLang="ru-RU" sz="4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400" dirty="0"/>
              <a:t>Принципы тестирования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7667" y="2224622"/>
            <a:ext cx="9924812" cy="4536758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marL="695371" indent="-695371" algn="l">
              <a:buFont typeface="Wingdings" pitchFamily="2" charset="2"/>
              <a:buAutoNum type="arabicPeriod"/>
            </a:pPr>
            <a:r>
              <a:rPr lang="ru-RU" altLang="ru-RU" sz="36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Функциональной валидности</a:t>
            </a:r>
          </a:p>
          <a:p>
            <a:pPr marL="695371" indent="-695371" algn="l">
              <a:buFont typeface="Wingdings" pitchFamily="2" charset="2"/>
              <a:buAutoNum type="arabicPeriod"/>
            </a:pPr>
            <a:r>
              <a:rPr lang="ru-RU" altLang="ru-RU" sz="36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Содержательной валидности</a:t>
            </a:r>
          </a:p>
          <a:p>
            <a:pPr marL="695371" indent="-695371" algn="l">
              <a:buFont typeface="Wingdings" pitchFamily="2" charset="2"/>
              <a:buAutoNum type="arabicPeriod"/>
            </a:pPr>
            <a:r>
              <a:rPr lang="ru-RU" altLang="ru-RU" sz="36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Простоты</a:t>
            </a:r>
          </a:p>
          <a:p>
            <a:pPr marL="695371" indent="-695371" algn="l">
              <a:buFont typeface="Wingdings" pitchFamily="2" charset="2"/>
              <a:buAutoNum type="arabicPeriod"/>
            </a:pPr>
            <a:r>
              <a:rPr lang="ru-RU" altLang="ru-RU" sz="36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Однозначности</a:t>
            </a:r>
          </a:p>
          <a:p>
            <a:pPr marL="695371" indent="-695371" algn="l">
              <a:buFont typeface="Wingdings" pitchFamily="2" charset="2"/>
              <a:buAutoNum type="arabicPeriod"/>
            </a:pPr>
            <a:r>
              <a:rPr lang="ru-RU" altLang="ru-RU" sz="36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Определенности</a:t>
            </a:r>
          </a:p>
          <a:p>
            <a:pPr marL="695371" indent="-695371" algn="l">
              <a:buFont typeface="Wingdings" pitchFamily="2" charset="2"/>
              <a:buAutoNum type="arabicPeriod"/>
            </a:pPr>
            <a:r>
              <a:rPr lang="ru-RU" altLang="ru-RU" sz="36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Репрезентативности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3F3F3F"/>
      </a:dk1>
      <a:lt1>
        <a:sysClr val="window" lastClr="FFFFFF"/>
      </a:lt1>
      <a:dk2>
        <a:srgbClr val="44546A"/>
      </a:dk2>
      <a:lt2>
        <a:srgbClr val="3E72C2"/>
      </a:lt2>
      <a:accent1>
        <a:srgbClr val="20497F"/>
      </a:accent1>
      <a:accent2>
        <a:srgbClr val="FE2E3E"/>
      </a:accent2>
      <a:accent3>
        <a:srgbClr val="7FB2F0"/>
      </a:accent3>
      <a:accent4>
        <a:srgbClr val="ADD5F7"/>
      </a:accent4>
      <a:accent5>
        <a:srgbClr val="B6B9BC"/>
      </a:accent5>
      <a:accent6>
        <a:srgbClr val="3E72C2"/>
      </a:accent6>
      <a:hlink>
        <a:srgbClr val="20497F"/>
      </a:hlink>
      <a:folHlink>
        <a:srgbClr val="ADD5F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</TotalTime>
  <Words>807</Words>
  <Application>Microsoft Office PowerPoint</Application>
  <PresentationFormat>Произвольный</PresentationFormat>
  <Paragraphs>126</Paragraphs>
  <Slides>18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ОСНОВНЫЕ ВОПРОСЫ</vt:lpstr>
      <vt:lpstr>Противоречия</vt:lpstr>
      <vt:lpstr>Противоречия</vt:lpstr>
      <vt:lpstr>Противоречия</vt:lpstr>
      <vt:lpstr>Траектория оценки индивидуальных образовательных достижений обучающихся </vt:lpstr>
      <vt:lpstr>Основные компоненты (качества) знаний</vt:lpstr>
      <vt:lpstr>Педагогический тест</vt:lpstr>
      <vt:lpstr>Принципы тестирования</vt:lpstr>
      <vt:lpstr>Основные компоненты знаний</vt:lpstr>
      <vt:lpstr>Основные компоненты знаний</vt:lpstr>
      <vt:lpstr>Основные компоненты знаний</vt:lpstr>
      <vt:lpstr>Основные компоненты знаний</vt:lpstr>
      <vt:lpstr>Интерактивная система  обучения «VOTUM»</vt:lpstr>
      <vt:lpstr>Интерактивная система  обучения «VOTUM»  и ее функции в оценочных процедурах  </vt:lpstr>
      <vt:lpstr>Основные задачи, решаемые системой «VOTUM»</vt:lpstr>
      <vt:lpstr>Возможности интерактивной системы тестирования «VOTUM»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Cris</dc:creator>
  <cp:lastModifiedBy>Нателла Николаевна</cp:lastModifiedBy>
  <cp:revision>126</cp:revision>
  <dcterms:created xsi:type="dcterms:W3CDTF">2015-12-13T19:38:35Z</dcterms:created>
  <dcterms:modified xsi:type="dcterms:W3CDTF">2018-10-23T13:15:58Z</dcterms:modified>
</cp:coreProperties>
</file>