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.jpg" ContentType="image/png"/>
  <Override PartName="/ppt/media/image6.jpg" ContentType="image/jpg"/>
  <Override PartName="/ppt/media/image7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75" r:id="rId2"/>
    <p:sldId id="257" r:id="rId3"/>
    <p:sldId id="278" r:id="rId4"/>
    <p:sldId id="258" r:id="rId5"/>
    <p:sldId id="276" r:id="rId6"/>
    <p:sldId id="259" r:id="rId7"/>
    <p:sldId id="261" r:id="rId8"/>
    <p:sldId id="277" r:id="rId9"/>
    <p:sldId id="279" r:id="rId10"/>
    <p:sldId id="263" r:id="rId11"/>
    <p:sldId id="264" r:id="rId12"/>
    <p:sldId id="280" r:id="rId13"/>
    <p:sldId id="281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1668"/>
    <a:srgbClr val="DF9003"/>
    <a:srgbClr val="B91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>
        <p:scale>
          <a:sx n="76" d="100"/>
          <a:sy n="76" d="100"/>
        </p:scale>
        <p:origin x="-1218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5DFFC-1668-4967-B97C-8A3D817C70DC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3E42D04-9C32-485B-A50F-31D4C732CD61}">
      <dgm:prSet phldrT="[Текст]"/>
      <dgm:spPr/>
      <dgm:t>
        <a:bodyPr/>
        <a:lstStyle/>
        <a:p>
          <a:r>
            <a:rPr lang="ru-RU" dirty="0" smtClean="0"/>
            <a:t>Комбинирование реального и  виртуального мира</a:t>
          </a:r>
          <a:endParaRPr lang="ru-RU" dirty="0"/>
        </a:p>
      </dgm:t>
    </dgm:pt>
    <dgm:pt modelId="{26F1849D-209C-46E8-8F03-97B3B88B9C70}" type="parTrans" cxnId="{C7B92922-D80B-4BA6-A0A1-F0417BE92D92}">
      <dgm:prSet/>
      <dgm:spPr/>
      <dgm:t>
        <a:bodyPr/>
        <a:lstStyle/>
        <a:p>
          <a:endParaRPr lang="ru-RU"/>
        </a:p>
      </dgm:t>
    </dgm:pt>
    <dgm:pt modelId="{24D739BF-8AE4-4134-9540-F4309349A3A9}" type="sibTrans" cxnId="{C7B92922-D80B-4BA6-A0A1-F0417BE92D92}">
      <dgm:prSet/>
      <dgm:spPr/>
      <dgm:t>
        <a:bodyPr/>
        <a:lstStyle/>
        <a:p>
          <a:endParaRPr lang="ru-RU"/>
        </a:p>
      </dgm:t>
    </dgm:pt>
    <dgm:pt modelId="{F4FA919D-497F-4DD7-8CB7-5DBA4F14AD3F}">
      <dgm:prSet phldrT="[Текст]"/>
      <dgm:spPr/>
      <dgm:t>
        <a:bodyPr/>
        <a:lstStyle/>
        <a:p>
          <a:r>
            <a:rPr lang="ru-RU" dirty="0" smtClean="0"/>
            <a:t>интерактивность</a:t>
          </a:r>
          <a:endParaRPr lang="ru-RU" dirty="0"/>
        </a:p>
      </dgm:t>
    </dgm:pt>
    <dgm:pt modelId="{D3A7A3CF-67BF-45B4-8248-D4128696BC3F}" type="parTrans" cxnId="{C9325F14-6272-47AF-9248-93684DFBAA76}">
      <dgm:prSet/>
      <dgm:spPr/>
      <dgm:t>
        <a:bodyPr/>
        <a:lstStyle/>
        <a:p>
          <a:endParaRPr lang="ru-RU"/>
        </a:p>
      </dgm:t>
    </dgm:pt>
    <dgm:pt modelId="{D0C541E0-C47E-48DA-8390-E681CA3F57EC}" type="sibTrans" cxnId="{C9325F14-6272-47AF-9248-93684DFBAA76}">
      <dgm:prSet/>
      <dgm:spPr/>
      <dgm:t>
        <a:bodyPr/>
        <a:lstStyle/>
        <a:p>
          <a:endParaRPr lang="ru-RU"/>
        </a:p>
      </dgm:t>
    </dgm:pt>
    <dgm:pt modelId="{66FA0E05-6C32-4401-B7C4-F53534D4AC1B}">
      <dgm:prSet phldrT="[Текст]"/>
      <dgm:spPr/>
      <dgm:t>
        <a:bodyPr/>
        <a:lstStyle/>
        <a:p>
          <a:r>
            <a:rPr lang="ru-RU" dirty="0" smtClean="0"/>
            <a:t>Трехмерное представление мира</a:t>
          </a:r>
          <a:endParaRPr lang="ru-RU" dirty="0"/>
        </a:p>
      </dgm:t>
    </dgm:pt>
    <dgm:pt modelId="{AF403643-5646-4D09-8B80-DD21D17A1530}" type="parTrans" cxnId="{4FF14FD9-54F1-4C61-A12C-850EA9CD2A3B}">
      <dgm:prSet/>
      <dgm:spPr/>
      <dgm:t>
        <a:bodyPr/>
        <a:lstStyle/>
        <a:p>
          <a:endParaRPr lang="ru-RU"/>
        </a:p>
      </dgm:t>
    </dgm:pt>
    <dgm:pt modelId="{5B4302B7-4F37-425E-A22B-A9DCE5879910}" type="sibTrans" cxnId="{4FF14FD9-54F1-4C61-A12C-850EA9CD2A3B}">
      <dgm:prSet/>
      <dgm:spPr/>
      <dgm:t>
        <a:bodyPr/>
        <a:lstStyle/>
        <a:p>
          <a:endParaRPr lang="ru-RU"/>
        </a:p>
      </dgm:t>
    </dgm:pt>
    <dgm:pt modelId="{55ADBB4A-0534-4BDA-ABFF-779CA8E86EF8}" type="pres">
      <dgm:prSet presAssocID="{94A5DFFC-1668-4967-B97C-8A3D817C70D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3B39E01-0A16-45EC-A6E7-B44FD4CA7207}" type="pres">
      <dgm:prSet presAssocID="{13E42D04-9C32-485B-A50F-31D4C732CD61}" presName="composite" presStyleCnt="0"/>
      <dgm:spPr/>
    </dgm:pt>
    <dgm:pt modelId="{9D7A7C4F-F4E6-4A54-8554-E356D503B8D1}" type="pres">
      <dgm:prSet presAssocID="{13E42D04-9C32-485B-A50F-31D4C732CD61}" presName="bentUpArrow1" presStyleLbl="alignImgPlace1" presStyleIdx="0" presStyleCnt="2"/>
      <dgm:spPr/>
    </dgm:pt>
    <dgm:pt modelId="{946C8E62-4E50-48C9-A2C2-8193019A5769}" type="pres">
      <dgm:prSet presAssocID="{13E42D04-9C32-485B-A50F-31D4C732CD6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28F73-1C70-403A-9BEA-023BBA83EBC0}" type="pres">
      <dgm:prSet presAssocID="{13E42D04-9C32-485B-A50F-31D4C732CD61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54A9F-6670-4A61-AD36-BEFB73448A73}" type="pres">
      <dgm:prSet presAssocID="{24D739BF-8AE4-4134-9540-F4309349A3A9}" presName="sibTrans" presStyleCnt="0"/>
      <dgm:spPr/>
    </dgm:pt>
    <dgm:pt modelId="{6E262063-534B-400A-9145-D3342D204944}" type="pres">
      <dgm:prSet presAssocID="{F4FA919D-497F-4DD7-8CB7-5DBA4F14AD3F}" presName="composite" presStyleCnt="0"/>
      <dgm:spPr/>
    </dgm:pt>
    <dgm:pt modelId="{D5572125-EAE0-4C97-8BDB-266C30638064}" type="pres">
      <dgm:prSet presAssocID="{F4FA919D-497F-4DD7-8CB7-5DBA4F14AD3F}" presName="bentUpArrow1" presStyleLbl="alignImgPlace1" presStyleIdx="1" presStyleCnt="2"/>
      <dgm:spPr/>
    </dgm:pt>
    <dgm:pt modelId="{4DB9F42A-E42B-450F-9DC3-8456250EDF65}" type="pres">
      <dgm:prSet presAssocID="{F4FA919D-497F-4DD7-8CB7-5DBA4F14AD3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458FC-4E55-444B-B6F4-84D3EBD4CC99}" type="pres">
      <dgm:prSet presAssocID="{F4FA919D-497F-4DD7-8CB7-5DBA4F14AD3F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25F40-7EDB-4581-9DEB-F6C0AC60494A}" type="pres">
      <dgm:prSet presAssocID="{D0C541E0-C47E-48DA-8390-E681CA3F57EC}" presName="sibTrans" presStyleCnt="0"/>
      <dgm:spPr/>
    </dgm:pt>
    <dgm:pt modelId="{941AA7E1-3943-4635-A8CE-4DC8429F223B}" type="pres">
      <dgm:prSet presAssocID="{66FA0E05-6C32-4401-B7C4-F53534D4AC1B}" presName="composite" presStyleCnt="0"/>
      <dgm:spPr/>
    </dgm:pt>
    <dgm:pt modelId="{EA6D2103-597E-4945-8B8F-F0DADE7AEDED}" type="pres">
      <dgm:prSet presAssocID="{66FA0E05-6C32-4401-B7C4-F53534D4AC1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92922-D80B-4BA6-A0A1-F0417BE92D92}" srcId="{94A5DFFC-1668-4967-B97C-8A3D817C70DC}" destId="{13E42D04-9C32-485B-A50F-31D4C732CD61}" srcOrd="0" destOrd="0" parTransId="{26F1849D-209C-46E8-8F03-97B3B88B9C70}" sibTransId="{24D739BF-8AE4-4134-9540-F4309349A3A9}"/>
    <dgm:cxn modelId="{4FF14FD9-54F1-4C61-A12C-850EA9CD2A3B}" srcId="{94A5DFFC-1668-4967-B97C-8A3D817C70DC}" destId="{66FA0E05-6C32-4401-B7C4-F53534D4AC1B}" srcOrd="2" destOrd="0" parTransId="{AF403643-5646-4D09-8B80-DD21D17A1530}" sibTransId="{5B4302B7-4F37-425E-A22B-A9DCE5879910}"/>
    <dgm:cxn modelId="{EE152994-CE9E-40F5-9985-AE19949752BD}" type="presOf" srcId="{66FA0E05-6C32-4401-B7C4-F53534D4AC1B}" destId="{EA6D2103-597E-4945-8B8F-F0DADE7AEDED}" srcOrd="0" destOrd="0" presId="urn:microsoft.com/office/officeart/2005/8/layout/StepDownProcess"/>
    <dgm:cxn modelId="{C9325F14-6272-47AF-9248-93684DFBAA76}" srcId="{94A5DFFC-1668-4967-B97C-8A3D817C70DC}" destId="{F4FA919D-497F-4DD7-8CB7-5DBA4F14AD3F}" srcOrd="1" destOrd="0" parTransId="{D3A7A3CF-67BF-45B4-8248-D4128696BC3F}" sibTransId="{D0C541E0-C47E-48DA-8390-E681CA3F57EC}"/>
    <dgm:cxn modelId="{B0DCDFD7-E2F1-4855-9561-36785AEB1B3D}" type="presOf" srcId="{13E42D04-9C32-485B-A50F-31D4C732CD61}" destId="{946C8E62-4E50-48C9-A2C2-8193019A5769}" srcOrd="0" destOrd="0" presId="urn:microsoft.com/office/officeart/2005/8/layout/StepDownProcess"/>
    <dgm:cxn modelId="{B9A2544C-FD4A-4072-9734-392F040A61DC}" type="presOf" srcId="{F4FA919D-497F-4DD7-8CB7-5DBA4F14AD3F}" destId="{4DB9F42A-E42B-450F-9DC3-8456250EDF65}" srcOrd="0" destOrd="0" presId="urn:microsoft.com/office/officeart/2005/8/layout/StepDownProcess"/>
    <dgm:cxn modelId="{FA72B4AA-6742-4D16-8A77-2DCA59240816}" type="presOf" srcId="{94A5DFFC-1668-4967-B97C-8A3D817C70DC}" destId="{55ADBB4A-0534-4BDA-ABFF-779CA8E86EF8}" srcOrd="0" destOrd="0" presId="urn:microsoft.com/office/officeart/2005/8/layout/StepDownProcess"/>
    <dgm:cxn modelId="{7F3D7912-5102-421E-A8C7-334E6CEBFF83}" type="presParOf" srcId="{55ADBB4A-0534-4BDA-ABFF-779CA8E86EF8}" destId="{13B39E01-0A16-45EC-A6E7-B44FD4CA7207}" srcOrd="0" destOrd="0" presId="urn:microsoft.com/office/officeart/2005/8/layout/StepDownProcess"/>
    <dgm:cxn modelId="{7EA6DCB9-5F60-427C-947D-F9759EC7BAF5}" type="presParOf" srcId="{13B39E01-0A16-45EC-A6E7-B44FD4CA7207}" destId="{9D7A7C4F-F4E6-4A54-8554-E356D503B8D1}" srcOrd="0" destOrd="0" presId="urn:microsoft.com/office/officeart/2005/8/layout/StepDownProcess"/>
    <dgm:cxn modelId="{0366DB84-D7CF-4157-A7E1-31F24F9E4251}" type="presParOf" srcId="{13B39E01-0A16-45EC-A6E7-B44FD4CA7207}" destId="{946C8E62-4E50-48C9-A2C2-8193019A5769}" srcOrd="1" destOrd="0" presId="urn:microsoft.com/office/officeart/2005/8/layout/StepDownProcess"/>
    <dgm:cxn modelId="{9CA9270D-536E-4C4B-8A4F-44AA3D6375FE}" type="presParOf" srcId="{13B39E01-0A16-45EC-A6E7-B44FD4CA7207}" destId="{CE428F73-1C70-403A-9BEA-023BBA83EBC0}" srcOrd="2" destOrd="0" presId="urn:microsoft.com/office/officeart/2005/8/layout/StepDownProcess"/>
    <dgm:cxn modelId="{4931466A-05B6-47DF-95CC-909371658DB7}" type="presParOf" srcId="{55ADBB4A-0534-4BDA-ABFF-779CA8E86EF8}" destId="{FCE54A9F-6670-4A61-AD36-BEFB73448A73}" srcOrd="1" destOrd="0" presId="urn:microsoft.com/office/officeart/2005/8/layout/StepDownProcess"/>
    <dgm:cxn modelId="{0B731692-C384-4EC3-BDE2-FAE709AB203D}" type="presParOf" srcId="{55ADBB4A-0534-4BDA-ABFF-779CA8E86EF8}" destId="{6E262063-534B-400A-9145-D3342D204944}" srcOrd="2" destOrd="0" presId="urn:microsoft.com/office/officeart/2005/8/layout/StepDownProcess"/>
    <dgm:cxn modelId="{28CA2EA0-0963-4A23-B2DE-14CE9711B843}" type="presParOf" srcId="{6E262063-534B-400A-9145-D3342D204944}" destId="{D5572125-EAE0-4C97-8BDB-266C30638064}" srcOrd="0" destOrd="0" presId="urn:microsoft.com/office/officeart/2005/8/layout/StepDownProcess"/>
    <dgm:cxn modelId="{F6F98B65-420B-4AF6-940B-56D883AB88D7}" type="presParOf" srcId="{6E262063-534B-400A-9145-D3342D204944}" destId="{4DB9F42A-E42B-450F-9DC3-8456250EDF65}" srcOrd="1" destOrd="0" presId="urn:microsoft.com/office/officeart/2005/8/layout/StepDownProcess"/>
    <dgm:cxn modelId="{BD735202-E3DF-41B4-8B42-0C59B7A373AC}" type="presParOf" srcId="{6E262063-534B-400A-9145-D3342D204944}" destId="{756458FC-4E55-444B-B6F4-84D3EBD4CC99}" srcOrd="2" destOrd="0" presId="urn:microsoft.com/office/officeart/2005/8/layout/StepDownProcess"/>
    <dgm:cxn modelId="{1EBFDED9-F904-486E-B754-598A4AB1C38E}" type="presParOf" srcId="{55ADBB4A-0534-4BDA-ABFF-779CA8E86EF8}" destId="{73625F40-7EDB-4581-9DEB-F6C0AC60494A}" srcOrd="3" destOrd="0" presId="urn:microsoft.com/office/officeart/2005/8/layout/StepDownProcess"/>
    <dgm:cxn modelId="{26CC5FC4-E3CD-4E8B-A304-9E4991B0F5E8}" type="presParOf" srcId="{55ADBB4A-0534-4BDA-ABFF-779CA8E86EF8}" destId="{941AA7E1-3943-4635-A8CE-4DC8429F223B}" srcOrd="4" destOrd="0" presId="urn:microsoft.com/office/officeart/2005/8/layout/StepDownProcess"/>
    <dgm:cxn modelId="{FAE69377-E8B7-4D58-BF96-1DD38B29F7EF}" type="presParOf" srcId="{941AA7E1-3943-4635-A8CE-4DC8429F223B}" destId="{EA6D2103-597E-4945-8B8F-F0DADE7AEDE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A7C4F-F4E6-4A54-8554-E356D503B8D1}">
      <dsp:nvSpPr>
        <dsp:cNvPr id="0" name=""/>
        <dsp:cNvSpPr/>
      </dsp:nvSpPr>
      <dsp:spPr>
        <a:xfrm rot="5400000">
          <a:off x="1807965" y="1322346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C8E62-4E50-48C9-A2C2-8193019A5769}">
      <dsp:nvSpPr>
        <dsp:cNvPr id="0" name=""/>
        <dsp:cNvSpPr/>
      </dsp:nvSpPr>
      <dsp:spPr>
        <a:xfrm>
          <a:off x="1498118" y="25930"/>
          <a:ext cx="1968752" cy="137806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Комбинирование реального и  виртуального мира</a:t>
          </a:r>
          <a:endParaRPr lang="ru-RU" sz="1600" kern="1200" dirty="0"/>
        </a:p>
      </dsp:txBody>
      <dsp:txXfrm>
        <a:off x="1565402" y="93214"/>
        <a:ext cx="1834184" cy="1243494"/>
      </dsp:txXfrm>
    </dsp:sp>
    <dsp:sp modelId="{CE428F73-1C70-403A-9BEA-023BBA83EBC0}">
      <dsp:nvSpPr>
        <dsp:cNvPr id="0" name=""/>
        <dsp:cNvSpPr/>
      </dsp:nvSpPr>
      <dsp:spPr>
        <a:xfrm>
          <a:off x="3466871" y="157360"/>
          <a:ext cx="1431882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72125-EAE0-4C97-8BDB-266C30638064}">
      <dsp:nvSpPr>
        <dsp:cNvPr id="0" name=""/>
        <dsp:cNvSpPr/>
      </dsp:nvSpPr>
      <dsp:spPr>
        <a:xfrm rot="5400000">
          <a:off x="3440270" y="2870366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1035023"/>
            <a:satOff val="48182"/>
            <a:lumOff val="1455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9F42A-E42B-450F-9DC3-8456250EDF65}">
      <dsp:nvSpPr>
        <dsp:cNvPr id="0" name=""/>
        <dsp:cNvSpPr/>
      </dsp:nvSpPr>
      <dsp:spPr>
        <a:xfrm>
          <a:off x="3130423" y="1573950"/>
          <a:ext cx="1968752" cy="1378062"/>
        </a:xfrm>
        <a:prstGeom prst="roundRect">
          <a:avLst>
            <a:gd name="adj" fmla="val 16670"/>
          </a:avLst>
        </a:prstGeom>
        <a:solidFill>
          <a:schemeClr val="accent2">
            <a:hueOff val="899978"/>
            <a:satOff val="24292"/>
            <a:lumOff val="255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интерактивность</a:t>
          </a:r>
          <a:endParaRPr lang="ru-RU" sz="1600" kern="1200" dirty="0"/>
        </a:p>
      </dsp:txBody>
      <dsp:txXfrm>
        <a:off x="3197707" y="1641234"/>
        <a:ext cx="1834184" cy="1243494"/>
      </dsp:txXfrm>
    </dsp:sp>
    <dsp:sp modelId="{756458FC-4E55-444B-B6F4-84D3EBD4CC99}">
      <dsp:nvSpPr>
        <dsp:cNvPr id="0" name=""/>
        <dsp:cNvSpPr/>
      </dsp:nvSpPr>
      <dsp:spPr>
        <a:xfrm>
          <a:off x="5099176" y="1705379"/>
          <a:ext cx="1431882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D2103-597E-4945-8B8F-F0DADE7AEDED}">
      <dsp:nvSpPr>
        <dsp:cNvPr id="0" name=""/>
        <dsp:cNvSpPr/>
      </dsp:nvSpPr>
      <dsp:spPr>
        <a:xfrm>
          <a:off x="4762728" y="3121969"/>
          <a:ext cx="1968752" cy="1378062"/>
        </a:xfrm>
        <a:prstGeom prst="roundRect">
          <a:avLst>
            <a:gd name="adj" fmla="val 16670"/>
          </a:avLst>
        </a:prstGeom>
        <a:solidFill>
          <a:schemeClr val="accent2">
            <a:hueOff val="1799955"/>
            <a:satOff val="48584"/>
            <a:lumOff val="509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Трехмерное представление мира</a:t>
          </a:r>
          <a:endParaRPr lang="ru-RU" sz="1600" kern="1200" dirty="0"/>
        </a:p>
      </dsp:txBody>
      <dsp:txXfrm>
        <a:off x="4830012" y="3189253"/>
        <a:ext cx="1834184" cy="1243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-online.ru/content/perspektivy-ispolzovanija-dopolnennoj-realnosti-v-obrazovanii-1065" TargetMode="External"/><Relationship Id="rId2" Type="http://schemas.openxmlformats.org/officeDocument/2006/relationships/hyperlink" Target="http://www.kcc.ru/articles/dopolnennaya-realnost-novyy-vzglyad-na-okruzhayushchiy-mr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ctagonstudio.com/en/product/1/animal-4d-cards" TargetMode="External"/><Relationship Id="rId5" Type="http://schemas.openxmlformats.org/officeDocument/2006/relationships/hyperlink" Target="https://edugalaxy.intel.ru/?automodule=blog&amp;blogid=1211&amp;showentry=4941" TargetMode="External"/><Relationship Id="rId4" Type="http://schemas.openxmlformats.org/officeDocument/2006/relationships/hyperlink" Target="http://anatomy4d.daqri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" y="1143000"/>
            <a:ext cx="4967785" cy="2590800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/>
                <a:latin typeface="+mn-lt"/>
              </a:rPr>
              <a:t>Приложения дополненной реальности в начальной школе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00930"/>
            <a:ext cx="4572000" cy="485870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017" rIns="0" bIns="0" rtlCol="0">
            <a:spAutoFit/>
          </a:bodyPr>
          <a:lstStyle/>
          <a:p>
            <a:pPr marL="2820670">
              <a:lnSpc>
                <a:spcPct val="100000"/>
              </a:lnSpc>
            </a:pPr>
            <a:r>
              <a:rPr spc="75" dirty="0"/>
              <a:t>Анатомия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7129" marR="5080">
              <a:lnSpc>
                <a:spcPct val="120000"/>
              </a:lnSpc>
            </a:pPr>
            <a:r>
              <a:rPr lang="ru-RU" sz="2000" dirty="0" smtClean="0"/>
              <a:t>Приложение </a:t>
            </a:r>
            <a:r>
              <a:rPr lang="ru-RU" sz="2000" dirty="0"/>
              <a:t>дополненной реальности дает возможность пользователям совершить путешествие по человеческому телу и сердцу, изучить строение до мельчайших </a:t>
            </a:r>
            <a:r>
              <a:rPr lang="ru-RU" sz="2000" dirty="0" smtClean="0"/>
              <a:t>деталей, познакомиться </a:t>
            </a:r>
            <a:r>
              <a:rPr lang="ru-RU" sz="2000" dirty="0"/>
              <a:t>с системами скелета, </a:t>
            </a:r>
            <a:r>
              <a:rPr lang="ru-RU" sz="2000" dirty="0" smtClean="0"/>
              <a:t>мышц </a:t>
            </a:r>
            <a:r>
              <a:rPr lang="ru-RU" sz="2000" dirty="0"/>
              <a:t>и других особенностей строения тела. 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1151351"/>
            <a:ext cx="2644969" cy="4033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4465" y="5023935"/>
            <a:ext cx="673735" cy="995680"/>
          </a:xfrm>
          <a:custGeom>
            <a:avLst/>
            <a:gdLst/>
            <a:ahLst/>
            <a:cxnLst/>
            <a:rect l="l" t="t" r="r" b="b"/>
            <a:pathLst>
              <a:path w="673735" h="995679">
                <a:moveTo>
                  <a:pt x="673227" y="0"/>
                </a:moveTo>
                <a:lnTo>
                  <a:pt x="0" y="497687"/>
                </a:lnTo>
                <a:lnTo>
                  <a:pt x="673227" y="995362"/>
                </a:lnTo>
                <a:lnTo>
                  <a:pt x="673227" y="0"/>
                </a:lnTo>
                <a:close/>
              </a:path>
            </a:pathLst>
          </a:custGeom>
          <a:solidFill>
            <a:srgbClr val="B91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48200" y="5176151"/>
            <a:ext cx="4283075" cy="691249"/>
          </a:xfrm>
          <a:prstGeom prst="rect">
            <a:avLst/>
          </a:prstGeom>
          <a:solidFill>
            <a:srgbClr val="B91596"/>
          </a:solidFill>
        </p:spPr>
        <p:txBody>
          <a:bodyPr vert="horz" wrap="square" lIns="0" tIns="25400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2000"/>
              </a:spcBef>
            </a:pP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Приложение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ANATOMY</a:t>
            </a:r>
            <a:r>
              <a:rPr sz="2800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4D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95540"/>
            <a:ext cx="8229600" cy="1104660"/>
          </a:xfrm>
          <a:prstGeom prst="rect">
            <a:avLst/>
          </a:prstGeom>
        </p:spPr>
        <p:txBody>
          <a:bodyPr vert="horz" wrap="square" lIns="0" tIns="271017" rIns="0" bIns="0" rtlCol="0">
            <a:spAutoFit/>
          </a:bodyPr>
          <a:lstStyle/>
          <a:p>
            <a:pPr marL="2739390">
              <a:lnSpc>
                <a:spcPct val="100000"/>
              </a:lnSpc>
            </a:pPr>
            <a:endParaRPr spc="45" dirty="0"/>
          </a:p>
        </p:txBody>
      </p:sp>
      <p:sp>
        <p:nvSpPr>
          <p:cNvPr id="3" name="object 3"/>
          <p:cNvSpPr txBox="1"/>
          <p:nvPr/>
        </p:nvSpPr>
        <p:spPr>
          <a:xfrm>
            <a:off x="-762000" y="4453635"/>
            <a:ext cx="97536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4229" marR="5080" lvl="0">
              <a:lnSpc>
                <a:spcPct val="120000"/>
              </a:lnSpc>
              <a:spcBef>
                <a:spcPct val="20000"/>
              </a:spcBef>
            </a:pPr>
            <a:r>
              <a:rPr lang="ru-RU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Подобные приложения дополненной реальности используются как индивидуальные экспонаты.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55923" y="1477010"/>
            <a:ext cx="3739387" cy="2804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77263"/>
            <a:ext cx="3739007" cy="2804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36181" y="1477263"/>
            <a:ext cx="2103247" cy="2804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95540"/>
            <a:ext cx="8229600" cy="1104660"/>
          </a:xfrm>
          <a:prstGeom prst="rect">
            <a:avLst/>
          </a:prstGeom>
        </p:spPr>
        <p:txBody>
          <a:bodyPr vert="horz" wrap="square" lIns="0" tIns="271017" rIns="0" bIns="0" rtlCol="0">
            <a:spAutoFit/>
          </a:bodyPr>
          <a:lstStyle/>
          <a:p>
            <a:pPr marL="2820670">
              <a:lnSpc>
                <a:spcPct val="100000"/>
              </a:lnSpc>
            </a:pPr>
            <a:r>
              <a:rPr spc="75" dirty="0" smtClean="0"/>
              <a:t>А</a:t>
            </a:r>
            <a:r>
              <a:rPr lang="ru-RU" spc="75" dirty="0" err="1" smtClean="0"/>
              <a:t>строномия</a:t>
            </a:r>
            <a:endParaRPr spc="75" dirty="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124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7129" marR="5080">
              <a:lnSpc>
                <a:spcPct val="120000"/>
              </a:lnSpc>
            </a:pPr>
            <a:r>
              <a:rPr lang="ru-RU" sz="2000" dirty="0" smtClean="0"/>
              <a:t>Приложение </a:t>
            </a:r>
            <a:r>
              <a:rPr lang="ru-RU" sz="2000" dirty="0"/>
              <a:t>п</a:t>
            </a:r>
            <a:r>
              <a:rPr lang="ru-RU" sz="2000" dirty="0" smtClean="0"/>
              <a:t>редставляет собой </a:t>
            </a:r>
            <a:r>
              <a:rPr lang="ru-RU" sz="2000" dirty="0"/>
              <a:t>набор карточек «Солнечная система</a:t>
            </a:r>
            <a:r>
              <a:rPr lang="ru-RU" sz="2000" dirty="0" smtClean="0"/>
              <a:t>». </a:t>
            </a:r>
            <a:r>
              <a:rPr lang="ru-RU" sz="2000" dirty="0"/>
              <a:t>П</a:t>
            </a:r>
            <a:r>
              <a:rPr lang="ru-RU" sz="2000" dirty="0" smtClean="0"/>
              <a:t>ри </a:t>
            </a:r>
            <a:r>
              <a:rPr lang="ru-RU" sz="2000" dirty="0"/>
              <a:t>наведении камеры устройства на </a:t>
            </a:r>
            <a:r>
              <a:rPr lang="ru-RU" sz="2000" dirty="0" smtClean="0"/>
              <a:t>объект </a:t>
            </a:r>
            <a:r>
              <a:rPr lang="ru-RU" sz="2000" dirty="0"/>
              <a:t>появляется слой дополненной реальности. Объекты можно вращать, приближать и удалять. Есть дополнительные </a:t>
            </a:r>
            <a:r>
              <a:rPr lang="ru-RU" sz="2000" dirty="0" smtClean="0"/>
              <a:t>карточки к набору: </a:t>
            </a:r>
            <a:r>
              <a:rPr lang="ru-RU" sz="2000" dirty="0"/>
              <a:t>комета, луноход, спутник и т.д.</a:t>
            </a:r>
          </a:p>
          <a:p>
            <a:pPr marL="3364229" marR="5080" indent="0">
              <a:lnSpc>
                <a:spcPct val="120000"/>
              </a:lnSpc>
              <a:buNone/>
            </a:pP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5" name="object 5"/>
          <p:cNvSpPr/>
          <p:nvPr/>
        </p:nvSpPr>
        <p:spPr>
          <a:xfrm>
            <a:off x="3803567" y="5328219"/>
            <a:ext cx="673735" cy="995680"/>
          </a:xfrm>
          <a:custGeom>
            <a:avLst/>
            <a:gdLst/>
            <a:ahLst/>
            <a:cxnLst/>
            <a:rect l="l" t="t" r="r" b="b"/>
            <a:pathLst>
              <a:path w="673735" h="995679">
                <a:moveTo>
                  <a:pt x="673227" y="0"/>
                </a:moveTo>
                <a:lnTo>
                  <a:pt x="0" y="497687"/>
                </a:lnTo>
                <a:lnTo>
                  <a:pt x="673227" y="995362"/>
                </a:lnTo>
                <a:lnTo>
                  <a:pt x="673227" y="0"/>
                </a:lnTo>
                <a:close/>
              </a:path>
            </a:pathLst>
          </a:custGeom>
          <a:solidFill>
            <a:srgbClr val="451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19600" y="5482375"/>
            <a:ext cx="4511675" cy="687368"/>
          </a:xfrm>
          <a:prstGeom prst="rect">
            <a:avLst/>
          </a:prstGeom>
          <a:solidFill>
            <a:srgbClr val="451668"/>
          </a:solidFill>
        </p:spPr>
        <p:txBody>
          <a:bodyPr vert="horz" wrap="square" lIns="0" tIns="25400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2000"/>
              </a:spcBef>
            </a:pPr>
            <a:r>
              <a:rPr sz="2800" spc="40" dirty="0" err="1">
                <a:solidFill>
                  <a:srgbClr val="FFFFFF"/>
                </a:solidFill>
                <a:latin typeface="Calibri"/>
                <a:cs typeface="Calibri"/>
              </a:rPr>
              <a:t>Приложение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r>
              <a:rPr sz="2800" spc="2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4D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302475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57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95540"/>
            <a:ext cx="8229600" cy="1104660"/>
          </a:xfrm>
          <a:prstGeom prst="rect">
            <a:avLst/>
          </a:prstGeom>
        </p:spPr>
        <p:txBody>
          <a:bodyPr vert="horz" wrap="square" lIns="0" tIns="271017" rIns="0" bIns="0" rtlCol="0">
            <a:spAutoFit/>
          </a:bodyPr>
          <a:lstStyle/>
          <a:p>
            <a:pPr marL="2820670">
              <a:lnSpc>
                <a:spcPct val="100000"/>
              </a:lnSpc>
            </a:pPr>
            <a:r>
              <a:rPr lang="ru-RU" spc="75" dirty="0" smtClean="0"/>
              <a:t>Биология</a:t>
            </a:r>
            <a:endParaRPr spc="75" dirty="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919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7129" marR="5080">
              <a:lnSpc>
                <a:spcPct val="120000"/>
              </a:lnSpc>
            </a:pPr>
            <a:r>
              <a:rPr lang="ru-RU" sz="2000" dirty="0"/>
              <a:t>Приложение включает набор карточек с английским алфавитом и изображенными на них животными. При наведении камеры устройства с установленным приложением появляется проекция животного, которое шевелится и издает звуки. </a:t>
            </a:r>
          </a:p>
        </p:txBody>
      </p:sp>
      <p:sp>
        <p:nvSpPr>
          <p:cNvPr id="5" name="object 5"/>
          <p:cNvSpPr/>
          <p:nvPr/>
        </p:nvSpPr>
        <p:spPr>
          <a:xfrm>
            <a:off x="3803567" y="5328219"/>
            <a:ext cx="673735" cy="995680"/>
          </a:xfrm>
          <a:custGeom>
            <a:avLst/>
            <a:gdLst/>
            <a:ahLst/>
            <a:cxnLst/>
            <a:rect l="l" t="t" r="r" b="b"/>
            <a:pathLst>
              <a:path w="673735" h="995679">
                <a:moveTo>
                  <a:pt x="673227" y="0"/>
                </a:moveTo>
                <a:lnTo>
                  <a:pt x="0" y="497687"/>
                </a:lnTo>
                <a:lnTo>
                  <a:pt x="673227" y="995362"/>
                </a:lnTo>
                <a:lnTo>
                  <a:pt x="6732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19600" y="5482375"/>
            <a:ext cx="4511675" cy="687368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5400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2000"/>
              </a:spcBef>
            </a:pPr>
            <a:r>
              <a:rPr sz="2800" spc="40" dirty="0" err="1">
                <a:solidFill>
                  <a:srgbClr val="FFFFFF"/>
                </a:solidFill>
                <a:latin typeface="Calibri"/>
                <a:cs typeface="Calibri"/>
              </a:rPr>
              <a:t>Приложение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r>
              <a:rPr sz="2800" spc="2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4D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3556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4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200090"/>
            <a:ext cx="82296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1750" marR="5080" indent="-2153920">
              <a:lnSpc>
                <a:spcPct val="100000"/>
              </a:lnSpc>
            </a:pPr>
            <a:r>
              <a:rPr lang="ru-RU" sz="2600" spc="85" dirty="0" smtClean="0"/>
              <a:t>Особенности</a:t>
            </a:r>
            <a:r>
              <a:rPr sz="2600" spc="85" dirty="0" smtClean="0"/>
              <a:t> </a:t>
            </a:r>
            <a:r>
              <a:rPr sz="2600" spc="85" dirty="0"/>
              <a:t>использования </a:t>
            </a:r>
            <a:r>
              <a:rPr sz="2600" spc="45" dirty="0"/>
              <a:t>ДР </a:t>
            </a:r>
            <a:r>
              <a:rPr sz="2600" spc="125" dirty="0"/>
              <a:t>в  </a:t>
            </a:r>
            <a:r>
              <a:rPr sz="2600" spc="55" dirty="0"/>
              <a:t>образовании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2058670" y="1868932"/>
            <a:ext cx="6481445" cy="3611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6690">
              <a:lnSpc>
                <a:spcPct val="100000"/>
              </a:lnSpc>
            </a:pPr>
            <a:r>
              <a:rPr sz="2600" spc="50" dirty="0">
                <a:latin typeface="Calibri"/>
                <a:cs typeface="Calibri"/>
              </a:rPr>
              <a:t>Игровой характер, </a:t>
            </a:r>
            <a:r>
              <a:rPr sz="2600" spc="55" dirty="0" err="1">
                <a:latin typeface="Calibri"/>
                <a:cs typeface="Calibri"/>
              </a:rPr>
              <a:t>обусловленный</a:t>
            </a:r>
            <a:r>
              <a:rPr sz="2600" spc="55" dirty="0">
                <a:latin typeface="Calibri"/>
                <a:cs typeface="Calibri"/>
              </a:rPr>
              <a:t>  </a:t>
            </a:r>
            <a:r>
              <a:rPr sz="2600" spc="105" dirty="0" smtClean="0">
                <a:latin typeface="Calibri"/>
                <a:cs typeface="Calibri"/>
              </a:rPr>
              <a:t>3</a:t>
            </a:r>
            <a:r>
              <a:rPr lang="en-US" sz="2600" spc="105" dirty="0">
                <a:latin typeface="Calibri"/>
                <a:cs typeface="Calibri"/>
              </a:rPr>
              <a:t>D</a:t>
            </a:r>
            <a:r>
              <a:rPr sz="2600" spc="105" dirty="0" smtClean="0">
                <a:latin typeface="Calibri"/>
                <a:cs typeface="Calibri"/>
              </a:rPr>
              <a:t>-графикой </a:t>
            </a:r>
            <a:r>
              <a:rPr sz="2600" spc="30" dirty="0">
                <a:latin typeface="Calibri"/>
                <a:cs typeface="Calibri"/>
              </a:rPr>
              <a:t>и </a:t>
            </a:r>
            <a:r>
              <a:rPr sz="2600" spc="60" dirty="0">
                <a:latin typeface="Calibri"/>
                <a:cs typeface="Calibri"/>
              </a:rPr>
              <a:t>интерактивностью  </a:t>
            </a:r>
            <a:r>
              <a:rPr sz="2600" spc="50" dirty="0">
                <a:latin typeface="Calibri"/>
                <a:cs typeface="Calibri"/>
              </a:rPr>
              <a:t>приложений</a:t>
            </a:r>
            <a:endParaRPr sz="2600" dirty="0">
              <a:latin typeface="Calibri"/>
              <a:cs typeface="Calibri"/>
            </a:endParaRPr>
          </a:p>
          <a:p>
            <a:pPr marL="12700" marR="534670">
              <a:lnSpc>
                <a:spcPct val="100000"/>
              </a:lnSpc>
              <a:spcBef>
                <a:spcPts val="765"/>
              </a:spcBef>
            </a:pPr>
            <a:endParaRPr lang="ru-RU" sz="2600" spc="65" dirty="0" smtClean="0">
              <a:latin typeface="Calibri"/>
              <a:cs typeface="Calibri"/>
            </a:endParaRPr>
          </a:p>
          <a:p>
            <a:pPr marL="12700" marR="534670">
              <a:lnSpc>
                <a:spcPct val="100000"/>
              </a:lnSpc>
              <a:spcBef>
                <a:spcPts val="765"/>
              </a:spcBef>
            </a:pPr>
            <a:r>
              <a:rPr lang="ru-RU" sz="2600" spc="110" dirty="0">
                <a:latin typeface="Calibri"/>
                <a:cs typeface="Calibri"/>
              </a:rPr>
              <a:t>Э</a:t>
            </a:r>
            <a:r>
              <a:rPr sz="2600" spc="110" dirty="0" err="1" smtClean="0">
                <a:latin typeface="Calibri"/>
                <a:cs typeface="Calibri"/>
              </a:rPr>
              <a:t>ффект</a:t>
            </a:r>
            <a:r>
              <a:rPr sz="2600" spc="110" dirty="0" smtClean="0">
                <a:latin typeface="Calibri"/>
                <a:cs typeface="Calibri"/>
              </a:rPr>
              <a:t> </a:t>
            </a:r>
            <a:r>
              <a:rPr sz="2600" spc="55" dirty="0">
                <a:latin typeface="Calibri"/>
                <a:cs typeface="Calibri"/>
              </a:rPr>
              <a:t>удивления  </a:t>
            </a:r>
            <a:r>
              <a:rPr sz="2600" spc="80" dirty="0">
                <a:latin typeface="Calibri"/>
                <a:cs typeface="Calibri"/>
              </a:rPr>
              <a:t>ученика</a:t>
            </a:r>
            <a:endParaRPr sz="2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endParaRPr lang="ru-RU" sz="2600" spc="65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65"/>
              </a:spcBef>
            </a:pPr>
            <a:r>
              <a:rPr lang="ru-RU" sz="2600" spc="75" dirty="0">
                <a:latin typeface="Calibri"/>
                <a:cs typeface="Calibri"/>
              </a:rPr>
              <a:t>В</a:t>
            </a:r>
            <a:r>
              <a:rPr sz="2600" spc="75" dirty="0" err="1" smtClean="0">
                <a:latin typeface="Calibri"/>
                <a:cs typeface="Calibri"/>
              </a:rPr>
              <a:t>ключени</a:t>
            </a:r>
            <a:r>
              <a:rPr lang="ru-RU" sz="2600" spc="75" dirty="0" smtClean="0">
                <a:latin typeface="Calibri"/>
                <a:cs typeface="Calibri"/>
              </a:rPr>
              <a:t>е</a:t>
            </a:r>
            <a:r>
              <a:rPr sz="2600" spc="75" dirty="0" smtClean="0">
                <a:latin typeface="Calibri"/>
                <a:cs typeface="Calibri"/>
              </a:rPr>
              <a:t> </a:t>
            </a:r>
            <a:r>
              <a:rPr sz="2600" spc="80" dirty="0">
                <a:latin typeface="Calibri"/>
                <a:cs typeface="Calibri"/>
              </a:rPr>
              <a:t>ученика </a:t>
            </a:r>
            <a:r>
              <a:rPr sz="2600" spc="95" dirty="0">
                <a:latin typeface="Calibri"/>
                <a:cs typeface="Calibri"/>
              </a:rPr>
              <a:t>в  </a:t>
            </a:r>
            <a:r>
              <a:rPr sz="2600" spc="50" dirty="0">
                <a:latin typeface="Calibri"/>
                <a:cs typeface="Calibri"/>
              </a:rPr>
              <a:t>большой </a:t>
            </a:r>
            <a:r>
              <a:rPr sz="2600" spc="60" dirty="0">
                <a:latin typeface="Calibri"/>
                <a:cs typeface="Calibri"/>
              </a:rPr>
              <a:t>информационный  </a:t>
            </a:r>
            <a:r>
              <a:rPr sz="2600" spc="55" dirty="0">
                <a:latin typeface="Calibri"/>
                <a:cs typeface="Calibri"/>
              </a:rPr>
              <a:t>контекст.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3609" y="1988820"/>
            <a:ext cx="792480" cy="1368425"/>
          </a:xfrm>
          <a:custGeom>
            <a:avLst/>
            <a:gdLst/>
            <a:ahLst/>
            <a:cxnLst/>
            <a:rect l="l" t="t" r="r" b="b"/>
            <a:pathLst>
              <a:path w="792480" h="1368425">
                <a:moveTo>
                  <a:pt x="0" y="1368171"/>
                </a:moveTo>
                <a:lnTo>
                  <a:pt x="792086" y="1368171"/>
                </a:lnTo>
                <a:lnTo>
                  <a:pt x="792086" y="0"/>
                </a:lnTo>
                <a:lnTo>
                  <a:pt x="0" y="0"/>
                </a:lnTo>
                <a:lnTo>
                  <a:pt x="0" y="1368171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3609" y="3573030"/>
            <a:ext cx="792480" cy="792480"/>
          </a:xfrm>
          <a:custGeom>
            <a:avLst/>
            <a:gdLst/>
            <a:ahLst/>
            <a:cxnLst/>
            <a:rect l="l" t="t" r="r" b="b"/>
            <a:pathLst>
              <a:path w="792480" h="792479">
                <a:moveTo>
                  <a:pt x="0" y="792086"/>
                </a:moveTo>
                <a:lnTo>
                  <a:pt x="792086" y="792086"/>
                </a:lnTo>
                <a:lnTo>
                  <a:pt x="792086" y="0"/>
                </a:lnTo>
                <a:lnTo>
                  <a:pt x="0" y="0"/>
                </a:lnTo>
                <a:lnTo>
                  <a:pt x="0" y="792086"/>
                </a:lnTo>
                <a:close/>
              </a:path>
            </a:pathLst>
          </a:custGeom>
          <a:solidFill>
            <a:srgbClr val="24406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3609" y="4725136"/>
            <a:ext cx="792480" cy="1152525"/>
          </a:xfrm>
          <a:custGeom>
            <a:avLst/>
            <a:gdLst/>
            <a:ahLst/>
            <a:cxnLst/>
            <a:rect l="l" t="t" r="r" b="b"/>
            <a:pathLst>
              <a:path w="792480" h="1152525">
                <a:moveTo>
                  <a:pt x="0" y="1152131"/>
                </a:moveTo>
                <a:lnTo>
                  <a:pt x="792086" y="1152131"/>
                </a:lnTo>
                <a:lnTo>
                  <a:pt x="792086" y="0"/>
                </a:lnTo>
                <a:lnTo>
                  <a:pt x="0" y="0"/>
                </a:lnTo>
                <a:lnTo>
                  <a:pt x="0" y="1152131"/>
                </a:lnTo>
                <a:close/>
              </a:path>
            </a:pathLst>
          </a:custGeom>
          <a:solidFill>
            <a:srgbClr val="24406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00" y="274023"/>
            <a:ext cx="8229600" cy="673773"/>
          </a:xfrm>
          <a:prstGeom prst="rect">
            <a:avLst/>
          </a:prstGeom>
        </p:spPr>
        <p:txBody>
          <a:bodyPr vert="horz" wrap="square" lIns="0" tIns="271017" rIns="0" bIns="0" rtlCol="0">
            <a:spAutoFit/>
          </a:bodyPr>
          <a:lstStyle/>
          <a:p>
            <a:pPr marL="452120">
              <a:lnSpc>
                <a:spcPct val="100000"/>
              </a:lnSpc>
            </a:pPr>
            <a:r>
              <a:rPr lang="ru-RU" sz="2600" spc="75" dirty="0" smtClean="0"/>
              <a:t>Недостатки:</a:t>
            </a:r>
            <a:endParaRPr sz="2600" spc="9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3883405"/>
            <a:ext cx="3896360" cy="2662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182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50" dirty="0">
                <a:latin typeface="Calibri"/>
                <a:cs typeface="Calibri"/>
              </a:rPr>
              <a:t>Успех </a:t>
            </a:r>
            <a:r>
              <a:rPr sz="2400" spc="55" dirty="0">
                <a:latin typeface="Calibri"/>
                <a:cs typeface="Calibri"/>
              </a:rPr>
              <a:t>распознавания  </a:t>
            </a:r>
            <a:r>
              <a:rPr sz="2400" spc="50" dirty="0">
                <a:latin typeface="Calibri"/>
                <a:cs typeface="Calibri"/>
              </a:rPr>
              <a:t>маркера </a:t>
            </a:r>
            <a:r>
              <a:rPr sz="2400" spc="55" dirty="0">
                <a:latin typeface="Calibri"/>
                <a:cs typeface="Calibri"/>
              </a:rPr>
              <a:t>зависит </a:t>
            </a:r>
            <a:r>
              <a:rPr sz="2400" spc="35" dirty="0">
                <a:latin typeface="Calibri"/>
                <a:cs typeface="Calibri"/>
              </a:rPr>
              <a:t>от  </a:t>
            </a:r>
            <a:r>
              <a:rPr sz="2400" spc="55" dirty="0">
                <a:latin typeface="Calibri"/>
                <a:cs typeface="Calibri"/>
              </a:rPr>
              <a:t>многих </a:t>
            </a:r>
            <a:r>
              <a:rPr sz="2400" spc="55" dirty="0" err="1">
                <a:latin typeface="Calibri"/>
                <a:cs typeface="Calibri"/>
              </a:rPr>
              <a:t>внешних</a:t>
            </a:r>
            <a:r>
              <a:rPr sz="2400" spc="55" dirty="0">
                <a:latin typeface="Calibri"/>
                <a:cs typeface="Calibri"/>
              </a:rPr>
              <a:t>  </a:t>
            </a:r>
            <a:r>
              <a:rPr sz="2400" spc="60" dirty="0" err="1" smtClean="0">
                <a:latin typeface="Calibri"/>
                <a:cs typeface="Calibri"/>
              </a:rPr>
              <a:t>факторов</a:t>
            </a: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40" dirty="0" err="1" smtClean="0">
                <a:latin typeface="Calibri"/>
                <a:cs typeface="Calibri"/>
              </a:rPr>
              <a:t>Приложения</a:t>
            </a:r>
            <a:r>
              <a:rPr sz="2400" spc="40" dirty="0" smtClean="0">
                <a:latin typeface="Calibri"/>
                <a:cs typeface="Calibri"/>
              </a:rPr>
              <a:t> </a:t>
            </a:r>
            <a:r>
              <a:rPr sz="2400" spc="25" dirty="0" smtClean="0">
                <a:latin typeface="Calibri"/>
                <a:cs typeface="Calibri"/>
              </a:rPr>
              <a:t>ДР</a:t>
            </a:r>
            <a:r>
              <a:rPr lang="ru-RU" sz="2400" spc="25" dirty="0" smtClean="0">
                <a:latin typeface="Calibri"/>
                <a:cs typeface="Calibri"/>
              </a:rPr>
              <a:t> в большинстве англоязычные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0994" y="3883405"/>
            <a:ext cx="3846829" cy="229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35" dirty="0" err="1" smtClean="0">
                <a:latin typeface="Calibri"/>
                <a:cs typeface="Calibri"/>
              </a:rPr>
              <a:t>Массовое</a:t>
            </a:r>
            <a:r>
              <a:rPr sz="2400" spc="35" dirty="0" smtClean="0">
                <a:latin typeface="Calibri"/>
                <a:cs typeface="Calibri"/>
              </a:rPr>
              <a:t> </a:t>
            </a:r>
            <a:r>
              <a:rPr sz="2400" spc="45" dirty="0" err="1" smtClean="0">
                <a:latin typeface="Calibri"/>
                <a:cs typeface="Calibri"/>
              </a:rPr>
              <a:t>использование</a:t>
            </a:r>
            <a:r>
              <a:rPr sz="2400" spc="45" dirty="0" smtClean="0">
                <a:latin typeface="Calibri"/>
                <a:cs typeface="Calibri"/>
              </a:rPr>
              <a:t>  </a:t>
            </a:r>
            <a:r>
              <a:rPr sz="2400" spc="25" dirty="0" smtClean="0">
                <a:latin typeface="Calibri"/>
                <a:cs typeface="Calibri"/>
              </a:rPr>
              <a:t>ДР </a:t>
            </a:r>
            <a:r>
              <a:rPr sz="2400" spc="30" dirty="0" err="1" smtClean="0">
                <a:latin typeface="Calibri"/>
                <a:cs typeface="Calibri"/>
              </a:rPr>
              <a:t>требует</a:t>
            </a:r>
            <a:r>
              <a:rPr sz="2400" spc="30" dirty="0" smtClean="0">
                <a:latin typeface="Calibri"/>
                <a:cs typeface="Calibri"/>
              </a:rPr>
              <a:t> </a:t>
            </a:r>
            <a:r>
              <a:rPr sz="2400" spc="55" dirty="0" err="1" smtClean="0">
                <a:latin typeface="Calibri"/>
                <a:cs typeface="Calibri"/>
              </a:rPr>
              <a:t>значительных</a:t>
            </a:r>
            <a:r>
              <a:rPr sz="2400" spc="55" dirty="0" smtClean="0">
                <a:latin typeface="Calibri"/>
                <a:cs typeface="Calibri"/>
              </a:rPr>
              <a:t>  </a:t>
            </a:r>
            <a:r>
              <a:rPr sz="2400" spc="40" dirty="0" err="1" smtClean="0">
                <a:latin typeface="Calibri"/>
                <a:cs typeface="Calibri"/>
              </a:rPr>
              <a:t>ресурсов</a:t>
            </a:r>
            <a:r>
              <a:rPr sz="2400" spc="40" dirty="0" smtClean="0">
                <a:latin typeface="Calibri"/>
                <a:cs typeface="Calibri"/>
              </a:rPr>
              <a:t> </a:t>
            </a:r>
            <a:r>
              <a:rPr sz="2400" spc="20" dirty="0" smtClean="0">
                <a:latin typeface="Calibri"/>
                <a:cs typeface="Calibri"/>
              </a:rPr>
              <a:t>и </a:t>
            </a:r>
            <a:r>
              <a:rPr sz="2400" spc="45" dirty="0" err="1" smtClean="0">
                <a:latin typeface="Calibri"/>
                <a:cs typeface="Calibri"/>
              </a:rPr>
              <a:t>специальной</a:t>
            </a:r>
            <a:r>
              <a:rPr sz="2400" spc="45" dirty="0" smtClean="0">
                <a:latin typeface="Calibri"/>
                <a:cs typeface="Calibri"/>
              </a:rPr>
              <a:t>  </a:t>
            </a:r>
            <a:r>
              <a:rPr sz="2400" spc="50" dirty="0" err="1" smtClean="0">
                <a:latin typeface="Calibri"/>
                <a:cs typeface="Calibri"/>
              </a:rPr>
              <a:t>подготовки</a:t>
            </a:r>
            <a:r>
              <a:rPr sz="2400" spc="135" dirty="0" smtClean="0">
                <a:latin typeface="Calibri"/>
                <a:cs typeface="Calibri"/>
              </a:rPr>
              <a:t> </a:t>
            </a:r>
            <a:r>
              <a:rPr sz="2400" spc="65" dirty="0" err="1" smtClean="0">
                <a:latin typeface="Calibri"/>
                <a:cs typeface="Calibri"/>
              </a:rPr>
              <a:t>педагогов</a:t>
            </a:r>
            <a:endParaRPr sz="2400" dirty="0" smtClean="0">
              <a:latin typeface="Calibri"/>
              <a:cs typeface="Calibri"/>
            </a:endParaRPr>
          </a:p>
          <a:p>
            <a:pPr marL="355600" marR="558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25" dirty="0" smtClean="0">
                <a:latin typeface="Calibri"/>
                <a:cs typeface="Calibri"/>
              </a:rPr>
              <a:t>ДР </a:t>
            </a:r>
            <a:r>
              <a:rPr sz="2400" spc="55" dirty="0">
                <a:latin typeface="Calibri"/>
                <a:cs typeface="Calibri"/>
              </a:rPr>
              <a:t>ограничена </a:t>
            </a:r>
            <a:r>
              <a:rPr sz="2400" spc="45" dirty="0">
                <a:latin typeface="Calibri"/>
                <a:cs typeface="Calibri"/>
              </a:rPr>
              <a:t>экраном  </a:t>
            </a:r>
            <a:r>
              <a:rPr sz="2400" spc="55" dirty="0">
                <a:latin typeface="Calibri"/>
                <a:cs typeface="Calibri"/>
              </a:rPr>
              <a:t>устройства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пользователя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79030"/>
            <a:ext cx="6324600" cy="280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26427"/>
            <a:ext cx="8229600" cy="673773"/>
          </a:xfrm>
          <a:prstGeom prst="rect">
            <a:avLst/>
          </a:prstGeom>
        </p:spPr>
        <p:txBody>
          <a:bodyPr vert="horz" wrap="square" lIns="0" tIns="271017" rIns="0" bIns="0" rtlCol="0">
            <a:spAutoFit/>
          </a:bodyPr>
          <a:lstStyle/>
          <a:p>
            <a:pPr marL="1020444">
              <a:lnSpc>
                <a:spcPct val="100000"/>
              </a:lnSpc>
            </a:pPr>
            <a:r>
              <a:rPr lang="ru-RU" sz="2600" spc="110" dirty="0" smtClean="0"/>
              <a:t>Недостатки:</a:t>
            </a:r>
            <a:endParaRPr sz="2600" spc="110" dirty="0"/>
          </a:p>
        </p:txBody>
      </p:sp>
      <p:sp>
        <p:nvSpPr>
          <p:cNvPr id="3" name="object 3"/>
          <p:cNvSpPr txBox="1"/>
          <p:nvPr/>
        </p:nvSpPr>
        <p:spPr>
          <a:xfrm>
            <a:off x="1482597" y="1652270"/>
            <a:ext cx="6586855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460"/>
              </a:lnSpc>
            </a:pPr>
            <a:r>
              <a:rPr sz="2600" spc="55" dirty="0">
                <a:latin typeface="Calibri"/>
                <a:cs typeface="Calibri"/>
              </a:rPr>
              <a:t>Приложения </a:t>
            </a:r>
            <a:r>
              <a:rPr sz="2600" spc="35" dirty="0">
                <a:latin typeface="Calibri"/>
                <a:cs typeface="Calibri"/>
              </a:rPr>
              <a:t>ДР </a:t>
            </a:r>
            <a:r>
              <a:rPr sz="2600" spc="75" dirty="0">
                <a:latin typeface="Calibri"/>
                <a:cs typeface="Calibri"/>
              </a:rPr>
              <a:t>носят  </a:t>
            </a:r>
            <a:r>
              <a:rPr sz="2600" spc="70" dirty="0">
                <a:latin typeface="Calibri"/>
                <a:cs typeface="Calibri"/>
              </a:rPr>
              <a:t>игровой\развлекательный</a:t>
            </a:r>
            <a:r>
              <a:rPr sz="2600" spc="210" dirty="0">
                <a:latin typeface="Calibri"/>
                <a:cs typeface="Calibri"/>
              </a:rPr>
              <a:t> </a:t>
            </a:r>
            <a:r>
              <a:rPr sz="2600" spc="75" dirty="0">
                <a:latin typeface="Calibri"/>
                <a:cs typeface="Calibri"/>
              </a:rPr>
              <a:t>характер</a:t>
            </a:r>
            <a:endParaRPr sz="2600" dirty="0">
              <a:latin typeface="Calibri"/>
              <a:cs typeface="Calibri"/>
            </a:endParaRPr>
          </a:p>
          <a:p>
            <a:pPr marL="12700" marR="441959">
              <a:lnSpc>
                <a:spcPts val="3460"/>
              </a:lnSpc>
              <a:spcBef>
                <a:spcPts val="765"/>
              </a:spcBef>
            </a:pPr>
            <a:r>
              <a:rPr lang="ru-RU" sz="2600" spc="40" dirty="0" smtClean="0">
                <a:latin typeface="Calibri"/>
                <a:cs typeface="Calibri"/>
              </a:rPr>
              <a:t>Приложения </a:t>
            </a:r>
            <a:r>
              <a:rPr lang="ru-RU" sz="2600" spc="40" dirty="0">
                <a:latin typeface="Calibri"/>
                <a:cs typeface="Calibri"/>
              </a:rPr>
              <a:t>с</a:t>
            </a:r>
            <a:r>
              <a:rPr sz="2600" spc="40" dirty="0" err="1" smtClean="0">
                <a:latin typeface="Calibri"/>
                <a:cs typeface="Calibri"/>
              </a:rPr>
              <a:t>ложно</a:t>
            </a:r>
            <a:r>
              <a:rPr sz="2600" spc="40" dirty="0" smtClean="0">
                <a:latin typeface="Calibri"/>
                <a:cs typeface="Calibri"/>
              </a:rPr>
              <a:t> </a:t>
            </a:r>
            <a:r>
              <a:rPr sz="2600" spc="65" dirty="0">
                <a:latin typeface="Calibri"/>
                <a:cs typeface="Calibri"/>
              </a:rPr>
              <a:t>интегрируемы </a:t>
            </a:r>
            <a:r>
              <a:rPr sz="2600" spc="95" dirty="0">
                <a:latin typeface="Calibri"/>
                <a:cs typeface="Calibri"/>
              </a:rPr>
              <a:t>в </a:t>
            </a:r>
            <a:r>
              <a:rPr sz="2600" spc="60" dirty="0">
                <a:latin typeface="Calibri"/>
                <a:cs typeface="Calibri"/>
              </a:rPr>
              <a:t>учебный  процесс</a:t>
            </a:r>
            <a:endParaRPr sz="2600" dirty="0">
              <a:latin typeface="Calibri"/>
              <a:cs typeface="Calibri"/>
            </a:endParaRPr>
          </a:p>
          <a:p>
            <a:pPr marL="12700" marR="245745">
              <a:lnSpc>
                <a:spcPct val="90000"/>
              </a:lnSpc>
              <a:spcBef>
                <a:spcPts val="715"/>
              </a:spcBef>
            </a:pPr>
            <a:endParaRPr lang="ru-RU" sz="2600" spc="50" dirty="0" smtClean="0">
              <a:latin typeface="Calibri"/>
              <a:cs typeface="Calibri"/>
            </a:endParaRPr>
          </a:p>
          <a:p>
            <a:pPr marL="12700" marR="245745">
              <a:lnSpc>
                <a:spcPct val="90000"/>
              </a:lnSpc>
              <a:spcBef>
                <a:spcPts val="715"/>
              </a:spcBef>
            </a:pPr>
            <a:r>
              <a:rPr sz="2600" spc="50" dirty="0" err="1" smtClean="0">
                <a:latin typeface="Calibri"/>
                <a:cs typeface="Calibri"/>
              </a:rPr>
              <a:t>Разнообразие</a:t>
            </a:r>
            <a:r>
              <a:rPr sz="2600" spc="50" dirty="0" smtClean="0">
                <a:latin typeface="Calibri"/>
                <a:cs typeface="Calibri"/>
              </a:rPr>
              <a:t> </a:t>
            </a:r>
            <a:r>
              <a:rPr sz="2600" spc="50" dirty="0">
                <a:latin typeface="Calibri"/>
                <a:cs typeface="Calibri"/>
              </a:rPr>
              <a:t>приложений </a:t>
            </a:r>
            <a:r>
              <a:rPr sz="2600" spc="35" dirty="0">
                <a:latin typeface="Calibri"/>
                <a:cs typeface="Calibri"/>
              </a:rPr>
              <a:t>ДР  </a:t>
            </a:r>
            <a:r>
              <a:rPr sz="2600" spc="65" dirty="0">
                <a:latin typeface="Calibri"/>
                <a:cs typeface="Calibri"/>
              </a:rPr>
              <a:t>затрудняет </a:t>
            </a:r>
            <a:r>
              <a:rPr sz="2600" spc="50" dirty="0">
                <a:latin typeface="Calibri"/>
                <a:cs typeface="Calibri"/>
              </a:rPr>
              <a:t>формирование  </a:t>
            </a:r>
            <a:r>
              <a:rPr sz="2600" spc="65" dirty="0">
                <a:latin typeface="Calibri"/>
                <a:cs typeface="Calibri"/>
              </a:rPr>
              <a:t>универсального инструмента </a:t>
            </a:r>
            <a:r>
              <a:rPr sz="2600" spc="70" dirty="0">
                <a:latin typeface="Calibri"/>
                <a:cs typeface="Calibri"/>
              </a:rPr>
              <a:t>для  </a:t>
            </a:r>
            <a:r>
              <a:rPr sz="2600" spc="90" dirty="0">
                <a:latin typeface="Calibri"/>
                <a:cs typeface="Calibri"/>
              </a:rPr>
              <a:t>считывания </a:t>
            </a:r>
            <a:r>
              <a:rPr sz="2600" spc="55" dirty="0">
                <a:latin typeface="Calibri"/>
                <a:cs typeface="Calibri"/>
              </a:rPr>
              <a:t>информации </a:t>
            </a:r>
            <a:r>
              <a:rPr sz="2600" spc="100" dirty="0">
                <a:latin typeface="Calibri"/>
                <a:cs typeface="Calibri"/>
              </a:rPr>
              <a:t>с </a:t>
            </a:r>
            <a:r>
              <a:rPr sz="2600" spc="80" dirty="0">
                <a:latin typeface="Calibri"/>
                <a:cs typeface="Calibri"/>
              </a:rPr>
              <a:t>разных  </a:t>
            </a:r>
            <a:r>
              <a:rPr sz="2600" spc="60" dirty="0">
                <a:latin typeface="Calibri"/>
                <a:cs typeface="Calibri"/>
              </a:rPr>
              <a:t>маркеров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3796" y="1751469"/>
            <a:ext cx="792480" cy="741680"/>
          </a:xfrm>
          <a:custGeom>
            <a:avLst/>
            <a:gdLst/>
            <a:ahLst/>
            <a:cxnLst/>
            <a:rect l="l" t="t" r="r" b="b"/>
            <a:pathLst>
              <a:path w="792480" h="741680">
                <a:moveTo>
                  <a:pt x="0" y="741413"/>
                </a:moveTo>
                <a:lnTo>
                  <a:pt x="792086" y="741413"/>
                </a:lnTo>
                <a:lnTo>
                  <a:pt x="792086" y="0"/>
                </a:lnTo>
                <a:lnTo>
                  <a:pt x="0" y="0"/>
                </a:lnTo>
                <a:lnTo>
                  <a:pt x="0" y="741413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3796" y="2708922"/>
            <a:ext cx="792480" cy="864235"/>
          </a:xfrm>
          <a:custGeom>
            <a:avLst/>
            <a:gdLst/>
            <a:ahLst/>
            <a:cxnLst/>
            <a:rect l="l" t="t" r="r" b="b"/>
            <a:pathLst>
              <a:path w="792480" h="864235">
                <a:moveTo>
                  <a:pt x="0" y="864095"/>
                </a:moveTo>
                <a:lnTo>
                  <a:pt x="792086" y="864095"/>
                </a:lnTo>
                <a:lnTo>
                  <a:pt x="792086" y="0"/>
                </a:lnTo>
                <a:lnTo>
                  <a:pt x="0" y="0"/>
                </a:lnTo>
                <a:lnTo>
                  <a:pt x="0" y="864095"/>
                </a:lnTo>
                <a:close/>
              </a:path>
            </a:pathLst>
          </a:custGeom>
          <a:solidFill>
            <a:srgbClr val="943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3796" y="3716997"/>
            <a:ext cx="792480" cy="2016760"/>
          </a:xfrm>
          <a:custGeom>
            <a:avLst/>
            <a:gdLst/>
            <a:ahLst/>
            <a:cxnLst/>
            <a:rect l="l" t="t" r="r" b="b"/>
            <a:pathLst>
              <a:path w="792480" h="2016760">
                <a:moveTo>
                  <a:pt x="0" y="2016252"/>
                </a:moveTo>
                <a:lnTo>
                  <a:pt x="792086" y="2016252"/>
                </a:lnTo>
                <a:lnTo>
                  <a:pt x="792086" y="0"/>
                </a:lnTo>
                <a:lnTo>
                  <a:pt x="0" y="0"/>
                </a:lnTo>
                <a:lnTo>
                  <a:pt x="0" y="2016252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271" y="381000"/>
            <a:ext cx="8229600" cy="738920"/>
          </a:xfrm>
          <a:prstGeom prst="rect">
            <a:avLst/>
          </a:prstGeom>
        </p:spPr>
        <p:txBody>
          <a:bodyPr vert="horz" wrap="square" lIns="0" tIns="305054" rIns="0" bIns="0" rtlCol="0">
            <a:spAutoFit/>
          </a:bodyPr>
          <a:lstStyle/>
          <a:p>
            <a:pPr marL="83185">
              <a:lnSpc>
                <a:spcPct val="100000"/>
              </a:lnSpc>
            </a:pPr>
            <a:r>
              <a:rPr sz="2800" spc="90" dirty="0"/>
              <a:t>Перспективы </a:t>
            </a:r>
            <a:r>
              <a:rPr sz="2800" spc="95" dirty="0"/>
              <a:t>развития</a:t>
            </a:r>
            <a:r>
              <a:rPr sz="2800" spc="400" dirty="0"/>
              <a:t> </a:t>
            </a:r>
            <a:r>
              <a:rPr sz="2800" spc="80" dirty="0"/>
              <a:t>технологии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32637" y="4885690"/>
            <a:ext cx="3532504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2800" spc="70" dirty="0" smtClean="0">
                <a:latin typeface="Calibri"/>
                <a:cs typeface="Calibri"/>
              </a:rPr>
              <a:t>Появление новых образовательных </a:t>
            </a:r>
            <a:r>
              <a:rPr lang="ru-RU" sz="2800" spc="70" dirty="0" err="1" smtClean="0">
                <a:latin typeface="Calibri"/>
                <a:cs typeface="Calibri"/>
              </a:rPr>
              <a:t>стартапов</a:t>
            </a:r>
            <a:r>
              <a:rPr lang="ru-RU" sz="2800" spc="7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8171" y="4885690"/>
            <a:ext cx="39497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70" dirty="0">
                <a:latin typeface="Calibri"/>
                <a:cs typeface="Calibri"/>
              </a:rPr>
              <a:t>Развитие </a:t>
            </a:r>
            <a:r>
              <a:rPr sz="2800" spc="60" dirty="0">
                <a:latin typeface="Calibri"/>
                <a:cs typeface="Calibri"/>
              </a:rPr>
              <a:t>технологий  </a:t>
            </a:r>
            <a:r>
              <a:rPr sz="2800" spc="65" dirty="0" err="1">
                <a:latin typeface="Calibri"/>
                <a:cs typeface="Calibri"/>
              </a:rPr>
              <a:t>распознавания</a:t>
            </a:r>
            <a:r>
              <a:rPr sz="2800" spc="65" dirty="0">
                <a:latin typeface="Calibri"/>
                <a:cs typeface="Calibri"/>
              </a:rPr>
              <a:t>  </a:t>
            </a:r>
            <a:r>
              <a:rPr sz="2800" spc="70" dirty="0" err="1" smtClean="0">
                <a:latin typeface="Calibri"/>
                <a:cs typeface="Calibri"/>
              </a:rPr>
              <a:t>пространства</a:t>
            </a:r>
            <a:r>
              <a:rPr lang="ru-RU" sz="2800" spc="7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414652"/>
            <a:ext cx="91440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0215" y="4077093"/>
            <a:ext cx="2844165" cy="720090"/>
          </a:xfrm>
          <a:custGeom>
            <a:avLst/>
            <a:gdLst/>
            <a:ahLst/>
            <a:cxnLst/>
            <a:rect l="l" t="t" r="r" b="b"/>
            <a:pathLst>
              <a:path w="2844165" h="720089">
                <a:moveTo>
                  <a:pt x="0" y="720077"/>
                </a:moveTo>
                <a:lnTo>
                  <a:pt x="2843783" y="720077"/>
                </a:lnTo>
                <a:lnTo>
                  <a:pt x="2843783" y="0"/>
                </a:lnTo>
                <a:lnTo>
                  <a:pt x="0" y="0"/>
                </a:lnTo>
                <a:lnTo>
                  <a:pt x="0" y="720077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6602" y="4077080"/>
            <a:ext cx="219075" cy="720090"/>
          </a:xfrm>
          <a:custGeom>
            <a:avLst/>
            <a:gdLst/>
            <a:ahLst/>
            <a:cxnLst/>
            <a:rect l="l" t="t" r="r" b="b"/>
            <a:pathLst>
              <a:path w="219075" h="720089">
                <a:moveTo>
                  <a:pt x="219075" y="0"/>
                </a:moveTo>
                <a:lnTo>
                  <a:pt x="0" y="360045"/>
                </a:lnTo>
                <a:lnTo>
                  <a:pt x="219075" y="720090"/>
                </a:lnTo>
                <a:lnTo>
                  <a:pt x="219075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14592" y="4193794"/>
            <a:ext cx="2510790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Проект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Calibri"/>
                <a:cs typeface="Calibri"/>
              </a:rPr>
              <a:t>“TANGO”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14649"/>
            <a:ext cx="7543800" cy="704551"/>
          </a:xfrm>
          <a:prstGeom prst="rect">
            <a:avLst/>
          </a:prstGeom>
        </p:spPr>
        <p:txBody>
          <a:bodyPr vert="horz" wrap="square" lIns="0" tIns="271017" rIns="0" bIns="0" rtlCol="0">
            <a:spAutoFit/>
          </a:bodyPr>
          <a:lstStyle/>
          <a:p>
            <a:pPr marL="3030220" algn="l">
              <a:lnSpc>
                <a:spcPct val="100000"/>
              </a:lnSpc>
            </a:pPr>
            <a:r>
              <a:rPr sz="2800" spc="95" dirty="0"/>
              <a:t>Выво</a:t>
            </a:r>
            <a:r>
              <a:rPr sz="2800" spc="75" dirty="0"/>
              <a:t>д</a:t>
            </a:r>
            <a:r>
              <a:rPr sz="2800" spc="190" dirty="0"/>
              <a:t>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239" y="1395615"/>
            <a:ext cx="7505700" cy="550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96390">
              <a:lnSpc>
                <a:spcPct val="100000"/>
              </a:lnSpc>
            </a:pPr>
            <a:r>
              <a:rPr sz="2600" spc="40" dirty="0">
                <a:latin typeface="Calibri"/>
                <a:cs typeface="Calibri"/>
              </a:rPr>
              <a:t>Технологии </a:t>
            </a:r>
            <a:r>
              <a:rPr sz="2600" spc="25" dirty="0">
                <a:latin typeface="Calibri"/>
                <a:cs typeface="Calibri"/>
              </a:rPr>
              <a:t>дополненной </a:t>
            </a:r>
            <a:r>
              <a:rPr sz="2600" spc="45" dirty="0">
                <a:latin typeface="Calibri"/>
                <a:cs typeface="Calibri"/>
              </a:rPr>
              <a:t>реальности </a:t>
            </a:r>
            <a:r>
              <a:rPr sz="2600" spc="75" dirty="0">
                <a:latin typeface="Calibri"/>
                <a:cs typeface="Calibri"/>
              </a:rPr>
              <a:t>в  </a:t>
            </a:r>
            <a:r>
              <a:rPr sz="2600" spc="35" dirty="0" err="1" smtClean="0">
                <a:latin typeface="Calibri"/>
                <a:cs typeface="Calibri"/>
              </a:rPr>
              <a:t>образовании</a:t>
            </a:r>
            <a:r>
              <a:rPr sz="2600" spc="35" dirty="0" smtClean="0">
                <a:latin typeface="Calibri"/>
                <a:cs typeface="Calibri"/>
              </a:rPr>
              <a:t> </a:t>
            </a:r>
            <a:r>
              <a:rPr sz="2600" spc="60" dirty="0">
                <a:latin typeface="Calibri"/>
                <a:cs typeface="Calibri"/>
              </a:rPr>
              <a:t>находятся </a:t>
            </a:r>
            <a:r>
              <a:rPr sz="2600" spc="50" dirty="0">
                <a:latin typeface="Calibri"/>
                <a:cs typeface="Calibri"/>
              </a:rPr>
              <a:t>на </a:t>
            </a:r>
            <a:r>
              <a:rPr sz="2600" spc="55" dirty="0">
                <a:latin typeface="Calibri"/>
                <a:cs typeface="Calibri"/>
              </a:rPr>
              <a:t>этапе </a:t>
            </a:r>
            <a:r>
              <a:rPr sz="2600" spc="60" dirty="0" err="1">
                <a:latin typeface="Calibri"/>
                <a:cs typeface="Calibri"/>
              </a:rPr>
              <a:t>своего</a:t>
            </a:r>
            <a:r>
              <a:rPr sz="2600" spc="60" dirty="0">
                <a:latin typeface="Calibri"/>
                <a:cs typeface="Calibri"/>
              </a:rPr>
              <a:t>  </a:t>
            </a:r>
            <a:r>
              <a:rPr sz="2600" spc="55" dirty="0" err="1" smtClean="0">
                <a:latin typeface="Calibri"/>
                <a:cs typeface="Calibri"/>
              </a:rPr>
              <a:t>становления</a:t>
            </a:r>
            <a:r>
              <a:rPr lang="ru-RU" sz="2600" spc="55" dirty="0" smtClean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 marL="12700" marR="170815">
              <a:lnSpc>
                <a:spcPct val="100000"/>
              </a:lnSpc>
              <a:spcBef>
                <a:spcPts val="625"/>
              </a:spcBef>
            </a:pPr>
            <a:r>
              <a:rPr sz="2600" spc="25" dirty="0">
                <a:latin typeface="Calibri"/>
                <a:cs typeface="Calibri"/>
              </a:rPr>
              <a:t>Наиболее </a:t>
            </a:r>
            <a:r>
              <a:rPr sz="2600" spc="65" dirty="0">
                <a:latin typeface="Calibri"/>
                <a:cs typeface="Calibri"/>
              </a:rPr>
              <a:t>качественные </a:t>
            </a:r>
            <a:r>
              <a:rPr sz="2600" spc="50" dirty="0">
                <a:latin typeface="Calibri"/>
                <a:cs typeface="Calibri"/>
              </a:rPr>
              <a:t>приложения </a:t>
            </a:r>
            <a:r>
              <a:rPr sz="2600" spc="-25" dirty="0">
                <a:latin typeface="Calibri"/>
                <a:cs typeface="Calibri"/>
              </a:rPr>
              <a:t>ДР,  </a:t>
            </a:r>
            <a:r>
              <a:rPr sz="2600" spc="45" dirty="0">
                <a:latin typeface="Calibri"/>
                <a:cs typeface="Calibri"/>
              </a:rPr>
              <a:t>применяемые </a:t>
            </a:r>
            <a:r>
              <a:rPr sz="2600" spc="75" dirty="0">
                <a:latin typeface="Calibri"/>
                <a:cs typeface="Calibri"/>
              </a:rPr>
              <a:t>в </a:t>
            </a:r>
            <a:r>
              <a:rPr sz="2600" spc="30" dirty="0" err="1" smtClean="0">
                <a:latin typeface="Calibri"/>
                <a:cs typeface="Calibri"/>
              </a:rPr>
              <a:t>об</a:t>
            </a:r>
            <a:r>
              <a:rPr lang="ru-RU" sz="2600" spc="30" dirty="0" err="1" smtClean="0">
                <a:latin typeface="Calibri"/>
                <a:cs typeface="Calibri"/>
              </a:rPr>
              <a:t>разовании</a:t>
            </a:r>
            <a:r>
              <a:rPr lang="ru-RU" sz="2600" spc="30" dirty="0" smtClean="0">
                <a:latin typeface="Calibri"/>
                <a:cs typeface="Calibri"/>
              </a:rPr>
              <a:t>,</a:t>
            </a:r>
            <a:r>
              <a:rPr sz="2600" spc="30" dirty="0" smtClean="0">
                <a:latin typeface="Calibri"/>
                <a:cs typeface="Calibri"/>
              </a:rPr>
              <a:t> </a:t>
            </a:r>
            <a:r>
              <a:rPr lang="ru-RU" sz="2600" spc="30" dirty="0" smtClean="0">
                <a:latin typeface="Calibri"/>
                <a:cs typeface="Calibri"/>
              </a:rPr>
              <a:t>из области естественных наук.</a:t>
            </a:r>
          </a:p>
          <a:p>
            <a:pPr marL="12700" marR="170815">
              <a:lnSpc>
                <a:spcPct val="100000"/>
              </a:lnSpc>
              <a:spcBef>
                <a:spcPts val="625"/>
              </a:spcBef>
            </a:pPr>
            <a:r>
              <a:rPr lang="ru-RU" sz="2600" spc="45" dirty="0" smtClean="0">
                <a:latin typeface="Calibri"/>
                <a:cs typeface="Calibri"/>
              </a:rPr>
              <a:t>Отсутствует</a:t>
            </a:r>
            <a:r>
              <a:rPr sz="2600" spc="75" dirty="0" smtClean="0">
                <a:latin typeface="Calibri"/>
                <a:cs typeface="Calibri"/>
              </a:rPr>
              <a:t> </a:t>
            </a:r>
            <a:r>
              <a:rPr sz="2600" spc="65" dirty="0" err="1" smtClean="0">
                <a:latin typeface="Calibri"/>
                <a:cs typeface="Calibri"/>
              </a:rPr>
              <a:t>систем</a:t>
            </a:r>
            <a:r>
              <a:rPr lang="ru-RU" sz="2600" spc="65" dirty="0" smtClean="0">
                <a:latin typeface="Calibri"/>
                <a:cs typeface="Calibri"/>
              </a:rPr>
              <a:t>а в</a:t>
            </a:r>
            <a:r>
              <a:rPr sz="2600" spc="615" dirty="0" smtClean="0">
                <a:latin typeface="Calibri"/>
                <a:cs typeface="Calibri"/>
              </a:rPr>
              <a:t> </a:t>
            </a:r>
            <a:r>
              <a:rPr sz="2600" spc="40" dirty="0" err="1" smtClean="0">
                <a:latin typeface="Calibri"/>
                <a:cs typeface="Calibri"/>
              </a:rPr>
              <a:t>применени</a:t>
            </a:r>
            <a:r>
              <a:rPr lang="ru-RU" sz="2600" spc="40" dirty="0" smtClean="0">
                <a:latin typeface="Calibri"/>
                <a:cs typeface="Calibri"/>
              </a:rPr>
              <a:t>и</a:t>
            </a:r>
            <a:r>
              <a:rPr sz="2600" spc="40" dirty="0" smtClean="0">
                <a:latin typeface="Calibri"/>
                <a:cs typeface="Calibri"/>
              </a:rPr>
              <a:t> </a:t>
            </a:r>
            <a:r>
              <a:rPr sz="2600" spc="30" dirty="0">
                <a:latin typeface="Calibri"/>
                <a:cs typeface="Calibri"/>
              </a:rPr>
              <a:t>ДР </a:t>
            </a:r>
            <a:r>
              <a:rPr sz="2600" spc="75" dirty="0">
                <a:latin typeface="Calibri"/>
                <a:cs typeface="Calibri"/>
              </a:rPr>
              <a:t>в </a:t>
            </a:r>
            <a:r>
              <a:rPr sz="2600" spc="35" dirty="0" err="1" smtClean="0">
                <a:latin typeface="Calibri"/>
                <a:cs typeface="Calibri"/>
              </a:rPr>
              <a:t>образовани</a:t>
            </a:r>
            <a:r>
              <a:rPr lang="ru-RU" sz="2600" spc="35" dirty="0" smtClean="0">
                <a:latin typeface="Calibri"/>
                <a:cs typeface="Calibri"/>
              </a:rPr>
              <a:t>и</a:t>
            </a:r>
            <a:r>
              <a:rPr lang="ru-RU" sz="2600" spc="45" dirty="0" smtClean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25"/>
              </a:spcBef>
            </a:pPr>
            <a:r>
              <a:rPr sz="2600" spc="60" dirty="0" err="1">
                <a:latin typeface="Calibri"/>
                <a:cs typeface="Calibri"/>
              </a:rPr>
              <a:t>Большинство</a:t>
            </a:r>
            <a:r>
              <a:rPr sz="2600" spc="60" dirty="0">
                <a:latin typeface="Calibri"/>
                <a:cs typeface="Calibri"/>
              </a:rPr>
              <a:t> </a:t>
            </a:r>
            <a:r>
              <a:rPr sz="2600" spc="40" dirty="0" err="1" smtClean="0">
                <a:latin typeface="Calibri"/>
                <a:cs typeface="Calibri"/>
              </a:rPr>
              <a:t>приложений</a:t>
            </a:r>
            <a:r>
              <a:rPr lang="ru-RU" sz="2600" spc="40" dirty="0" smtClean="0">
                <a:latin typeface="Calibri"/>
                <a:cs typeface="Calibri"/>
              </a:rPr>
              <a:t> носят</a:t>
            </a:r>
            <a:r>
              <a:rPr sz="2600" spc="40" dirty="0" smtClean="0">
                <a:latin typeface="Calibri"/>
                <a:cs typeface="Calibri"/>
              </a:rPr>
              <a:t> </a:t>
            </a:r>
            <a:r>
              <a:rPr sz="2600" spc="50" dirty="0" err="1" smtClean="0">
                <a:latin typeface="Calibri"/>
                <a:cs typeface="Calibri"/>
              </a:rPr>
              <a:t>демонстра</a:t>
            </a:r>
            <a:r>
              <a:rPr lang="ru-RU" sz="2600" spc="50" dirty="0" err="1" smtClean="0">
                <a:latin typeface="Calibri"/>
                <a:cs typeface="Calibri"/>
              </a:rPr>
              <a:t>ционный</a:t>
            </a:r>
            <a:r>
              <a:rPr lang="ru-RU" sz="2600" spc="50" dirty="0" smtClean="0">
                <a:latin typeface="Calibri"/>
                <a:cs typeface="Calibri"/>
              </a:rPr>
              <a:t> характер</a:t>
            </a:r>
            <a:r>
              <a:rPr sz="2600" spc="50" dirty="0" smtClean="0">
                <a:latin typeface="Calibri"/>
                <a:cs typeface="Calibri"/>
              </a:rPr>
              <a:t> </a:t>
            </a:r>
            <a:r>
              <a:rPr sz="2600" spc="20" dirty="0">
                <a:latin typeface="Calibri"/>
                <a:cs typeface="Calibri"/>
              </a:rPr>
              <a:t>и </a:t>
            </a:r>
            <a:r>
              <a:rPr sz="2600" spc="25" dirty="0" err="1">
                <a:latin typeface="Calibri"/>
                <a:cs typeface="Calibri"/>
              </a:rPr>
              <a:t>не</a:t>
            </a:r>
            <a:r>
              <a:rPr sz="2600" spc="25" dirty="0">
                <a:latin typeface="Calibri"/>
                <a:cs typeface="Calibri"/>
              </a:rPr>
              <a:t>  </a:t>
            </a:r>
            <a:r>
              <a:rPr sz="2600" spc="55" dirty="0" err="1" smtClean="0">
                <a:latin typeface="Calibri"/>
                <a:cs typeface="Calibri"/>
              </a:rPr>
              <a:t>предполага</a:t>
            </a:r>
            <a:r>
              <a:rPr lang="ru-RU" sz="2600" spc="55" dirty="0" err="1" smtClean="0">
                <a:latin typeface="Calibri"/>
                <a:cs typeface="Calibri"/>
              </a:rPr>
              <a:t>ется</a:t>
            </a:r>
            <a:r>
              <a:rPr sz="2600" spc="55" dirty="0" smtClean="0">
                <a:latin typeface="Calibri"/>
                <a:cs typeface="Calibri"/>
              </a:rPr>
              <a:t> </a:t>
            </a:r>
            <a:r>
              <a:rPr sz="2600" spc="30" dirty="0" err="1" smtClean="0">
                <a:latin typeface="Calibri"/>
                <a:cs typeface="Calibri"/>
              </a:rPr>
              <a:t>обратн</a:t>
            </a:r>
            <a:r>
              <a:rPr lang="ru-RU" sz="2600" spc="30" dirty="0" err="1" smtClean="0">
                <a:latin typeface="Calibri"/>
                <a:cs typeface="Calibri"/>
              </a:rPr>
              <a:t>ая</a:t>
            </a:r>
            <a:r>
              <a:rPr sz="2600" spc="30" dirty="0" smtClean="0">
                <a:latin typeface="Calibri"/>
                <a:cs typeface="Calibri"/>
              </a:rPr>
              <a:t> </a:t>
            </a:r>
            <a:r>
              <a:rPr sz="2600" spc="65" dirty="0" err="1" smtClean="0">
                <a:latin typeface="Calibri"/>
                <a:cs typeface="Calibri"/>
              </a:rPr>
              <a:t>связ</a:t>
            </a:r>
            <a:r>
              <a:rPr lang="ru-RU" sz="2600" spc="65" dirty="0" smtClean="0">
                <a:latin typeface="Calibri"/>
                <a:cs typeface="Calibri"/>
              </a:rPr>
              <a:t>ь</a:t>
            </a:r>
            <a:r>
              <a:rPr sz="2600" spc="65" dirty="0" smtClean="0">
                <a:latin typeface="Calibri"/>
                <a:cs typeface="Calibri"/>
              </a:rPr>
              <a:t> </a:t>
            </a:r>
            <a:r>
              <a:rPr sz="2600" spc="80" dirty="0">
                <a:latin typeface="Calibri"/>
                <a:cs typeface="Calibri"/>
              </a:rPr>
              <a:t>с</a:t>
            </a:r>
            <a:r>
              <a:rPr sz="2600" spc="420" dirty="0">
                <a:latin typeface="Calibri"/>
                <a:cs typeface="Calibri"/>
              </a:rPr>
              <a:t> </a:t>
            </a:r>
            <a:r>
              <a:rPr sz="2600" spc="55" dirty="0" err="1" smtClean="0">
                <a:latin typeface="Calibri"/>
                <a:cs typeface="Calibri"/>
              </a:rPr>
              <a:t>учеником</a:t>
            </a:r>
            <a:r>
              <a:rPr lang="ru-RU" sz="2600" spc="55" dirty="0" smtClean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spc="25" dirty="0" err="1" smtClean="0">
                <a:latin typeface="Calibri"/>
                <a:cs typeface="Calibri"/>
              </a:rPr>
              <a:t>Необходим</a:t>
            </a:r>
            <a:r>
              <a:rPr lang="ru-RU" sz="2600" spc="25" dirty="0" smtClean="0">
                <a:latin typeface="Calibri"/>
                <a:cs typeface="Calibri"/>
              </a:rPr>
              <a:t>ость</a:t>
            </a:r>
            <a:r>
              <a:rPr sz="2600" spc="25" dirty="0" smtClean="0">
                <a:latin typeface="Calibri"/>
                <a:cs typeface="Calibri"/>
              </a:rPr>
              <a:t> </a:t>
            </a:r>
            <a:r>
              <a:rPr sz="2600" spc="55" dirty="0" err="1" smtClean="0">
                <a:latin typeface="Calibri"/>
                <a:cs typeface="Calibri"/>
              </a:rPr>
              <a:t>разработк</a:t>
            </a:r>
            <a:r>
              <a:rPr lang="ru-RU" sz="2600" spc="55" dirty="0" smtClean="0">
                <a:latin typeface="Calibri"/>
                <a:cs typeface="Calibri"/>
              </a:rPr>
              <a:t>и</a:t>
            </a:r>
            <a:r>
              <a:rPr sz="2600" spc="55" dirty="0" smtClean="0">
                <a:latin typeface="Calibri"/>
                <a:cs typeface="Calibri"/>
              </a:rPr>
              <a:t> </a:t>
            </a:r>
            <a:r>
              <a:rPr sz="2600" spc="50" dirty="0" err="1">
                <a:latin typeface="Calibri"/>
                <a:cs typeface="Calibri"/>
              </a:rPr>
              <a:t>собственных</a:t>
            </a:r>
            <a:r>
              <a:rPr sz="2600" spc="385" dirty="0">
                <a:latin typeface="Calibri"/>
                <a:cs typeface="Calibri"/>
              </a:rPr>
              <a:t> </a:t>
            </a:r>
            <a:r>
              <a:rPr sz="2600" spc="40" dirty="0" err="1" smtClean="0">
                <a:latin typeface="Calibri"/>
                <a:cs typeface="Calibri"/>
              </a:rPr>
              <a:t>приложений</a:t>
            </a:r>
            <a:r>
              <a:rPr lang="ru-RU" sz="2600" spc="40" dirty="0" smtClean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532" y="1395615"/>
            <a:ext cx="792480" cy="1025525"/>
          </a:xfrm>
          <a:custGeom>
            <a:avLst/>
            <a:gdLst/>
            <a:ahLst/>
            <a:cxnLst/>
            <a:rect l="l" t="t" r="r" b="b"/>
            <a:pathLst>
              <a:path w="792480" h="1025525">
                <a:moveTo>
                  <a:pt x="0" y="1025258"/>
                </a:moveTo>
                <a:lnTo>
                  <a:pt x="792086" y="1025258"/>
                </a:lnTo>
                <a:lnTo>
                  <a:pt x="792086" y="0"/>
                </a:lnTo>
                <a:lnTo>
                  <a:pt x="0" y="0"/>
                </a:lnTo>
                <a:lnTo>
                  <a:pt x="0" y="1025258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532" y="2708922"/>
            <a:ext cx="792480" cy="1008380"/>
          </a:xfrm>
          <a:custGeom>
            <a:avLst/>
            <a:gdLst/>
            <a:ahLst/>
            <a:cxnLst/>
            <a:rect l="l" t="t" r="r" b="b"/>
            <a:pathLst>
              <a:path w="792480" h="1008379">
                <a:moveTo>
                  <a:pt x="0" y="1008113"/>
                </a:moveTo>
                <a:lnTo>
                  <a:pt x="792086" y="1008113"/>
                </a:lnTo>
                <a:lnTo>
                  <a:pt x="792086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77923B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532" y="3933075"/>
            <a:ext cx="792480" cy="648335"/>
          </a:xfrm>
          <a:custGeom>
            <a:avLst/>
            <a:gdLst/>
            <a:ahLst/>
            <a:cxnLst/>
            <a:rect l="l" t="t" r="r" b="b"/>
            <a:pathLst>
              <a:path w="792480" h="648335">
                <a:moveTo>
                  <a:pt x="0" y="648068"/>
                </a:moveTo>
                <a:lnTo>
                  <a:pt x="792086" y="648068"/>
                </a:lnTo>
                <a:lnTo>
                  <a:pt x="792086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solidFill>
            <a:srgbClr val="77923B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532" y="4805565"/>
            <a:ext cx="792480" cy="711835"/>
          </a:xfrm>
          <a:custGeom>
            <a:avLst/>
            <a:gdLst/>
            <a:ahLst/>
            <a:cxnLst/>
            <a:rect l="l" t="t" r="r" b="b"/>
            <a:pathLst>
              <a:path w="792480" h="711835">
                <a:moveTo>
                  <a:pt x="0" y="711695"/>
                </a:moveTo>
                <a:lnTo>
                  <a:pt x="792086" y="711695"/>
                </a:lnTo>
                <a:lnTo>
                  <a:pt x="792086" y="0"/>
                </a:lnTo>
                <a:lnTo>
                  <a:pt x="0" y="0"/>
                </a:lnTo>
                <a:lnTo>
                  <a:pt x="0" y="711695"/>
                </a:lnTo>
                <a:close/>
              </a:path>
            </a:pathLst>
          </a:custGeom>
          <a:solidFill>
            <a:srgbClr val="77923B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532" y="5661240"/>
            <a:ext cx="792480" cy="238760"/>
          </a:xfrm>
          <a:custGeom>
            <a:avLst/>
            <a:gdLst/>
            <a:ahLst/>
            <a:cxnLst/>
            <a:rect l="l" t="t" r="r" b="b"/>
            <a:pathLst>
              <a:path w="792480" h="238760">
                <a:moveTo>
                  <a:pt x="0" y="238683"/>
                </a:moveTo>
                <a:lnTo>
                  <a:pt x="792086" y="238683"/>
                </a:lnTo>
                <a:lnTo>
                  <a:pt x="792086" y="0"/>
                </a:lnTo>
                <a:lnTo>
                  <a:pt x="0" y="0"/>
                </a:lnTo>
                <a:lnTo>
                  <a:pt x="0" y="238683"/>
                </a:lnTo>
                <a:close/>
              </a:path>
            </a:pathLst>
          </a:custGeom>
          <a:solidFill>
            <a:srgbClr val="77923B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ru-RU" sz="2800" dirty="0" smtClean="0"/>
              <a:t>Изображения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://www.kcc.ru/articles/dopolnennaya-realnost-novyy-vzglyad-na-okruzhayushchiy-mri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www.vr-online.ru/content/perspektivy-ispolzovanija-dopolnennoj-realnosti-v-obrazovanii-1065</a:t>
            </a:r>
            <a:r>
              <a:rPr lang="ru-RU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>
                <a:hlinkClick r:id="rId4"/>
              </a:rPr>
              <a:t>http://anatomy4d.daqri.com/</a:t>
            </a:r>
            <a:r>
              <a:rPr lang="ru-RU" dirty="0" smtClean="0"/>
              <a:t> </a:t>
            </a:r>
            <a:r>
              <a:rPr lang="ru-RU" u="sng" dirty="0" smtClean="0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://edugalaxy.intel.ru/?automodule=blog&amp;blogid=1211&amp;showentry=4941</a:t>
            </a:r>
            <a:r>
              <a:rPr lang="ru-RU" dirty="0"/>
              <a:t>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www.octagonstudio.com/en/product/1/animal-4d-cards</a:t>
            </a:r>
            <a:r>
              <a:rPr lang="en-US" dirty="0" smtClean="0"/>
              <a:t> </a:t>
            </a: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066" y="457200"/>
            <a:ext cx="8229600" cy="774058"/>
          </a:xfrm>
          <a:prstGeom prst="rect">
            <a:avLst/>
          </a:prstGeom>
        </p:spPr>
        <p:txBody>
          <a:bodyPr vert="horz" wrap="square" lIns="0" tIns="339852" rIns="0" bIns="0" rtlCol="0">
            <a:spAutoFit/>
          </a:bodyPr>
          <a:lstStyle/>
          <a:p>
            <a:pPr marL="82550">
              <a:lnSpc>
                <a:spcPct val="100000"/>
              </a:lnSpc>
            </a:pPr>
            <a:r>
              <a:rPr sz="2800" spc="95" dirty="0"/>
              <a:t>Что </a:t>
            </a:r>
            <a:r>
              <a:rPr sz="2800" spc="85" dirty="0"/>
              <a:t>такое </a:t>
            </a:r>
            <a:r>
              <a:rPr sz="2800" spc="35" dirty="0"/>
              <a:t>«Дополненная</a:t>
            </a:r>
            <a:r>
              <a:rPr sz="2800" spc="509" dirty="0"/>
              <a:t> </a:t>
            </a:r>
            <a:r>
              <a:rPr sz="2800" spc="45" dirty="0"/>
              <a:t>реальность»?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5385993"/>
            <a:ext cx="769302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spc="35" dirty="0">
                <a:latin typeface="Calibri" panose="020F0502020204030204" pitchFamily="34" charset="0"/>
                <a:cs typeface="Calibri" panose="020F0502020204030204" pitchFamily="34" charset="0"/>
              </a:rPr>
              <a:t>Дополненная </a:t>
            </a:r>
            <a:r>
              <a:rPr sz="2000" spc="45" dirty="0">
                <a:latin typeface="Calibri" panose="020F0502020204030204" pitchFamily="34" charset="0"/>
                <a:cs typeface="Calibri" panose="020F0502020204030204" pitchFamily="34" charset="0"/>
              </a:rPr>
              <a:t>реальность </a:t>
            </a:r>
            <a:r>
              <a:rPr sz="2000" spc="25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2000" spc="25" dirty="0" smtClean="0">
                <a:latin typeface="Calibri" panose="020F0502020204030204" pitchFamily="34" charset="0"/>
                <a:cs typeface="Calibri" panose="020F0502020204030204" pitchFamily="34" charset="0"/>
              </a:rPr>
              <a:t>это технология наложения информации в форме текста, графики, аудио и других виртуальных объектов на реальные объекты в режиме реального времени.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546" y="6309323"/>
            <a:ext cx="8209280" cy="72390"/>
          </a:xfrm>
          <a:custGeom>
            <a:avLst/>
            <a:gdLst/>
            <a:ahLst/>
            <a:cxnLst/>
            <a:rect l="l" t="t" r="r" b="b"/>
            <a:pathLst>
              <a:path w="8209280" h="72389">
                <a:moveTo>
                  <a:pt x="0" y="72007"/>
                </a:moveTo>
                <a:lnTo>
                  <a:pt x="8208899" y="72007"/>
                </a:lnTo>
                <a:lnTo>
                  <a:pt x="8208899" y="0"/>
                </a:lnTo>
                <a:lnTo>
                  <a:pt x="0" y="0"/>
                </a:lnTo>
                <a:lnTo>
                  <a:pt x="0" y="72007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99" y="1368794"/>
            <a:ext cx="5153937" cy="373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Признаки дополненной реальности: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0355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2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404" y="287179"/>
            <a:ext cx="8229600" cy="1135438"/>
          </a:xfrm>
          <a:prstGeom prst="rect">
            <a:avLst/>
          </a:prstGeom>
        </p:spPr>
        <p:txBody>
          <a:bodyPr vert="horz" wrap="square" lIns="0" tIns="271017" rIns="0" bIns="0" rtlCol="0">
            <a:spAutoFit/>
          </a:bodyPr>
          <a:lstStyle/>
          <a:p>
            <a:pPr marL="290830">
              <a:lnSpc>
                <a:spcPct val="100000"/>
              </a:lnSpc>
            </a:pPr>
            <a:r>
              <a:rPr sz="2800" spc="170" dirty="0" err="1"/>
              <a:t>Как</a:t>
            </a:r>
            <a:r>
              <a:rPr sz="2800" spc="170" dirty="0"/>
              <a:t> </a:t>
            </a:r>
            <a:r>
              <a:rPr sz="2800" spc="65" dirty="0" err="1" smtClean="0"/>
              <a:t>работают</a:t>
            </a:r>
            <a:r>
              <a:rPr lang="ru-RU" sz="2800" spc="65" dirty="0"/>
              <a:t> </a:t>
            </a:r>
            <a:r>
              <a:rPr sz="2800" spc="85" dirty="0" err="1" smtClean="0"/>
              <a:t>приложения</a:t>
            </a:r>
            <a:r>
              <a:rPr lang="ru-RU" sz="2800" spc="635" dirty="0" smtClean="0"/>
              <a:t> </a:t>
            </a:r>
            <a:r>
              <a:rPr lang="ru-RU" sz="2800" spc="50" dirty="0" smtClean="0"/>
              <a:t>дополненной реальности</a:t>
            </a:r>
            <a:endParaRPr sz="2800" spc="50" dirty="0"/>
          </a:p>
        </p:txBody>
      </p:sp>
      <p:sp>
        <p:nvSpPr>
          <p:cNvPr id="3" name="object 3"/>
          <p:cNvSpPr txBox="1"/>
          <p:nvPr/>
        </p:nvSpPr>
        <p:spPr>
          <a:xfrm>
            <a:off x="4581525" y="1573021"/>
            <a:ext cx="4943475" cy="3872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marR="513080" indent="-514350">
              <a:lnSpc>
                <a:spcPct val="100000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sz="2400" spc="65" dirty="0">
                <a:latin typeface="Calibri"/>
                <a:cs typeface="Calibri"/>
              </a:rPr>
              <a:t>Используется  </a:t>
            </a:r>
            <a:r>
              <a:rPr sz="2400" spc="70" dirty="0" err="1">
                <a:latin typeface="Calibri"/>
                <a:cs typeface="Calibri"/>
              </a:rPr>
              <a:t>специальная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spc="80" dirty="0" err="1" smtClean="0">
                <a:latin typeface="Calibri"/>
                <a:cs typeface="Calibri"/>
              </a:rPr>
              <a:t>метка</a:t>
            </a:r>
            <a:r>
              <a:rPr lang="en-US" sz="2400" spc="80" dirty="0" smtClean="0">
                <a:latin typeface="Calibri"/>
                <a:cs typeface="Calibri"/>
              </a:rPr>
              <a:t>-</a:t>
            </a:r>
            <a:r>
              <a:rPr lang="ru-RU" sz="2400" spc="80" dirty="0" smtClean="0">
                <a:latin typeface="Calibri"/>
                <a:cs typeface="Calibri"/>
              </a:rPr>
              <a:t>маркер</a:t>
            </a:r>
            <a:endParaRPr sz="2400" dirty="0">
              <a:latin typeface="Calibri"/>
              <a:cs typeface="Calibri"/>
            </a:endParaRPr>
          </a:p>
          <a:p>
            <a:pPr marL="527050" marR="957580" indent="-51435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400" spc="60" dirty="0" smtClean="0">
                <a:latin typeface="Calibri"/>
                <a:cs typeface="Calibri"/>
              </a:rPr>
              <a:t>М</a:t>
            </a:r>
            <a:r>
              <a:rPr lang="ru-RU" sz="2400" spc="60" dirty="0" err="1" smtClean="0">
                <a:latin typeface="Calibri"/>
                <a:cs typeface="Calibri"/>
              </a:rPr>
              <a:t>аркер</a:t>
            </a:r>
            <a:r>
              <a:rPr sz="2400" spc="60" dirty="0" smtClean="0">
                <a:latin typeface="Calibri"/>
                <a:cs typeface="Calibri"/>
              </a:rPr>
              <a:t> </a:t>
            </a:r>
            <a:r>
              <a:rPr lang="ru-RU" sz="2400" spc="60" dirty="0" smtClean="0">
                <a:latin typeface="Calibri"/>
                <a:cs typeface="Calibri"/>
              </a:rPr>
              <a:t>с</a:t>
            </a:r>
            <a:r>
              <a:rPr sz="2400" spc="85" dirty="0" err="1" smtClean="0">
                <a:latin typeface="Calibri"/>
                <a:cs typeface="Calibri"/>
              </a:rPr>
              <a:t>чит</a:t>
            </a:r>
            <a:r>
              <a:rPr lang="ru-RU" sz="2400" spc="85" dirty="0" err="1" smtClean="0">
                <a:latin typeface="Calibri"/>
                <a:cs typeface="Calibri"/>
              </a:rPr>
              <a:t>ывае</a:t>
            </a:r>
            <a:r>
              <a:rPr sz="2400" spc="85" dirty="0" err="1" smtClean="0">
                <a:latin typeface="Calibri"/>
                <a:cs typeface="Calibri"/>
              </a:rPr>
              <a:t>тся</a:t>
            </a:r>
            <a:r>
              <a:rPr sz="2400" spc="85" dirty="0" smtClean="0">
                <a:latin typeface="Calibri"/>
                <a:cs typeface="Calibri"/>
              </a:rPr>
              <a:t>  </a:t>
            </a:r>
            <a:r>
              <a:rPr lang="ru-RU" sz="2400" spc="85" dirty="0" smtClean="0">
                <a:latin typeface="Calibri"/>
                <a:cs typeface="Calibri"/>
              </a:rPr>
              <a:t>камерой устройства (</a:t>
            </a:r>
            <a:r>
              <a:rPr sz="2400" spc="50" dirty="0" err="1" smtClean="0">
                <a:latin typeface="Calibri"/>
                <a:cs typeface="Calibri"/>
              </a:rPr>
              <a:t>мобильны</a:t>
            </a:r>
            <a:r>
              <a:rPr lang="ru-RU" sz="2400" spc="50" dirty="0" smtClean="0">
                <a:latin typeface="Calibri"/>
                <a:cs typeface="Calibri"/>
              </a:rPr>
              <a:t>й</a:t>
            </a:r>
            <a:r>
              <a:rPr sz="2400" spc="50" dirty="0" smtClean="0">
                <a:latin typeface="Calibri"/>
                <a:cs typeface="Calibri"/>
              </a:rPr>
              <a:t> </a:t>
            </a:r>
            <a:r>
              <a:rPr lang="ru-RU" sz="2400" spc="50" dirty="0" smtClean="0">
                <a:latin typeface="Calibri"/>
                <a:cs typeface="Calibri"/>
              </a:rPr>
              <a:t>телефон, планшет</a:t>
            </a:r>
            <a:r>
              <a:rPr sz="2400" spc="50" dirty="0" smtClean="0">
                <a:latin typeface="Calibri"/>
                <a:cs typeface="Calibri"/>
              </a:rPr>
              <a:t> </a:t>
            </a:r>
            <a:r>
              <a:rPr sz="2400" spc="45" dirty="0" err="1" smtClean="0">
                <a:latin typeface="Calibri"/>
                <a:cs typeface="Calibri"/>
              </a:rPr>
              <a:t>или</a:t>
            </a:r>
            <a:r>
              <a:rPr sz="2400" spc="45" dirty="0" smtClean="0">
                <a:latin typeface="Calibri"/>
                <a:cs typeface="Calibri"/>
              </a:rPr>
              <a:t> </a:t>
            </a:r>
            <a:r>
              <a:rPr sz="2400" spc="50" dirty="0" err="1" smtClean="0">
                <a:latin typeface="Calibri"/>
                <a:cs typeface="Calibri"/>
              </a:rPr>
              <a:t>компьютер</a:t>
            </a:r>
            <a:r>
              <a:rPr lang="ru-RU" sz="2400" spc="50" dirty="0" smtClean="0">
                <a:latin typeface="Calibri"/>
                <a:cs typeface="Calibri"/>
              </a:rPr>
              <a:t> с веб-камерой)</a:t>
            </a:r>
            <a:endParaRPr sz="2400" dirty="0">
              <a:latin typeface="Calibri"/>
              <a:cs typeface="Calibri"/>
            </a:endParaRPr>
          </a:p>
          <a:p>
            <a:pPr marL="527050" marR="5080" indent="-51435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2400" spc="55" dirty="0">
                <a:latin typeface="Calibri"/>
                <a:cs typeface="Calibri"/>
              </a:rPr>
              <a:t>На </a:t>
            </a:r>
            <a:r>
              <a:rPr sz="2400" spc="60" dirty="0">
                <a:latin typeface="Calibri"/>
                <a:cs typeface="Calibri"/>
              </a:rPr>
              <a:t>экране  </a:t>
            </a:r>
            <a:r>
              <a:rPr sz="2400" spc="55" dirty="0">
                <a:latin typeface="Calibri"/>
                <a:cs typeface="Calibri"/>
              </a:rPr>
              <a:t>воспроизводится слой  </a:t>
            </a:r>
            <a:r>
              <a:rPr sz="2400" spc="40" dirty="0">
                <a:latin typeface="Calibri"/>
                <a:cs typeface="Calibri"/>
              </a:rPr>
              <a:t>дополнительной  </a:t>
            </a:r>
            <a:r>
              <a:rPr sz="2400" spc="55" dirty="0">
                <a:latin typeface="Calibri"/>
                <a:cs typeface="Calibri"/>
              </a:rPr>
              <a:t>информации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676401"/>
            <a:ext cx="4197298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876800"/>
            <a:ext cx="8229600" cy="1981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успешном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распознавании маркера, </a:t>
            </a: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данные о его положении интерпретируются в данные виртуального трёхмерного пространства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приложения. </a:t>
            </a: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адр </a:t>
            </a: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реальным объектом дополняется виртуальным объектом в правильном ракурсе относительно положения устройства.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7000875" cy="415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8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194" y="1577721"/>
            <a:ext cx="8677275" cy="2262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8083" y="274022"/>
            <a:ext cx="82296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9060" marR="5080" indent="-2626995">
              <a:lnSpc>
                <a:spcPct val="100000"/>
              </a:lnSpc>
            </a:pPr>
            <a:r>
              <a:rPr sz="2600" spc="90" dirty="0"/>
              <a:t>Где </a:t>
            </a:r>
            <a:r>
              <a:rPr sz="2600" spc="105" dirty="0"/>
              <a:t>уже </a:t>
            </a:r>
            <a:r>
              <a:rPr sz="2600" spc="85" dirty="0"/>
              <a:t>применяется </a:t>
            </a:r>
            <a:r>
              <a:rPr sz="2600" spc="65" dirty="0"/>
              <a:t>дополненная  </a:t>
            </a:r>
            <a:r>
              <a:rPr sz="2600" spc="70" dirty="0"/>
              <a:t>реальность?</a:t>
            </a:r>
            <a:endParaRPr sz="2600" dirty="0"/>
          </a:p>
        </p:txBody>
      </p:sp>
      <p:sp>
        <p:nvSpPr>
          <p:cNvPr id="4" name="object 4"/>
          <p:cNvSpPr/>
          <p:nvPr/>
        </p:nvSpPr>
        <p:spPr>
          <a:xfrm>
            <a:off x="283603" y="4150614"/>
            <a:ext cx="4113276" cy="2478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4150614"/>
            <a:ext cx="4343780" cy="2707640"/>
          </a:xfrm>
          <a:custGeom>
            <a:avLst/>
            <a:gdLst/>
            <a:ahLst/>
            <a:cxnLst/>
            <a:rect l="l" t="t" r="r" b="b"/>
            <a:pathLst>
              <a:path w="4959350" h="3357245">
                <a:moveTo>
                  <a:pt x="0" y="3356991"/>
                </a:moveTo>
                <a:lnTo>
                  <a:pt x="4958969" y="3356991"/>
                </a:lnTo>
                <a:lnTo>
                  <a:pt x="4958969" y="0"/>
                </a:lnTo>
                <a:lnTo>
                  <a:pt x="0" y="0"/>
                </a:lnTo>
                <a:lnTo>
                  <a:pt x="0" y="3356991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22883" y="3917809"/>
            <a:ext cx="3736340" cy="2205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2400" spc="60" dirty="0" smtClean="0">
                <a:latin typeface="Calibri"/>
                <a:cs typeface="Calibri"/>
              </a:rPr>
              <a:t>Маркетинг и </a:t>
            </a:r>
            <a:r>
              <a:rPr sz="2400" spc="70" dirty="0" err="1" smtClean="0">
                <a:latin typeface="Calibri"/>
                <a:cs typeface="Calibri"/>
              </a:rPr>
              <a:t>реклама</a:t>
            </a:r>
            <a:r>
              <a:rPr lang="ru-RU" sz="2400" spc="70" dirty="0" smtClean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2400" spc="50" dirty="0" smtClean="0">
                <a:latin typeface="Calibri"/>
                <a:cs typeface="Calibri"/>
              </a:rPr>
              <a:t>Архитектура и дизайн;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40" dirty="0" err="1" smtClean="0">
                <a:latin typeface="Calibri"/>
                <a:cs typeface="Calibri"/>
              </a:rPr>
              <a:t>Туризм</a:t>
            </a:r>
            <a:r>
              <a:rPr lang="ru-RU" sz="2400" spc="40" dirty="0" smtClean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75" dirty="0">
                <a:latin typeface="Calibri"/>
                <a:cs typeface="Calibri"/>
              </a:rPr>
              <a:t>Игры </a:t>
            </a:r>
            <a:r>
              <a:rPr sz="2400" spc="25" dirty="0">
                <a:latin typeface="Calibri"/>
                <a:cs typeface="Calibri"/>
              </a:rPr>
              <a:t>и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65" dirty="0" err="1" smtClean="0">
                <a:latin typeface="Calibri"/>
                <a:cs typeface="Calibri"/>
              </a:rPr>
              <a:t>развлечения</a:t>
            </a:r>
            <a:r>
              <a:rPr lang="ru-RU" sz="2400" spc="65" dirty="0" smtClean="0"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75" dirty="0">
                <a:latin typeface="Calibri"/>
                <a:cs typeface="Calibri"/>
              </a:rPr>
              <a:t>Наука </a:t>
            </a:r>
            <a:r>
              <a:rPr sz="2400" spc="25" dirty="0">
                <a:latin typeface="Calibri"/>
                <a:cs typeface="Calibri"/>
              </a:rPr>
              <a:t>и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40" dirty="0" err="1" smtClean="0">
                <a:latin typeface="Calibri"/>
                <a:cs typeface="Calibri"/>
              </a:rPr>
              <a:t>образование</a:t>
            </a:r>
            <a:r>
              <a:rPr lang="ru-RU" sz="2400" spc="4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36" y="1644903"/>
            <a:ext cx="7070090" cy="433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Приложения-тренажеры;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Организация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самостоятельной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работы;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Интерактивная стена/стенд;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Обзоры книг;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Словарь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стене;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Безопасность в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лаборатории;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Игры.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sz="3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1795" y="5715000"/>
            <a:ext cx="8209280" cy="72390"/>
          </a:xfrm>
          <a:custGeom>
            <a:avLst/>
            <a:gdLst/>
            <a:ahLst/>
            <a:cxnLst/>
            <a:rect l="l" t="t" r="r" b="b"/>
            <a:pathLst>
              <a:path w="8209280" h="72389">
                <a:moveTo>
                  <a:pt x="0" y="72007"/>
                </a:moveTo>
                <a:lnTo>
                  <a:pt x="8208899" y="72007"/>
                </a:lnTo>
                <a:lnTo>
                  <a:pt x="8208899" y="0"/>
                </a:lnTo>
                <a:lnTo>
                  <a:pt x="0" y="0"/>
                </a:lnTo>
                <a:lnTo>
                  <a:pt x="0" y="72007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9116" y="502622"/>
            <a:ext cx="8229600" cy="622477"/>
          </a:xfrm>
          <a:prstGeom prst="rect">
            <a:avLst/>
          </a:prstGeom>
        </p:spPr>
        <p:txBody>
          <a:bodyPr vert="horz" wrap="square" lIns="0" tIns="220217" rIns="0" bIns="0" rtlCol="0">
            <a:spAutoFit/>
          </a:bodyPr>
          <a:lstStyle/>
          <a:p>
            <a:pPr marL="1012190">
              <a:lnSpc>
                <a:spcPct val="100000"/>
              </a:lnSpc>
            </a:pPr>
            <a:r>
              <a:rPr lang="ru-RU" sz="2600" spc="85" dirty="0" smtClean="0"/>
              <a:t>Направления использования:</a:t>
            </a:r>
            <a:endParaRPr sz="2600" baseline="1157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95540"/>
            <a:ext cx="8229600" cy="1104660"/>
          </a:xfrm>
          <a:prstGeom prst="rect">
            <a:avLst/>
          </a:prstGeom>
        </p:spPr>
        <p:txBody>
          <a:bodyPr vert="horz" wrap="square" lIns="0" tIns="271017" rIns="0" bIns="0" rtlCol="0">
            <a:spAutoFit/>
          </a:bodyPr>
          <a:lstStyle/>
          <a:p>
            <a:pPr marL="2820670">
              <a:lnSpc>
                <a:spcPct val="100000"/>
              </a:lnSpc>
            </a:pPr>
            <a:r>
              <a:rPr lang="ru-RU" spc="75" dirty="0" smtClean="0"/>
              <a:t>Химия</a:t>
            </a:r>
            <a:endParaRPr spc="75" dirty="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7129" marR="5080">
              <a:lnSpc>
                <a:spcPct val="120000"/>
              </a:lnSpc>
            </a:pPr>
            <a:r>
              <a:rPr lang="ru-RU" sz="2000" dirty="0"/>
              <a:t>Приложение дополненной реальности предназначено для развития познавательного интереса к химии.  </a:t>
            </a:r>
            <a:r>
              <a:rPr lang="en-US" sz="2000" dirty="0"/>
              <a:t>Elements</a:t>
            </a:r>
            <a:r>
              <a:rPr lang="ru-RU" sz="2000" dirty="0"/>
              <a:t> 4</a:t>
            </a:r>
            <a:r>
              <a:rPr lang="en-US" sz="2000" dirty="0"/>
              <a:t>D</a:t>
            </a:r>
            <a:r>
              <a:rPr lang="ru-RU" sz="2000" dirty="0"/>
              <a:t> </a:t>
            </a:r>
            <a:r>
              <a:rPr lang="ru-RU" sz="2000" dirty="0" smtClean="0"/>
              <a:t>представляет собой набор кубиков </a:t>
            </a:r>
            <a:r>
              <a:rPr lang="ru-RU" sz="2000" dirty="0"/>
              <a:t>с </a:t>
            </a:r>
            <a:r>
              <a:rPr lang="ru-RU" sz="2000" dirty="0" smtClean="0"/>
              <a:t> </a:t>
            </a:r>
            <a:r>
              <a:rPr lang="ru-RU" sz="2000" dirty="0"/>
              <a:t>элементами периодической таблицы. </a:t>
            </a:r>
            <a:endParaRPr sz="2000" dirty="0"/>
          </a:p>
        </p:txBody>
      </p:sp>
      <p:sp>
        <p:nvSpPr>
          <p:cNvPr id="5" name="object 5"/>
          <p:cNvSpPr/>
          <p:nvPr/>
        </p:nvSpPr>
        <p:spPr>
          <a:xfrm>
            <a:off x="3745865" y="4678311"/>
            <a:ext cx="673735" cy="995680"/>
          </a:xfrm>
          <a:custGeom>
            <a:avLst/>
            <a:gdLst/>
            <a:ahLst/>
            <a:cxnLst/>
            <a:rect l="l" t="t" r="r" b="b"/>
            <a:pathLst>
              <a:path w="673735" h="995679">
                <a:moveTo>
                  <a:pt x="673227" y="0"/>
                </a:moveTo>
                <a:lnTo>
                  <a:pt x="0" y="497687"/>
                </a:lnTo>
                <a:lnTo>
                  <a:pt x="673227" y="995362"/>
                </a:lnTo>
                <a:lnTo>
                  <a:pt x="67322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19600" y="4832467"/>
            <a:ext cx="4511675" cy="687368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5400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2000"/>
              </a:spcBef>
            </a:pPr>
            <a:r>
              <a:rPr sz="2800" spc="40" dirty="0" err="1">
                <a:solidFill>
                  <a:srgbClr val="FFFFFF"/>
                </a:solidFill>
                <a:latin typeface="Calibri"/>
                <a:cs typeface="Calibri"/>
              </a:rPr>
              <a:t>Приложение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Elements</a:t>
            </a:r>
            <a:r>
              <a:rPr sz="2800" spc="2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4D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3190875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4" y="3124200"/>
            <a:ext cx="2920365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2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216" y="419340"/>
            <a:ext cx="8229600" cy="1104660"/>
          </a:xfrm>
          <a:prstGeom prst="rect">
            <a:avLst/>
          </a:prstGeom>
        </p:spPr>
        <p:txBody>
          <a:bodyPr vert="horz" wrap="square" lIns="0" tIns="271017" rIns="0" bIns="0" rtlCol="0">
            <a:spAutoFit/>
          </a:bodyPr>
          <a:lstStyle/>
          <a:p>
            <a:pPr marL="2820670">
              <a:lnSpc>
                <a:spcPct val="100000"/>
              </a:lnSpc>
            </a:pPr>
            <a:r>
              <a:rPr lang="ru-RU" spc="75" dirty="0" smtClean="0"/>
              <a:t>АЭС на ладони</a:t>
            </a:r>
            <a:endParaRPr spc="75" dirty="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7129" marR="5080">
              <a:lnSpc>
                <a:spcPct val="120000"/>
              </a:lnSpc>
            </a:pPr>
            <a:r>
              <a:rPr lang="ru-RU" sz="2000" dirty="0" smtClean="0"/>
              <a:t> </a:t>
            </a:r>
            <a:r>
              <a:rPr lang="ru-RU" sz="2000" dirty="0"/>
              <a:t>помощью приложения можно узнать интересные факты по атомной энергетике и </a:t>
            </a:r>
            <a:r>
              <a:rPr lang="ru-RU" sz="2000" dirty="0" smtClean="0"/>
              <a:t>об альтернативных источниках энергии</a:t>
            </a:r>
            <a:r>
              <a:rPr lang="ru-RU" sz="2000" dirty="0"/>
              <a:t>. В качестве дополнительной </a:t>
            </a:r>
            <a:r>
              <a:rPr lang="ru-RU" sz="2000" dirty="0" smtClean="0"/>
              <a:t>информации описывается специфика </a:t>
            </a:r>
            <a:r>
              <a:rPr lang="ru-RU" sz="2000" dirty="0"/>
              <a:t>устройства современной российской АЭС. </a:t>
            </a:r>
          </a:p>
        </p:txBody>
      </p:sp>
      <p:sp>
        <p:nvSpPr>
          <p:cNvPr id="5" name="object 5"/>
          <p:cNvSpPr/>
          <p:nvPr/>
        </p:nvSpPr>
        <p:spPr>
          <a:xfrm>
            <a:off x="3876635" y="5161522"/>
            <a:ext cx="673735" cy="995680"/>
          </a:xfrm>
          <a:custGeom>
            <a:avLst/>
            <a:gdLst/>
            <a:ahLst/>
            <a:cxnLst/>
            <a:rect l="l" t="t" r="r" b="b"/>
            <a:pathLst>
              <a:path w="673735" h="995679">
                <a:moveTo>
                  <a:pt x="673227" y="0"/>
                </a:moveTo>
                <a:lnTo>
                  <a:pt x="0" y="497687"/>
                </a:lnTo>
                <a:lnTo>
                  <a:pt x="673227" y="995362"/>
                </a:lnTo>
                <a:lnTo>
                  <a:pt x="673227" y="0"/>
                </a:lnTo>
                <a:close/>
              </a:path>
            </a:pathLst>
          </a:custGeom>
          <a:solidFill>
            <a:srgbClr val="DF90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50370" y="5303152"/>
            <a:ext cx="4511675" cy="687368"/>
          </a:xfrm>
          <a:prstGeom prst="rect">
            <a:avLst/>
          </a:prstGeom>
          <a:solidFill>
            <a:srgbClr val="DF9003"/>
          </a:solidFill>
        </p:spPr>
        <p:txBody>
          <a:bodyPr vert="horz" wrap="square" lIns="0" tIns="25400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2000"/>
              </a:spcBef>
            </a:pPr>
            <a:r>
              <a:rPr sz="2800" spc="40" dirty="0" err="1">
                <a:solidFill>
                  <a:srgbClr val="FFFFFF"/>
                </a:solidFill>
                <a:latin typeface="Calibri"/>
                <a:cs typeface="Calibri"/>
              </a:rPr>
              <a:t>Приложение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АЭС на ладони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1" y="703273"/>
            <a:ext cx="2543867" cy="26289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34866"/>
            <a:ext cx="3232150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4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563</TotalTime>
  <Words>507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Приложения дополненной реальности в начальной школе</vt:lpstr>
      <vt:lpstr>Что такое «Дополненная реальность»?</vt:lpstr>
      <vt:lpstr>Признаки дополненной реальности:</vt:lpstr>
      <vt:lpstr>Как работают приложения дополненной реальности</vt:lpstr>
      <vt:lpstr>   При успешном распознавании маркера, данные о его положении интерпретируются в данные виртуального трёхмерного пространства приложения. Кадр с реальным объектом дополняется виртуальным объектом в правильном ракурсе относительно положения устройства. </vt:lpstr>
      <vt:lpstr>Где уже применяется дополненная  реальность?</vt:lpstr>
      <vt:lpstr>Направления использования:</vt:lpstr>
      <vt:lpstr>Химия</vt:lpstr>
      <vt:lpstr>АЭС на ладони</vt:lpstr>
      <vt:lpstr>Анатомия</vt:lpstr>
      <vt:lpstr>Презентация PowerPoint</vt:lpstr>
      <vt:lpstr>Астрономия</vt:lpstr>
      <vt:lpstr>Биология</vt:lpstr>
      <vt:lpstr>Особенности использования ДР в  образовании</vt:lpstr>
      <vt:lpstr>Недостатки:</vt:lpstr>
      <vt:lpstr>Недостатки:</vt:lpstr>
      <vt:lpstr>Перспективы развития технологии</vt:lpstr>
      <vt:lpstr>Выводы</vt:lpstr>
      <vt:lpstr>Изображения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приложений дополненной реальности в образовании</dc:title>
  <dc:creator>UserIDO</dc:creator>
  <cp:lastModifiedBy>Пользователь Windows</cp:lastModifiedBy>
  <cp:revision>22</cp:revision>
  <dcterms:created xsi:type="dcterms:W3CDTF">2016-12-12T12:46:59Z</dcterms:created>
  <dcterms:modified xsi:type="dcterms:W3CDTF">2016-12-15T06:01:54Z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2016-12-12T00:00:00Z</vt:filetime>
  </property>
</Properties>
</file>