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67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5-06T16:37:40.088" idx="1">
    <p:pos x="4552" y="28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675C1-999E-4F50-B152-D832BCCB457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D760F-2CDC-4786-80ED-25DAF5086A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07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D760F-2CDC-4786-80ED-25DAF5086AB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58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E848-D6BD-43C7-A64F-29C2D46B3D8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2CCC-D734-4F8B-BA08-AB96B6D70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78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E848-D6BD-43C7-A64F-29C2D46B3D8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2CCC-D734-4F8B-BA08-AB96B6D70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5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E848-D6BD-43C7-A64F-29C2D46B3D8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2CCC-D734-4F8B-BA08-AB96B6D70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904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8"/>
          <p:cNvSpPr txBox="1">
            <a:spLocks noChangeArrowheads="1"/>
          </p:cNvSpPr>
          <p:nvPr/>
        </p:nvSpPr>
        <p:spPr bwMode="gray">
          <a:xfrm>
            <a:off x="8026400" y="5934076"/>
            <a:ext cx="377613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rgbClr val="6FB4E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LOGO</a:t>
            </a: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rot="16200000">
            <a:off x="9620250" y="4286251"/>
            <a:ext cx="2571750" cy="2571749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2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17" descr="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018" y="5357814"/>
            <a:ext cx="1162049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1" y="5562601"/>
            <a:ext cx="176106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818" y="5643563"/>
            <a:ext cx="82338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48000" y="3962400"/>
            <a:ext cx="8229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46400" y="3200401"/>
            <a:ext cx="8534400" cy="682625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74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 userDrawn="1"/>
        </p:nvSpPr>
        <p:spPr>
          <a:xfrm rot="16200000">
            <a:off x="9620250" y="4286251"/>
            <a:ext cx="2571750" cy="2571749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2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17" descr="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018" y="5357814"/>
            <a:ext cx="1162049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1" y="5562601"/>
            <a:ext cx="176106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818" y="5643563"/>
            <a:ext cx="82338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44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 userDrawn="1"/>
        </p:nvSpPr>
        <p:spPr>
          <a:xfrm rot="16200000">
            <a:off x="9620250" y="4286251"/>
            <a:ext cx="2571750" cy="2571749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2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17" descr="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018" y="5357814"/>
            <a:ext cx="1162049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1" y="5562601"/>
            <a:ext cx="176106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818" y="5643563"/>
            <a:ext cx="82338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98764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 userDrawn="1"/>
        </p:nvSpPr>
        <p:spPr>
          <a:xfrm rot="16200000">
            <a:off x="9620250" y="4286251"/>
            <a:ext cx="2571750" cy="2571749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2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17" descr="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018" y="5357814"/>
            <a:ext cx="1162049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1" y="5562601"/>
            <a:ext cx="176106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818" y="5643563"/>
            <a:ext cx="82338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1200" y="1219200"/>
            <a:ext cx="5435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0000" y="1219200"/>
            <a:ext cx="5435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214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/>
          <p:cNvSpPr/>
          <p:nvPr userDrawn="1"/>
        </p:nvSpPr>
        <p:spPr>
          <a:xfrm rot="16200000">
            <a:off x="9620250" y="4286251"/>
            <a:ext cx="2571750" cy="2571749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2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17" descr="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018" y="5357814"/>
            <a:ext cx="1162049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1" y="5562601"/>
            <a:ext cx="176106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818" y="5643563"/>
            <a:ext cx="82338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607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ый треугольник 2"/>
          <p:cNvSpPr/>
          <p:nvPr userDrawn="1"/>
        </p:nvSpPr>
        <p:spPr>
          <a:xfrm rot="16200000">
            <a:off x="9620250" y="4286251"/>
            <a:ext cx="2571750" cy="2571749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2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17" descr="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018" y="5357814"/>
            <a:ext cx="1162049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1" y="5562601"/>
            <a:ext cx="176106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818" y="5643563"/>
            <a:ext cx="82338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107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/>
          <p:cNvSpPr/>
          <p:nvPr userDrawn="1"/>
        </p:nvSpPr>
        <p:spPr>
          <a:xfrm rot="16200000">
            <a:off x="9620250" y="4286251"/>
            <a:ext cx="2571750" cy="2571749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2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17" descr="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018" y="5357814"/>
            <a:ext cx="1162049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 descr="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1" y="5562601"/>
            <a:ext cx="176106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818" y="5643563"/>
            <a:ext cx="82338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061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 userDrawn="1"/>
        </p:nvSpPr>
        <p:spPr>
          <a:xfrm rot="16200000">
            <a:off x="9620250" y="4286251"/>
            <a:ext cx="2571750" cy="2571749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2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17" descr="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018" y="5357814"/>
            <a:ext cx="1162049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1" y="5562601"/>
            <a:ext cx="176106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818" y="5643563"/>
            <a:ext cx="82338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5793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E848-D6BD-43C7-A64F-29C2D46B3D8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2CCC-D734-4F8B-BA08-AB96B6D70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117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 userDrawn="1"/>
        </p:nvSpPr>
        <p:spPr>
          <a:xfrm rot="16200000">
            <a:off x="9620250" y="4286251"/>
            <a:ext cx="2571750" cy="2571749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2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17" descr="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018" y="5357814"/>
            <a:ext cx="1162049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1" y="5562601"/>
            <a:ext cx="176106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818" y="5643563"/>
            <a:ext cx="82338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097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 userDrawn="1"/>
        </p:nvSpPr>
        <p:spPr>
          <a:xfrm rot="16200000">
            <a:off x="9620250" y="4286251"/>
            <a:ext cx="2571750" cy="2571749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2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17" descr="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018" y="5357814"/>
            <a:ext cx="1162049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1" y="5562601"/>
            <a:ext cx="176106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818" y="5643563"/>
            <a:ext cx="82338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 userDrawn="1"/>
        </p:nvSpPr>
        <p:spPr>
          <a:xfrm rot="16200000">
            <a:off x="9620250" y="4286251"/>
            <a:ext cx="2571750" cy="2571749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2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17" descr="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018" y="5357814"/>
            <a:ext cx="1162049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1" y="5562601"/>
            <a:ext cx="176106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818" y="5643563"/>
            <a:ext cx="82338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17000" y="350838"/>
            <a:ext cx="2768600" cy="5592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350838"/>
            <a:ext cx="8102600" cy="5592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805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 userDrawn="1"/>
        </p:nvSpPr>
        <p:spPr>
          <a:xfrm rot="16200000">
            <a:off x="9620250" y="4286251"/>
            <a:ext cx="2571750" cy="2571749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2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17" descr="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018" y="5357814"/>
            <a:ext cx="1162049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1" y="5562601"/>
            <a:ext cx="176106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818" y="5643563"/>
            <a:ext cx="82338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350838"/>
            <a:ext cx="9245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11200" y="1219200"/>
            <a:ext cx="11074400" cy="47244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411092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E848-D6BD-43C7-A64F-29C2D46B3D8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2CCC-D734-4F8B-BA08-AB96B6D70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48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E848-D6BD-43C7-A64F-29C2D46B3D8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2CCC-D734-4F8B-BA08-AB96B6D70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65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E848-D6BD-43C7-A64F-29C2D46B3D8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2CCC-D734-4F8B-BA08-AB96B6D70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58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E848-D6BD-43C7-A64F-29C2D46B3D8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2CCC-D734-4F8B-BA08-AB96B6D70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40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E848-D6BD-43C7-A64F-29C2D46B3D8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2CCC-D734-4F8B-BA08-AB96B6D70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31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E848-D6BD-43C7-A64F-29C2D46B3D8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2CCC-D734-4F8B-BA08-AB96B6D70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1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E848-D6BD-43C7-A64F-29C2D46B3D8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2CCC-D734-4F8B-BA08-AB96B6D70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91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8E848-D6BD-43C7-A64F-29C2D46B3D8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12CCC-D734-4F8B-BA08-AB96B6D70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93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Rectangle 50"/>
          <p:cNvSpPr>
            <a:spLocks noChangeArrowheads="1"/>
          </p:cNvSpPr>
          <p:nvPr/>
        </p:nvSpPr>
        <p:spPr bwMode="gray">
          <a:xfrm>
            <a:off x="2844800" y="381000"/>
            <a:ext cx="9347200" cy="533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gray">
          <a:xfrm>
            <a:off x="2641600" y="457200"/>
            <a:ext cx="95504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219200"/>
            <a:ext cx="1107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06400" y="6553200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7924800" y="6324600"/>
            <a:ext cx="386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962400" y="6553200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C06800-EEC7-4843-BDE2-FCDED4F656BD}" type="slidenum">
              <a:rPr lang="en-US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438400" y="350838"/>
            <a:ext cx="9245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3" name="Text Box 45"/>
          <p:cNvSpPr txBox="1">
            <a:spLocks noChangeArrowheads="1"/>
          </p:cNvSpPr>
          <p:nvPr/>
        </p:nvSpPr>
        <p:spPr bwMode="white">
          <a:xfrm>
            <a:off x="9594851" y="5943601"/>
            <a:ext cx="219074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rgbClr val="6FB4E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35699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/>
          <p:cNvSpPr/>
          <p:nvPr/>
        </p:nvSpPr>
        <p:spPr>
          <a:xfrm rot="16200000">
            <a:off x="8417719" y="4607719"/>
            <a:ext cx="2571750" cy="1928812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2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339" name="Picture 17" descr="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64" y="5357814"/>
            <a:ext cx="871537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5" descr="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8" y="5562601"/>
            <a:ext cx="13208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6" descr="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114" y="5643563"/>
            <a:ext cx="6175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665559" y="4632475"/>
            <a:ext cx="2431097" cy="4883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Arial"/>
              </a:rPr>
              <a:t>Круглый </a:t>
            </a:r>
            <a:r>
              <a:rPr lang="ru-RU" sz="1600" b="1" dirty="0" smtClean="0">
                <a:solidFill>
                  <a:srgbClr val="000000"/>
                </a:solidFill>
                <a:latin typeface="Arial"/>
              </a:rPr>
              <a:t>стол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Arial"/>
              </a:rPr>
              <a:t>23.09.2020</a:t>
            </a:r>
            <a:endParaRPr lang="ru-RU" sz="1600" b="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347" name="Группа 11"/>
          <p:cNvGrpSpPr>
            <a:grpSpLocks/>
          </p:cNvGrpSpPr>
          <p:nvPr/>
        </p:nvGrpSpPr>
        <p:grpSpPr bwMode="auto">
          <a:xfrm>
            <a:off x="1654176" y="4654550"/>
            <a:ext cx="2022475" cy="1631950"/>
            <a:chOff x="6714112" y="4831347"/>
            <a:chExt cx="2429887" cy="1796369"/>
          </a:xfrm>
        </p:grpSpPr>
        <p:pic>
          <p:nvPicPr>
            <p:cNvPr id="14349" name="Picture 17" descr="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188" y="4831347"/>
              <a:ext cx="1107216" cy="1026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 descr="b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714112" y="5143511"/>
              <a:ext cx="1464685" cy="1357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6" descr="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892968" y="5469949"/>
              <a:ext cx="1251031" cy="1157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2750307" y="394156"/>
            <a:ext cx="691522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Муниципальный ресурсный центр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как методический инструмент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управления качеством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образования в условиях реализации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ФГОС СОО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на основе сетевого взаимодействия»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</a:rPr>
              <a:t>инновационный проект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МАОУ «</a:t>
            </a:r>
            <a:r>
              <a:rPr lang="ru-RU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Еврогимназия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</a:rPr>
              <a:t>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</a:rPr>
              <a:t>2020-2021уч.год</a:t>
            </a:r>
          </a:p>
        </p:txBody>
      </p:sp>
    </p:spTree>
    <p:extLst>
      <p:ext uri="{BB962C8B-B14F-4D97-AF65-F5344CB8AC3E}">
        <p14:creationId xmlns:p14="http://schemas.microsoft.com/office/powerpoint/2010/main" val="1761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3791745" y="2852937"/>
            <a:ext cx="590430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C00000"/>
                </a:solidFill>
              </a:rPr>
              <a:t>Приглашаем все образовательные организации к сотрудничеству!!!</a:t>
            </a:r>
          </a:p>
        </p:txBody>
      </p:sp>
    </p:spTree>
    <p:extLst>
      <p:ext uri="{BB962C8B-B14F-4D97-AF65-F5344CB8AC3E}">
        <p14:creationId xmlns:p14="http://schemas.microsoft.com/office/powerpoint/2010/main" val="35734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</a:t>
            </a:r>
            <a:r>
              <a:rPr lang="ru-RU" dirty="0" smtClean="0"/>
              <a:t>«круглого стола»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200" y="993531"/>
            <a:ext cx="11074400" cy="5222631"/>
          </a:xfrm>
        </p:spPr>
        <p:txBody>
          <a:bodyPr/>
          <a:lstStyle/>
          <a:p>
            <a:r>
              <a:rPr lang="ru-RU" dirty="0" smtClean="0"/>
              <a:t>Цель: Обсуждение организационно- содержательных условий создания и функционирования методической сети в рамках введения и реализации ФГОС СОО деятельности ОО </a:t>
            </a:r>
          </a:p>
          <a:p>
            <a:r>
              <a:rPr lang="ru-RU" dirty="0" smtClean="0"/>
              <a:t>Вопросы для обсуждения: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Представление МАОУ «</a:t>
            </a:r>
            <a:r>
              <a:rPr lang="ru-RU" dirty="0" err="1" smtClean="0"/>
              <a:t>Еврогимназия</a:t>
            </a:r>
            <a:r>
              <a:rPr lang="ru-RU" dirty="0" smtClean="0"/>
              <a:t>» дорожной карты реализации инновационного проекта;</a:t>
            </a:r>
          </a:p>
          <a:p>
            <a:pPr marL="514350" indent="-514350">
              <a:buAutoNum type="arabicPeriod"/>
            </a:pPr>
            <a:r>
              <a:rPr lang="ru-RU" dirty="0" smtClean="0"/>
              <a:t>Обсуждение направлений деятельности ресурсного центра</a:t>
            </a:r>
          </a:p>
          <a:p>
            <a:pPr marL="514350" indent="-514350">
              <a:buAutoNum type="arabicPeriod"/>
            </a:pPr>
            <a:r>
              <a:rPr lang="ru-RU" dirty="0" smtClean="0"/>
              <a:t>О заключении соглашений о сетевом взаимодействии ОО в рамках методической сети.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О выявлении потребностей ОО </a:t>
            </a:r>
          </a:p>
          <a:p>
            <a:pPr marL="0" indent="0">
              <a:buNone/>
            </a:pPr>
            <a:r>
              <a:rPr lang="ru-RU" dirty="0" smtClean="0"/>
              <a:t>в определении тематики КПК, стажировок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533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9743" r="18686"/>
          <a:stretch/>
        </p:blipFill>
        <p:spPr>
          <a:xfrm>
            <a:off x="1524000" y="5485"/>
            <a:ext cx="9144000" cy="58326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6523" y="1028700"/>
            <a:ext cx="2479431" cy="5081954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Лот № 2 Эффективные модели методической службы образовательных организаций как сетевых ресурсных центров повышения качества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977981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696" y="404664"/>
            <a:ext cx="7200800" cy="720080"/>
          </a:xfrm>
        </p:spPr>
        <p:txBody>
          <a:bodyPr/>
          <a:lstStyle/>
          <a:p>
            <a:r>
              <a:rPr lang="ru-RU" dirty="0" smtClean="0"/>
              <a:t>Инновационный проект</a:t>
            </a:r>
            <a:br>
              <a:rPr lang="ru-RU" dirty="0" smtClean="0"/>
            </a:br>
            <a:r>
              <a:rPr lang="ru-RU" dirty="0" smtClean="0"/>
              <a:t> МАОУ «</a:t>
            </a:r>
            <a:r>
              <a:rPr lang="ru-RU" dirty="0" err="1" smtClean="0"/>
              <a:t>Еврогимназия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7568" y="1916832"/>
            <a:ext cx="8305800" cy="472440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sz="3600" dirty="0"/>
              <a:t>Муниципальный ресурсный центр как методически инструмент управления качеством образования в условиях реализации ФГОС СОО на основе сетевого взаимодействия»</a:t>
            </a:r>
          </a:p>
        </p:txBody>
      </p:sp>
    </p:spTree>
    <p:extLst>
      <p:ext uri="{BB962C8B-B14F-4D97-AF65-F5344CB8AC3E}">
        <p14:creationId xmlns:p14="http://schemas.microsoft.com/office/powerpoint/2010/main" val="214821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6501" y="260648"/>
            <a:ext cx="6934200" cy="5635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 деятельности: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8186" y="914400"/>
            <a:ext cx="8305800" cy="47244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Создание модели обучения гуманитарного профиля, обеспечивающей качественное образование при переходе на Федеральный государственный образовательный стандарт среднего общего образования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Задачи:</a:t>
            </a:r>
          </a:p>
          <a:p>
            <a:pPr marL="0" indent="0">
              <a:buNone/>
            </a:pPr>
            <a:r>
              <a:rPr lang="ru-RU" sz="1600" dirty="0"/>
              <a:t>1.Описать модель гуманитарного профиля при переходе на ФГОС среднего общего образования и отработать в рамках сети образовательных учреждений ГО Ревда.</a:t>
            </a:r>
          </a:p>
          <a:p>
            <a:pPr marL="0" indent="0">
              <a:buNone/>
            </a:pPr>
            <a:r>
              <a:rPr lang="ru-RU" sz="1600" dirty="0"/>
              <a:t>2. Создать модель авторской методической сети ( через участие в национальной методической сети и создание локальной сети) </a:t>
            </a:r>
          </a:p>
          <a:p>
            <a:pPr marL="0" indent="0">
              <a:buNone/>
            </a:pPr>
            <a:r>
              <a:rPr lang="ru-RU" sz="1600" dirty="0"/>
              <a:t>3.Спроектировать и реализовать систему дидактических единиц, раскрывающих </a:t>
            </a:r>
            <a:r>
              <a:rPr lang="ru-RU" sz="1600" dirty="0" err="1"/>
              <a:t>метапредметные</a:t>
            </a:r>
            <a:r>
              <a:rPr lang="ru-RU" sz="1600" dirty="0"/>
              <a:t> понятия и действия, входящих в содержание гуманитарного профиля на уровне образовательной организации.</a:t>
            </a:r>
          </a:p>
          <a:p>
            <a:pPr marL="0" indent="0">
              <a:buNone/>
            </a:pPr>
            <a:r>
              <a:rPr lang="ru-RU" sz="1600" dirty="0"/>
              <a:t>4.Создать условия для повышения квалификации управленческих и педагогических кадров общеобразовательных учреждений.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FF0000"/>
                </a:solidFill>
              </a:rPr>
              <a:t>5.Осуществить модульное обучение административных команд образовательных учреждений, участников-сети, осуществляющих переход на ФГОС СОО.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68637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Сроки и виды работ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52" y="914400"/>
            <a:ext cx="8305800" cy="4724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u="sng" dirty="0" smtClean="0"/>
              <a:t>Срок реализации проекта: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сентябрь - декабрь 2020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Виды работ: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Формирование в образовательной организации нормативных правовых и организационно-методических условий системной инновационной деятельности;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2.Создание рабочей группы по разработке проекта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Создание локальной методической сети ОО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Заключение договоров с экспертами на сопровождение реализации проекта.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Разработка курса (рабочей программы, содержания, пакета дидактических материалов,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КИМов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видеоуроков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вебинаров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т.д.) «На пути к профессиональному самоопределению»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Приобретение необходимого оборудования в объеме выделенного гранта.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5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результаты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914400"/>
            <a:ext cx="8587680" cy="47244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Локальная методическая сеть организаций </a:t>
            </a:r>
          </a:p>
          <a:p>
            <a:pPr marL="0" indent="0">
              <a:buNone/>
            </a:pPr>
            <a:r>
              <a:rPr lang="ru-RU" sz="1800" dirty="0"/>
              <a:t>(не менее 20: (ГО Ревда, Свердловской области и других субъектов РФ)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Комплект продуктов инновационной деятельности </a:t>
            </a:r>
            <a:r>
              <a:rPr lang="ru-RU" sz="1800" dirty="0">
                <a:solidFill>
                  <a:srgbClr val="002060"/>
                </a:solidFill>
              </a:rPr>
              <a:t>(рабочие программы, дидактические материалы, </a:t>
            </a:r>
            <a:r>
              <a:rPr lang="ru-RU" sz="1800" dirty="0" err="1">
                <a:solidFill>
                  <a:srgbClr val="002060"/>
                </a:solidFill>
              </a:rPr>
              <a:t>КИМы</a:t>
            </a:r>
            <a:r>
              <a:rPr lang="ru-RU" sz="1800" dirty="0">
                <a:solidFill>
                  <a:srgbClr val="002060"/>
                </a:solidFill>
              </a:rPr>
              <a:t> по предметам гуманитарного профиля: русский язык, литература, право; курса внеурочной деятельности «На пути к профессиональному самоопределению»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Видеоролик</a:t>
            </a:r>
            <a:r>
              <a:rPr lang="ru-RU" sz="1800" dirty="0">
                <a:solidFill>
                  <a:srgbClr val="002060"/>
                </a:solidFill>
              </a:rPr>
              <a:t> (не менее 1,5 минут и не более 5 минут) о создании, развитии, внедрении и тиражировании продуктов инновационной деятельности образовательной организации в рамках выбранного проекта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Проведение </a:t>
            </a:r>
            <a:r>
              <a:rPr lang="ru-RU" dirty="0" err="1" smtClean="0">
                <a:solidFill>
                  <a:srgbClr val="C00000"/>
                </a:solidFill>
              </a:rPr>
              <a:t>вебинаров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для целевых групп (по графику)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Курсы повышения квалификации педагогов ОО, реализующих ФГОС СОО</a:t>
            </a:r>
            <a:r>
              <a:rPr lang="ru-RU" sz="1800" dirty="0">
                <a:solidFill>
                  <a:srgbClr val="002060"/>
                </a:solidFill>
              </a:rPr>
              <a:t>(</a:t>
            </a:r>
            <a:r>
              <a:rPr lang="ru-RU" sz="1800" dirty="0" err="1">
                <a:solidFill>
                  <a:srgbClr val="002060"/>
                </a:solidFill>
              </a:rPr>
              <a:t>стажировочный</a:t>
            </a:r>
            <a:r>
              <a:rPr lang="ru-RU" sz="1800" dirty="0">
                <a:solidFill>
                  <a:srgbClr val="002060"/>
                </a:solidFill>
              </a:rPr>
              <a:t> модуль)</a:t>
            </a:r>
          </a:p>
        </p:txBody>
      </p:sp>
    </p:spTree>
    <p:extLst>
      <p:ext uri="{BB962C8B-B14F-4D97-AF65-F5344CB8AC3E}">
        <p14:creationId xmlns:p14="http://schemas.microsoft.com/office/powerpoint/2010/main" val="11482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 мероприятий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980729"/>
            <a:ext cx="8784976" cy="723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 проекта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01" b="32936"/>
          <a:stretch/>
        </p:blipFill>
        <p:spPr>
          <a:xfrm>
            <a:off x="1919536" y="1124744"/>
            <a:ext cx="849694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34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b2004190l">
  <a:themeElements>
    <a:clrScheme name="Тема Office 3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6FB4E3"/>
      </a:accent1>
      <a:accent2>
        <a:srgbClr val="5DBDAB"/>
      </a:accent2>
      <a:accent3>
        <a:srgbClr val="FFFFFF"/>
      </a:accent3>
      <a:accent4>
        <a:srgbClr val="000000"/>
      </a:accent4>
      <a:accent5>
        <a:srgbClr val="BBD6EF"/>
      </a:accent5>
      <a:accent6>
        <a:srgbClr val="53AB9B"/>
      </a:accent6>
      <a:hlink>
        <a:srgbClr val="D17FB6"/>
      </a:hlink>
      <a:folHlink>
        <a:srgbClr val="E3981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3663F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CE5C38"/>
        </a:accent6>
        <a:hlink>
          <a:srgbClr val="7476DC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B4E3"/>
        </a:accent1>
        <a:accent2>
          <a:srgbClr val="5DBDAB"/>
        </a:accent2>
        <a:accent3>
          <a:srgbClr val="FFFFFF"/>
        </a:accent3>
        <a:accent4>
          <a:srgbClr val="000000"/>
        </a:accent4>
        <a:accent5>
          <a:srgbClr val="BBD6EF"/>
        </a:accent5>
        <a:accent6>
          <a:srgbClr val="53AB9B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467</Words>
  <Application>Microsoft Office PowerPoint</Application>
  <PresentationFormat>Широкоэкранный</PresentationFormat>
  <Paragraphs>51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cdb2004190l</vt:lpstr>
      <vt:lpstr>Презентация PowerPoint</vt:lpstr>
      <vt:lpstr>Программа «круглого стола»</vt:lpstr>
      <vt:lpstr>Презентация PowerPoint</vt:lpstr>
      <vt:lpstr>Инновационный проект  МАОУ «Еврогимназия»</vt:lpstr>
      <vt:lpstr>Цель деятельности: </vt:lpstr>
      <vt:lpstr> Сроки и виды работ</vt:lpstr>
      <vt:lpstr>Ожидаемые результаты</vt:lpstr>
      <vt:lpstr>График мероприятий</vt:lpstr>
      <vt:lpstr>Бюджет проекта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2020-08-25T10:11:03Z</dcterms:created>
  <dcterms:modified xsi:type="dcterms:W3CDTF">2020-09-23T10:30:05Z</dcterms:modified>
</cp:coreProperties>
</file>