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9"/>
  </p:notesMasterIdLst>
  <p:sldIdLst>
    <p:sldId id="362" r:id="rId3"/>
    <p:sldId id="327" r:id="rId4"/>
    <p:sldId id="347" r:id="rId5"/>
    <p:sldId id="305" r:id="rId6"/>
    <p:sldId id="348" r:id="rId7"/>
    <p:sldId id="373" r:id="rId8"/>
    <p:sldId id="363" r:id="rId9"/>
    <p:sldId id="364" r:id="rId10"/>
    <p:sldId id="350" r:id="rId11"/>
    <p:sldId id="365" r:id="rId12"/>
    <p:sldId id="352" r:id="rId13"/>
    <p:sldId id="351" r:id="rId14"/>
    <p:sldId id="360" r:id="rId15"/>
    <p:sldId id="369" r:id="rId16"/>
    <p:sldId id="378" r:id="rId17"/>
    <p:sldId id="379" r:id="rId18"/>
    <p:sldId id="380" r:id="rId19"/>
    <p:sldId id="381" r:id="rId20"/>
    <p:sldId id="382" r:id="rId21"/>
    <p:sldId id="356" r:id="rId22"/>
    <p:sldId id="366" r:id="rId23"/>
    <p:sldId id="372" r:id="rId24"/>
    <p:sldId id="400" r:id="rId25"/>
    <p:sldId id="404" r:id="rId26"/>
    <p:sldId id="401" r:id="rId27"/>
    <p:sldId id="405" r:id="rId28"/>
    <p:sldId id="406" r:id="rId29"/>
    <p:sldId id="407" r:id="rId30"/>
    <p:sldId id="368" r:id="rId31"/>
    <p:sldId id="312" r:id="rId32"/>
    <p:sldId id="311" r:id="rId33"/>
    <p:sldId id="357" r:id="rId34"/>
    <p:sldId id="349" r:id="rId35"/>
    <p:sldId id="315" r:id="rId36"/>
    <p:sldId id="374" r:id="rId37"/>
    <p:sldId id="375" r:id="rId38"/>
    <p:sldId id="376" r:id="rId39"/>
    <p:sldId id="377" r:id="rId40"/>
    <p:sldId id="370" r:id="rId41"/>
    <p:sldId id="371" r:id="rId42"/>
    <p:sldId id="383" r:id="rId43"/>
    <p:sldId id="384" r:id="rId44"/>
    <p:sldId id="385" r:id="rId45"/>
    <p:sldId id="386" r:id="rId46"/>
    <p:sldId id="387" r:id="rId47"/>
    <p:sldId id="388" r:id="rId48"/>
    <p:sldId id="389" r:id="rId49"/>
    <p:sldId id="390" r:id="rId50"/>
    <p:sldId id="391" r:id="rId51"/>
    <p:sldId id="392" r:id="rId52"/>
    <p:sldId id="393" r:id="rId53"/>
    <p:sldId id="394" r:id="rId54"/>
    <p:sldId id="396" r:id="rId55"/>
    <p:sldId id="398" r:id="rId56"/>
    <p:sldId id="399" r:id="rId57"/>
    <p:sldId id="340" r:id="rId58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8857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Результаты проверочной работы по теме</a:t>
            </a:r>
            <a:r>
              <a:rPr lang="ru-RU" dirty="0" smtClean="0"/>
              <a:t>:</a:t>
            </a:r>
          </a:p>
          <a:p>
            <a:pPr>
              <a:defRPr/>
            </a:pPr>
            <a:r>
              <a:rPr lang="ru-RU" dirty="0" smtClean="0"/>
              <a:t>«Однородные</a:t>
            </a:r>
            <a:r>
              <a:rPr lang="ru-RU" baseline="0" dirty="0" smtClean="0"/>
              <a:t> члены предложения.</a:t>
            </a:r>
            <a:r>
              <a:rPr lang="ru-RU" dirty="0" smtClean="0"/>
              <a:t>"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проверочной работы по теме:"Глагол как часть речи. Правописание частицы не с глаголами"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определение грамматичекой основы</c:v>
                </c:pt>
                <c:pt idx="1">
                  <c:v>вижу однор.члены в предложении</c:v>
                </c:pt>
                <c:pt idx="2">
                  <c:v>запятые в предложении с союзами</c:v>
                </c:pt>
                <c:pt idx="3">
                  <c:v>запятые в предложении без союзов</c:v>
                </c:pt>
                <c:pt idx="4">
                  <c:v>У-6</c:v>
                </c:pt>
                <c:pt idx="5">
                  <c:v>У-8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24</c:v>
                </c:pt>
                <c:pt idx="1">
                  <c:v>25</c:v>
                </c:pt>
                <c:pt idx="2">
                  <c:v>18</c:v>
                </c:pt>
                <c:pt idx="3">
                  <c:v>25</c:v>
                </c:pt>
                <c:pt idx="4">
                  <c:v>20</c:v>
                </c:pt>
                <c:pt idx="5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3722496"/>
        <c:axId val="53720960"/>
      </c:barChart>
      <c:valAx>
        <c:axId val="53720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722496"/>
        <c:crosses val="autoZero"/>
        <c:crossBetween val="between"/>
      </c:valAx>
      <c:catAx>
        <c:axId val="53722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372096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Результаты проверочной работы по теме</a:t>
            </a:r>
            <a:r>
              <a:rPr lang="ru-RU" dirty="0" smtClean="0"/>
              <a:t>:</a:t>
            </a:r>
          </a:p>
          <a:p>
            <a:pPr>
              <a:defRPr/>
            </a:pPr>
            <a:r>
              <a:rPr lang="ru-RU" dirty="0" smtClean="0"/>
              <a:t>«Синтаксический</a:t>
            </a:r>
            <a:r>
              <a:rPr lang="ru-RU" baseline="0" dirty="0" smtClean="0"/>
              <a:t> разбор предложения. </a:t>
            </a:r>
          </a:p>
          <a:p>
            <a:pPr>
              <a:defRPr/>
            </a:pPr>
            <a:r>
              <a:rPr lang="ru-RU" baseline="0" dirty="0" smtClean="0"/>
              <a:t>Словосочетание в предложении.</a:t>
            </a:r>
            <a:r>
              <a:rPr lang="ru-RU" dirty="0" smtClean="0"/>
              <a:t>"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проверочной работы по теме:"Глагол как часть речи. Правописание частицы не с глаголами"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У-1</c:v>
                </c:pt>
                <c:pt idx="1">
                  <c:v>У-2</c:v>
                </c:pt>
                <c:pt idx="2">
                  <c:v>У-3</c:v>
                </c:pt>
                <c:pt idx="3">
                  <c:v>У-4</c:v>
                </c:pt>
                <c:pt idx="4">
                  <c:v>У-7</c:v>
                </c:pt>
                <c:pt idx="5">
                  <c:v>ХАРАКТ.ПР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24</c:v>
                </c:pt>
                <c:pt idx="1">
                  <c:v>18</c:v>
                </c:pt>
                <c:pt idx="2">
                  <c:v>12</c:v>
                </c:pt>
                <c:pt idx="3">
                  <c:v>22</c:v>
                </c:pt>
                <c:pt idx="4">
                  <c:v>17</c:v>
                </c:pt>
                <c:pt idx="5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3802496"/>
        <c:axId val="53800960"/>
      </c:barChart>
      <c:valAx>
        <c:axId val="53800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802496"/>
        <c:crosses val="autoZero"/>
        <c:crossBetween val="between"/>
      </c:valAx>
      <c:catAx>
        <c:axId val="53802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380096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Уровень воспитанности учащихся 1 Б</a:t>
            </a:r>
            <a:r>
              <a:rPr lang="ru-RU" b="1" baseline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класса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2472129768196036"/>
                  <c:y val="-0.15972029752687564"/>
                </c:manualLayout>
              </c:layout>
              <c:tx>
                <c:rich>
                  <a:bodyPr/>
                  <a:lstStyle/>
                  <a:p>
                    <a:r>
                      <a:rPr lang="en-US" sz="3200"/>
                      <a:t>89%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6462378687114516E-2"/>
                  <c:y val="9.0272233506107774E-2"/>
                </c:manualLayout>
              </c:layout>
              <c:tx>
                <c:rich>
                  <a:bodyPr/>
                  <a:lstStyle/>
                  <a:p>
                    <a:pPr>
                      <a:defRPr sz="20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2000">
                        <a:latin typeface="Times New Roman" pitchFamily="18" charset="0"/>
                        <a:cs typeface="Times New Roman" pitchFamily="18" charset="0"/>
                      </a:rPr>
                      <a:t>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814994190495794E-2"/>
                  <c:y val="7.793740683899987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sz="1800"/>
                      <a:t>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высокий уровень</c:v>
                </c:pt>
                <c:pt idx="1">
                  <c:v>хороший уровень</c:v>
                </c:pt>
                <c:pt idx="2">
                  <c:v>средний уровень</c:v>
                </c:pt>
                <c:pt idx="3">
                  <c:v>низкий уровень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0.89</c:v>
                </c:pt>
                <c:pt idx="1">
                  <c:v>7.0000000000000021E-2</c:v>
                </c:pt>
                <c:pt idx="2">
                  <c:v>4.0000000000000008E-2</c:v>
                </c:pt>
                <c:pt idx="3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Любознательность</c:v>
                </c:pt>
                <c:pt idx="1">
                  <c:v>Прилежание</c:v>
                </c:pt>
                <c:pt idx="2">
                  <c:v>Природа</c:v>
                </c:pt>
                <c:pt idx="3">
                  <c:v>Я и школа</c:v>
                </c:pt>
                <c:pt idx="4">
                  <c:v>Прекрасное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</c:v>
                </c:pt>
                <c:pt idx="1">
                  <c:v>24</c:v>
                </c:pt>
                <c:pt idx="2">
                  <c:v>22</c:v>
                </c:pt>
                <c:pt idx="3">
                  <c:v>26</c:v>
                </c:pt>
                <c:pt idx="4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Любознательность</c:v>
                </c:pt>
                <c:pt idx="1">
                  <c:v>Прилежание</c:v>
                </c:pt>
                <c:pt idx="2">
                  <c:v>Природа</c:v>
                </c:pt>
                <c:pt idx="3">
                  <c:v>Я и школа</c:v>
                </c:pt>
                <c:pt idx="4">
                  <c:v>Прекрасное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Любознательность</c:v>
                </c:pt>
                <c:pt idx="1">
                  <c:v>Прилежание</c:v>
                </c:pt>
                <c:pt idx="2">
                  <c:v>Природа</c:v>
                </c:pt>
                <c:pt idx="3">
                  <c:v>Я и школа</c:v>
                </c:pt>
                <c:pt idx="4">
                  <c:v>Прекрасное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5736704"/>
        <c:axId val="45738240"/>
        <c:axId val="0"/>
      </c:bar3DChart>
      <c:catAx>
        <c:axId val="45736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5738240"/>
        <c:crosses val="autoZero"/>
        <c:auto val="1"/>
        <c:lblAlgn val="ctr"/>
        <c:lblOffset val="100"/>
        <c:noMultiLvlLbl val="0"/>
      </c:catAx>
      <c:valAx>
        <c:axId val="45738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736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869177428659178E-2"/>
          <c:y val="2.7027679785192413E-2"/>
          <c:w val="0.67259749586030482"/>
          <c:h val="0.884880393670782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Долг и ответственность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8 А</c:v>
                </c:pt>
                <c:pt idx="1">
                  <c:v>9 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0.6</c:v>
                </c:pt>
                <c:pt idx="1">
                  <c:v>0.54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Бережливость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8 А</c:v>
                </c:pt>
                <c:pt idx="1">
                  <c:v>9 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0.8</c:v>
                </c:pt>
                <c:pt idx="1">
                  <c:v>0.88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Дисциплинированность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8 А</c:v>
                </c:pt>
                <c:pt idx="1">
                  <c:v>9 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0.7</c:v>
                </c:pt>
                <c:pt idx="1">
                  <c:v>0.73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Отношение к учёбе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8 А</c:v>
                </c:pt>
                <c:pt idx="1">
                  <c:v>9 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0.8</c:v>
                </c:pt>
                <c:pt idx="1">
                  <c:v>0.82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Отношение к труду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8 А</c:v>
                </c:pt>
                <c:pt idx="1">
                  <c:v>9 А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0.7</c:v>
                </c:pt>
                <c:pt idx="1">
                  <c:v>0.82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Коллективизм, чувство товарищества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8 А</c:v>
                </c:pt>
                <c:pt idx="1">
                  <c:v>9 А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0.7</c:v>
                </c:pt>
                <c:pt idx="1">
                  <c:v>0.84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Доброта и отзывчивость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8 А</c:v>
                </c:pt>
                <c:pt idx="1">
                  <c:v>9 А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0.8</c:v>
                </c:pt>
                <c:pt idx="1">
                  <c:v>0.77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Честность и справедливость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8 А</c:v>
                </c:pt>
                <c:pt idx="1">
                  <c:v>9 А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0.7</c:v>
                </c:pt>
                <c:pt idx="1">
                  <c:v>0.75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Простота и скромность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8 А</c:v>
                </c:pt>
                <c:pt idx="1">
                  <c:v>9 А</c:v>
                </c:pt>
              </c:strCache>
            </c:strRef>
          </c:cat>
          <c:val>
            <c:numRef>
              <c:f>Лист1!$J$2:$J$3</c:f>
              <c:numCache>
                <c:formatCode>General</c:formatCode>
                <c:ptCount val="2"/>
                <c:pt idx="0">
                  <c:v>0.8</c:v>
                </c:pt>
                <c:pt idx="1">
                  <c:v>0.74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Культурный уровень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8 А</c:v>
                </c:pt>
                <c:pt idx="1">
                  <c:v>9 А</c:v>
                </c:pt>
              </c:strCache>
            </c:strRef>
          </c:cat>
          <c:val>
            <c:numRef>
              <c:f>Лист1!$K$2:$K$3</c:f>
              <c:numCache>
                <c:formatCode>General</c:formatCode>
                <c:ptCount val="2"/>
                <c:pt idx="0">
                  <c:v>0.8</c:v>
                </c:pt>
                <c:pt idx="1">
                  <c:v>0.73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2771712"/>
        <c:axId val="122777600"/>
        <c:axId val="0"/>
      </c:bar3DChart>
      <c:catAx>
        <c:axId val="12277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22777600"/>
        <c:crosses val="autoZero"/>
        <c:auto val="1"/>
        <c:lblAlgn val="ctr"/>
        <c:lblOffset val="100"/>
        <c:noMultiLvlLbl val="0"/>
      </c:catAx>
      <c:valAx>
        <c:axId val="122777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771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553547197082302"/>
          <c:y val="2.2091077005176207E-2"/>
          <c:w val="0.24586166679357718"/>
          <c:h val="0.95094876222038638"/>
        </c:manualLayout>
      </c:layout>
      <c:overlay val="0"/>
      <c:txPr>
        <a:bodyPr/>
        <a:lstStyle/>
        <a:p>
          <a:pPr>
            <a:defRPr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67DCA9-3637-4A1D-B768-6120DEA4C6AB}" type="doc">
      <dgm:prSet loTypeId="urn:microsoft.com/office/officeart/2005/8/layout/h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95C16F-A1E8-4BEE-9BF7-7E61FCFF22DD}">
      <dgm:prSet/>
      <dgm:spPr/>
      <dgm:t>
        <a:bodyPr/>
        <a:lstStyle/>
        <a:p>
          <a:pPr rtl="0"/>
          <a:r>
            <a:rPr lang="ru-RU" b="1" dirty="0" smtClean="0"/>
            <a:t>Шаг 2</a:t>
          </a:r>
          <a:endParaRPr lang="ru-RU" b="1" dirty="0"/>
        </a:p>
      </dgm:t>
    </dgm:pt>
    <dgm:pt modelId="{6C17CA09-325F-46A5-96EA-C10DE5407AD7}" type="parTrans" cxnId="{B8000D06-EC1E-471A-9DA0-C7A9E65B7279}">
      <dgm:prSet/>
      <dgm:spPr/>
      <dgm:t>
        <a:bodyPr/>
        <a:lstStyle/>
        <a:p>
          <a:endParaRPr lang="ru-RU"/>
        </a:p>
      </dgm:t>
    </dgm:pt>
    <dgm:pt modelId="{A7C33A32-5CAD-40E6-ABA6-DB3EBA186A96}" type="sibTrans" cxnId="{B8000D06-EC1E-471A-9DA0-C7A9E65B7279}">
      <dgm:prSet/>
      <dgm:spPr/>
      <dgm:t>
        <a:bodyPr/>
        <a:lstStyle/>
        <a:p>
          <a:endParaRPr lang="ru-RU"/>
        </a:p>
      </dgm:t>
    </dgm:pt>
    <dgm:pt modelId="{704CEBA2-189F-4050-8F53-654B141BE354}">
      <dgm:prSet/>
      <dgm:spPr/>
      <dgm:t>
        <a:bodyPr/>
        <a:lstStyle/>
        <a:p>
          <a:pPr rtl="0"/>
          <a:r>
            <a:rPr lang="ru-RU" b="1" dirty="0" smtClean="0"/>
            <a:t>Шаг 3</a:t>
          </a:r>
          <a:endParaRPr lang="ru-RU" b="1" dirty="0"/>
        </a:p>
      </dgm:t>
    </dgm:pt>
    <dgm:pt modelId="{F6F664FB-9FF4-4161-A37C-4E24D4F27B9C}" type="parTrans" cxnId="{7FF99D60-1EBB-407C-806B-E9047D636E93}">
      <dgm:prSet/>
      <dgm:spPr/>
      <dgm:t>
        <a:bodyPr/>
        <a:lstStyle/>
        <a:p>
          <a:endParaRPr lang="ru-RU"/>
        </a:p>
      </dgm:t>
    </dgm:pt>
    <dgm:pt modelId="{1AF5067E-79F2-4DFE-B82B-24DD66B3DF3A}" type="sibTrans" cxnId="{7FF99D60-1EBB-407C-806B-E9047D636E93}">
      <dgm:prSet/>
      <dgm:spPr/>
      <dgm:t>
        <a:bodyPr/>
        <a:lstStyle/>
        <a:p>
          <a:endParaRPr lang="ru-RU"/>
        </a:p>
      </dgm:t>
    </dgm:pt>
    <dgm:pt modelId="{AB19EE32-C639-43E2-992A-34C186F4BDD8}">
      <dgm:prSet/>
      <dgm:spPr/>
      <dgm:t>
        <a:bodyPr/>
        <a:lstStyle/>
        <a:p>
          <a:pPr rtl="0"/>
          <a:r>
            <a:rPr lang="ru-RU" b="1" dirty="0" smtClean="0"/>
            <a:t>Шаг 1</a:t>
          </a:r>
          <a:endParaRPr lang="ru-RU" b="1" dirty="0"/>
        </a:p>
      </dgm:t>
    </dgm:pt>
    <dgm:pt modelId="{1ECE40FA-4966-4749-A48D-D96238993A51}" type="sibTrans" cxnId="{5856FB82-566E-4FD5-82CF-C120CCD1EE25}">
      <dgm:prSet/>
      <dgm:spPr/>
      <dgm:t>
        <a:bodyPr/>
        <a:lstStyle/>
        <a:p>
          <a:endParaRPr lang="ru-RU"/>
        </a:p>
      </dgm:t>
    </dgm:pt>
    <dgm:pt modelId="{AE10D3E5-6634-478A-8DF4-4DE3440D5E3B}" type="parTrans" cxnId="{5856FB82-566E-4FD5-82CF-C120CCD1EE25}">
      <dgm:prSet/>
      <dgm:spPr/>
      <dgm:t>
        <a:bodyPr/>
        <a:lstStyle/>
        <a:p>
          <a:endParaRPr lang="ru-RU"/>
        </a:p>
      </dgm:t>
    </dgm:pt>
    <dgm:pt modelId="{DDBA6B39-E86E-4044-A1D6-7F94645C38F3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1B045C"/>
              </a:solidFill>
              <a:latin typeface="Arial" pitchFamily="34" charset="0"/>
              <a:cs typeface="Arial" pitchFamily="34" charset="0"/>
            </a:rPr>
            <a:t>Спланировать </a:t>
          </a:r>
          <a:r>
            <a:rPr lang="ru-RU" sz="1900" b="1" dirty="0" smtClean="0">
              <a:solidFill>
                <a:srgbClr val="1B045C"/>
              </a:solidFill>
              <a:latin typeface="Arial" pitchFamily="34" charset="0"/>
              <a:cs typeface="Arial" pitchFamily="34" charset="0"/>
            </a:rPr>
            <a:t>образовательные</a:t>
          </a:r>
          <a:r>
            <a:rPr lang="ru-RU" sz="2000" b="1" dirty="0" smtClean="0">
              <a:solidFill>
                <a:srgbClr val="1B045C"/>
              </a:solidFill>
              <a:latin typeface="Arial" pitchFamily="34" charset="0"/>
              <a:cs typeface="Arial" pitchFamily="34" charset="0"/>
            </a:rPr>
            <a:t> результаты учащихся по темам</a:t>
          </a:r>
          <a:endParaRPr lang="ru-RU" sz="2000" b="1" dirty="0">
            <a:solidFill>
              <a:srgbClr val="1B045C"/>
            </a:solidFill>
            <a:latin typeface="Arial" pitchFamily="34" charset="0"/>
            <a:cs typeface="Arial" pitchFamily="34" charset="0"/>
          </a:endParaRPr>
        </a:p>
      </dgm:t>
    </dgm:pt>
    <dgm:pt modelId="{91370387-7448-44B7-A47E-2E5AD568556E}" type="parTrans" cxnId="{743CBF3F-CAD7-47DA-B31A-7A5D8AE97612}">
      <dgm:prSet/>
      <dgm:spPr/>
      <dgm:t>
        <a:bodyPr/>
        <a:lstStyle/>
        <a:p>
          <a:endParaRPr lang="ru-RU"/>
        </a:p>
      </dgm:t>
    </dgm:pt>
    <dgm:pt modelId="{8F2EE75F-98D0-4221-BC90-E77DA797D30E}" type="sibTrans" cxnId="{743CBF3F-CAD7-47DA-B31A-7A5D8AE97612}">
      <dgm:prSet/>
      <dgm:spPr/>
      <dgm:t>
        <a:bodyPr/>
        <a:lstStyle/>
        <a:p>
          <a:endParaRPr lang="ru-RU"/>
        </a:p>
      </dgm:t>
    </dgm:pt>
    <dgm:pt modelId="{744C1B23-FD54-4AC9-94D2-DF1490311595}">
      <dgm:prSet custT="1"/>
      <dgm:spPr/>
      <dgm:t>
        <a:bodyPr/>
        <a:lstStyle/>
        <a:p>
          <a:r>
            <a:rPr lang="ru-RU" sz="2000" b="1" dirty="0" smtClean="0">
              <a:solidFill>
                <a:srgbClr val="1B045C"/>
              </a:solidFill>
              <a:latin typeface="Arial" pitchFamily="34" charset="0"/>
              <a:cs typeface="Arial" pitchFamily="34" charset="0"/>
            </a:rPr>
            <a:t>Спланировать цели урока как </a:t>
          </a:r>
          <a:r>
            <a:rPr lang="ru-RU" sz="1900" b="1" dirty="0" smtClean="0">
              <a:solidFill>
                <a:srgbClr val="1B045C"/>
              </a:solidFill>
              <a:latin typeface="Arial" pitchFamily="34" charset="0"/>
              <a:cs typeface="Arial" pitchFamily="34" charset="0"/>
            </a:rPr>
            <a:t>образовательные</a:t>
          </a:r>
          <a:r>
            <a:rPr lang="ru-RU" sz="2000" b="1" dirty="0" smtClean="0">
              <a:solidFill>
                <a:srgbClr val="1B045C"/>
              </a:solidFill>
              <a:latin typeface="Arial" pitchFamily="34" charset="0"/>
              <a:cs typeface="Arial" pitchFamily="34" charset="0"/>
            </a:rPr>
            <a:t> результаты деятельности учащихся</a:t>
          </a:r>
          <a:endParaRPr lang="ru-RU" sz="2000" b="1" dirty="0">
            <a:solidFill>
              <a:srgbClr val="1B045C"/>
            </a:solidFill>
            <a:latin typeface="Arial" pitchFamily="34" charset="0"/>
            <a:cs typeface="Arial" pitchFamily="34" charset="0"/>
          </a:endParaRPr>
        </a:p>
      </dgm:t>
    </dgm:pt>
    <dgm:pt modelId="{255FF771-99C7-4D12-B182-0E519BEC6B6D}" type="parTrans" cxnId="{A8ACC302-178F-4A24-8E9A-649F674CB7B2}">
      <dgm:prSet/>
      <dgm:spPr/>
      <dgm:t>
        <a:bodyPr/>
        <a:lstStyle/>
        <a:p>
          <a:endParaRPr lang="ru-RU"/>
        </a:p>
      </dgm:t>
    </dgm:pt>
    <dgm:pt modelId="{95310BB9-AF91-4E3E-A985-6A605563EE4E}" type="sibTrans" cxnId="{A8ACC302-178F-4A24-8E9A-649F674CB7B2}">
      <dgm:prSet/>
      <dgm:spPr/>
      <dgm:t>
        <a:bodyPr/>
        <a:lstStyle/>
        <a:p>
          <a:endParaRPr lang="ru-RU"/>
        </a:p>
      </dgm:t>
    </dgm:pt>
    <dgm:pt modelId="{0EBA2D04-9606-4832-A2A2-487DB8B3642B}">
      <dgm:prSet custT="1"/>
      <dgm:spPr/>
      <dgm:t>
        <a:bodyPr/>
        <a:lstStyle/>
        <a:p>
          <a:r>
            <a:rPr lang="ru-RU" sz="2000" b="1" dirty="0" smtClean="0">
              <a:solidFill>
                <a:srgbClr val="1B045C"/>
              </a:solidFill>
              <a:latin typeface="Arial" pitchFamily="34" charset="0"/>
              <a:cs typeface="Arial" pitchFamily="34" charset="0"/>
            </a:rPr>
            <a:t>Сформировать задачи урока как шаги деятельности учащихся</a:t>
          </a:r>
          <a:endParaRPr lang="ru-RU" sz="2000" b="1" dirty="0">
            <a:solidFill>
              <a:srgbClr val="1B045C"/>
            </a:solidFill>
            <a:latin typeface="Arial" pitchFamily="34" charset="0"/>
            <a:cs typeface="Arial" pitchFamily="34" charset="0"/>
          </a:endParaRPr>
        </a:p>
      </dgm:t>
    </dgm:pt>
    <dgm:pt modelId="{1A8A0067-45B2-46F5-983D-43A036945AFB}" type="parTrans" cxnId="{E41B3B62-0866-48DD-BA7A-6AD955EFBCDB}">
      <dgm:prSet/>
      <dgm:spPr/>
      <dgm:t>
        <a:bodyPr/>
        <a:lstStyle/>
        <a:p>
          <a:endParaRPr lang="ru-RU"/>
        </a:p>
      </dgm:t>
    </dgm:pt>
    <dgm:pt modelId="{E4A20813-F164-4736-AE4A-E66D90197F42}" type="sibTrans" cxnId="{E41B3B62-0866-48DD-BA7A-6AD955EFBCDB}">
      <dgm:prSet/>
      <dgm:spPr/>
      <dgm:t>
        <a:bodyPr/>
        <a:lstStyle/>
        <a:p>
          <a:endParaRPr lang="ru-RU"/>
        </a:p>
      </dgm:t>
    </dgm:pt>
    <dgm:pt modelId="{DC38D69E-5A40-440A-AD5E-3AC4CC3646DC}">
      <dgm:prSet custT="1"/>
      <dgm:spPr/>
      <dgm:t>
        <a:bodyPr/>
        <a:lstStyle/>
        <a:p>
          <a:endParaRPr lang="ru-RU" sz="2000" b="1" dirty="0">
            <a:solidFill>
              <a:srgbClr val="1B045C"/>
            </a:solidFill>
            <a:latin typeface="Arial" pitchFamily="34" charset="0"/>
            <a:cs typeface="Arial" pitchFamily="34" charset="0"/>
          </a:endParaRPr>
        </a:p>
      </dgm:t>
    </dgm:pt>
    <dgm:pt modelId="{622A10BE-67BD-49E1-9021-F4C6BA23C38E}" type="parTrans" cxnId="{E6851F93-062A-4E6F-B924-2B2DE4107EB5}">
      <dgm:prSet/>
      <dgm:spPr/>
      <dgm:t>
        <a:bodyPr/>
        <a:lstStyle/>
        <a:p>
          <a:endParaRPr lang="ru-RU"/>
        </a:p>
      </dgm:t>
    </dgm:pt>
    <dgm:pt modelId="{5A8CF721-69E4-42B7-8F7D-028CBFC9CB46}" type="sibTrans" cxnId="{E6851F93-062A-4E6F-B924-2B2DE4107EB5}">
      <dgm:prSet/>
      <dgm:spPr/>
      <dgm:t>
        <a:bodyPr/>
        <a:lstStyle/>
        <a:p>
          <a:endParaRPr lang="ru-RU"/>
        </a:p>
      </dgm:t>
    </dgm:pt>
    <dgm:pt modelId="{E4F6B0F0-E5E3-43BC-B1D3-DA0E07665BC2}" type="pres">
      <dgm:prSet presAssocID="{DF67DCA9-3637-4A1D-B768-6120DEA4C6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7109F8-2230-4585-BAD1-86CFE3402609}" type="pres">
      <dgm:prSet presAssocID="{DF67DCA9-3637-4A1D-B768-6120DEA4C6AB}" presName="tSp" presStyleCnt="0"/>
      <dgm:spPr/>
    </dgm:pt>
    <dgm:pt modelId="{BCBEC818-9288-4135-85A7-28CE520AE631}" type="pres">
      <dgm:prSet presAssocID="{DF67DCA9-3637-4A1D-B768-6120DEA4C6AB}" presName="bSp" presStyleCnt="0"/>
      <dgm:spPr/>
    </dgm:pt>
    <dgm:pt modelId="{829E6807-88BF-4892-886C-C081C99921CA}" type="pres">
      <dgm:prSet presAssocID="{DF67DCA9-3637-4A1D-B768-6120DEA4C6AB}" presName="process" presStyleCnt="0"/>
      <dgm:spPr/>
    </dgm:pt>
    <dgm:pt modelId="{F1F9B727-7494-4CD8-86B9-6417885397E8}" type="pres">
      <dgm:prSet presAssocID="{AB19EE32-C639-43E2-992A-34C186F4BDD8}" presName="composite1" presStyleCnt="0"/>
      <dgm:spPr/>
    </dgm:pt>
    <dgm:pt modelId="{1024F42F-99F8-48A2-AAC7-4BC97073E7CC}" type="pres">
      <dgm:prSet presAssocID="{AB19EE32-C639-43E2-992A-34C186F4BDD8}" presName="dummyNode1" presStyleLbl="node1" presStyleIdx="0" presStyleCnt="3"/>
      <dgm:spPr/>
    </dgm:pt>
    <dgm:pt modelId="{5E57C82B-3FF0-4CFB-BF21-F069953E93AD}" type="pres">
      <dgm:prSet presAssocID="{AB19EE32-C639-43E2-992A-34C186F4BDD8}" presName="childNode1" presStyleLbl="bgAcc1" presStyleIdx="0" presStyleCnt="3" custScaleX="130688" custScaleY="105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99BC4-B597-4E70-94FF-4B1F50432792}" type="pres">
      <dgm:prSet presAssocID="{AB19EE32-C639-43E2-992A-34C186F4BDD8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8CB63-0397-48E0-A551-F12D85A153B6}" type="pres">
      <dgm:prSet presAssocID="{AB19EE32-C639-43E2-992A-34C186F4BDD8}" presName="parentNode1" presStyleLbl="node1" presStyleIdx="0" presStyleCnt="3" custScaleX="81875" custScaleY="739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A0CA0-F8CC-439A-BE67-A6C8168C559B}" type="pres">
      <dgm:prSet presAssocID="{AB19EE32-C639-43E2-992A-34C186F4BDD8}" presName="connSite1" presStyleCnt="0"/>
      <dgm:spPr/>
    </dgm:pt>
    <dgm:pt modelId="{B19F25AB-1A78-4835-AC87-89C8D5832F30}" type="pres">
      <dgm:prSet presAssocID="{1ECE40FA-4966-4749-A48D-D96238993A51}" presName="Name9" presStyleLbl="sibTrans2D1" presStyleIdx="0" presStyleCnt="2"/>
      <dgm:spPr/>
      <dgm:t>
        <a:bodyPr/>
        <a:lstStyle/>
        <a:p>
          <a:endParaRPr lang="ru-RU"/>
        </a:p>
      </dgm:t>
    </dgm:pt>
    <dgm:pt modelId="{C5A52E38-A3F2-460D-8AD3-F6D4578A117F}" type="pres">
      <dgm:prSet presAssocID="{6895C16F-A1E8-4BEE-9BF7-7E61FCFF22DD}" presName="composite2" presStyleCnt="0"/>
      <dgm:spPr/>
    </dgm:pt>
    <dgm:pt modelId="{47972C0D-FD1C-4AF6-8089-4821960048BC}" type="pres">
      <dgm:prSet presAssocID="{6895C16F-A1E8-4BEE-9BF7-7E61FCFF22DD}" presName="dummyNode2" presStyleLbl="node1" presStyleIdx="0" presStyleCnt="3"/>
      <dgm:spPr/>
    </dgm:pt>
    <dgm:pt modelId="{DD9D62EB-ADE3-48A3-8F6D-AFB538F57EED}" type="pres">
      <dgm:prSet presAssocID="{6895C16F-A1E8-4BEE-9BF7-7E61FCFF22DD}" presName="childNode2" presStyleLbl="bgAcc1" presStyleIdx="1" presStyleCnt="3" custScaleX="130596" custScaleY="149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59453-0867-4C93-8EBE-4D91DB346C05}" type="pres">
      <dgm:prSet presAssocID="{6895C16F-A1E8-4BEE-9BF7-7E61FCFF22DD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6F225-09A8-40F2-9768-C63480ACC10B}" type="pres">
      <dgm:prSet presAssocID="{6895C16F-A1E8-4BEE-9BF7-7E61FCFF22DD}" presName="parentNode2" presStyleLbl="node1" presStyleIdx="1" presStyleCnt="3" custScaleX="97331" custScaleY="961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9862D-A0AC-4A6E-B743-BB5F8A0484D8}" type="pres">
      <dgm:prSet presAssocID="{6895C16F-A1E8-4BEE-9BF7-7E61FCFF22DD}" presName="connSite2" presStyleCnt="0"/>
      <dgm:spPr/>
    </dgm:pt>
    <dgm:pt modelId="{73AE217E-D9CF-4B3C-8245-E1721D4330C7}" type="pres">
      <dgm:prSet presAssocID="{A7C33A32-5CAD-40E6-ABA6-DB3EBA186A96}" presName="Name18" presStyleLbl="sibTrans2D1" presStyleIdx="1" presStyleCnt="2"/>
      <dgm:spPr/>
      <dgm:t>
        <a:bodyPr/>
        <a:lstStyle/>
        <a:p>
          <a:endParaRPr lang="ru-RU"/>
        </a:p>
      </dgm:t>
    </dgm:pt>
    <dgm:pt modelId="{AFA60827-68D5-4EE3-913C-3E3C36F5A543}" type="pres">
      <dgm:prSet presAssocID="{704CEBA2-189F-4050-8F53-654B141BE354}" presName="composite1" presStyleCnt="0"/>
      <dgm:spPr/>
    </dgm:pt>
    <dgm:pt modelId="{A1E39804-6235-48B9-843C-5B5F241265B0}" type="pres">
      <dgm:prSet presAssocID="{704CEBA2-189F-4050-8F53-654B141BE354}" presName="dummyNode1" presStyleLbl="node1" presStyleIdx="1" presStyleCnt="3"/>
      <dgm:spPr/>
    </dgm:pt>
    <dgm:pt modelId="{634B4B25-E1DB-4771-9AED-EDBB569E2EAB}" type="pres">
      <dgm:prSet presAssocID="{704CEBA2-189F-4050-8F53-654B141BE354}" presName="childNode1" presStyleLbl="bgAcc1" presStyleIdx="2" presStyleCnt="3" custScaleX="131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3BAC1-A374-4B02-979F-77D312F52C28}" type="pres">
      <dgm:prSet presAssocID="{704CEBA2-189F-4050-8F53-654B141BE35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474EC-AA8E-481B-B170-8E0DE8ACE13A}" type="pres">
      <dgm:prSet presAssocID="{704CEBA2-189F-4050-8F53-654B141BE354}" presName="parentNode1" presStyleLbl="node1" presStyleIdx="2" presStyleCnt="3" custScaleX="85102" custScaleY="77072" custLinFactNeighborX="5786" custLinFactNeighborY="168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AAB78-5169-41DA-9F16-55E4F018ED1C}" type="pres">
      <dgm:prSet presAssocID="{704CEBA2-189F-4050-8F53-654B141BE354}" presName="connSite1" presStyleCnt="0"/>
      <dgm:spPr/>
    </dgm:pt>
  </dgm:ptLst>
  <dgm:cxnLst>
    <dgm:cxn modelId="{EF0DEF25-79AA-47B2-87BE-34EE7936ADFC}" type="presOf" srcId="{AB19EE32-C639-43E2-992A-34C186F4BDD8}" destId="{1678CB63-0397-48E0-A551-F12D85A153B6}" srcOrd="0" destOrd="0" presId="urn:microsoft.com/office/officeart/2005/8/layout/hProcess4"/>
    <dgm:cxn modelId="{FE3ECA2C-076D-4E13-BCD7-B74A4E3F297D}" type="presOf" srcId="{DC38D69E-5A40-440A-AD5E-3AC4CC3646DC}" destId="{33C59453-0867-4C93-8EBE-4D91DB346C05}" srcOrd="1" destOrd="0" presId="urn:microsoft.com/office/officeart/2005/8/layout/hProcess4"/>
    <dgm:cxn modelId="{B8000D06-EC1E-471A-9DA0-C7A9E65B7279}" srcId="{DF67DCA9-3637-4A1D-B768-6120DEA4C6AB}" destId="{6895C16F-A1E8-4BEE-9BF7-7E61FCFF22DD}" srcOrd="1" destOrd="0" parTransId="{6C17CA09-325F-46A5-96EA-C10DE5407AD7}" sibTransId="{A7C33A32-5CAD-40E6-ABA6-DB3EBA186A96}"/>
    <dgm:cxn modelId="{F3E2D8AC-4AE5-4296-9090-368D5B56B3AF}" type="presOf" srcId="{0EBA2D04-9606-4832-A2A2-487DB8B3642B}" destId="{634B4B25-E1DB-4771-9AED-EDBB569E2EAB}" srcOrd="0" destOrd="0" presId="urn:microsoft.com/office/officeart/2005/8/layout/hProcess4"/>
    <dgm:cxn modelId="{E6851F93-062A-4E6F-B924-2B2DE4107EB5}" srcId="{6895C16F-A1E8-4BEE-9BF7-7E61FCFF22DD}" destId="{DC38D69E-5A40-440A-AD5E-3AC4CC3646DC}" srcOrd="0" destOrd="0" parTransId="{622A10BE-67BD-49E1-9021-F4C6BA23C38E}" sibTransId="{5A8CF721-69E4-42B7-8F7D-028CBFC9CB46}"/>
    <dgm:cxn modelId="{5856FB82-566E-4FD5-82CF-C120CCD1EE25}" srcId="{DF67DCA9-3637-4A1D-B768-6120DEA4C6AB}" destId="{AB19EE32-C639-43E2-992A-34C186F4BDD8}" srcOrd="0" destOrd="0" parTransId="{AE10D3E5-6634-478A-8DF4-4DE3440D5E3B}" sibTransId="{1ECE40FA-4966-4749-A48D-D96238993A51}"/>
    <dgm:cxn modelId="{D1028592-562B-405E-ACF1-E5E48720DDEC}" type="presOf" srcId="{1ECE40FA-4966-4749-A48D-D96238993A51}" destId="{B19F25AB-1A78-4835-AC87-89C8D5832F30}" srcOrd="0" destOrd="0" presId="urn:microsoft.com/office/officeart/2005/8/layout/hProcess4"/>
    <dgm:cxn modelId="{AC919909-CE67-4A28-860D-1BD4FE4F7E28}" type="presOf" srcId="{744C1B23-FD54-4AC9-94D2-DF1490311595}" destId="{DD9D62EB-ADE3-48A3-8F6D-AFB538F57EED}" srcOrd="0" destOrd="1" presId="urn:microsoft.com/office/officeart/2005/8/layout/hProcess4"/>
    <dgm:cxn modelId="{981317FE-BCD5-464C-804F-808D8F5E87AB}" type="presOf" srcId="{DC38D69E-5A40-440A-AD5E-3AC4CC3646DC}" destId="{DD9D62EB-ADE3-48A3-8F6D-AFB538F57EED}" srcOrd="0" destOrd="0" presId="urn:microsoft.com/office/officeart/2005/8/layout/hProcess4"/>
    <dgm:cxn modelId="{E41B3B62-0866-48DD-BA7A-6AD955EFBCDB}" srcId="{704CEBA2-189F-4050-8F53-654B141BE354}" destId="{0EBA2D04-9606-4832-A2A2-487DB8B3642B}" srcOrd="0" destOrd="0" parTransId="{1A8A0067-45B2-46F5-983D-43A036945AFB}" sibTransId="{E4A20813-F164-4736-AE4A-E66D90197F42}"/>
    <dgm:cxn modelId="{52AF0F51-E2E8-46AD-B263-CF3527F18CB2}" type="presOf" srcId="{DDBA6B39-E86E-4044-A1D6-7F94645C38F3}" destId="{CC499BC4-B597-4E70-94FF-4B1F50432792}" srcOrd="1" destOrd="0" presId="urn:microsoft.com/office/officeart/2005/8/layout/hProcess4"/>
    <dgm:cxn modelId="{A8ACC302-178F-4A24-8E9A-649F674CB7B2}" srcId="{6895C16F-A1E8-4BEE-9BF7-7E61FCFF22DD}" destId="{744C1B23-FD54-4AC9-94D2-DF1490311595}" srcOrd="1" destOrd="0" parTransId="{255FF771-99C7-4D12-B182-0E519BEC6B6D}" sibTransId="{95310BB9-AF91-4E3E-A985-6A605563EE4E}"/>
    <dgm:cxn modelId="{D004DC17-70FF-4DAB-89C3-FD96887F3154}" type="presOf" srcId="{6895C16F-A1E8-4BEE-9BF7-7E61FCFF22DD}" destId="{B356F225-09A8-40F2-9768-C63480ACC10B}" srcOrd="0" destOrd="0" presId="urn:microsoft.com/office/officeart/2005/8/layout/hProcess4"/>
    <dgm:cxn modelId="{979A166A-07E3-4899-9BAB-4F768BC6C6D5}" type="presOf" srcId="{DF67DCA9-3637-4A1D-B768-6120DEA4C6AB}" destId="{E4F6B0F0-E5E3-43BC-B1D3-DA0E07665BC2}" srcOrd="0" destOrd="0" presId="urn:microsoft.com/office/officeart/2005/8/layout/hProcess4"/>
    <dgm:cxn modelId="{CF4D8156-D816-4841-B8F2-A8BE72C4F32F}" type="presOf" srcId="{A7C33A32-5CAD-40E6-ABA6-DB3EBA186A96}" destId="{73AE217E-D9CF-4B3C-8245-E1721D4330C7}" srcOrd="0" destOrd="0" presId="urn:microsoft.com/office/officeart/2005/8/layout/hProcess4"/>
    <dgm:cxn modelId="{7FF99D60-1EBB-407C-806B-E9047D636E93}" srcId="{DF67DCA9-3637-4A1D-B768-6120DEA4C6AB}" destId="{704CEBA2-189F-4050-8F53-654B141BE354}" srcOrd="2" destOrd="0" parTransId="{F6F664FB-9FF4-4161-A37C-4E24D4F27B9C}" sibTransId="{1AF5067E-79F2-4DFE-B82B-24DD66B3DF3A}"/>
    <dgm:cxn modelId="{C137D2BC-5728-423C-9E80-9AF873164A6C}" type="presOf" srcId="{744C1B23-FD54-4AC9-94D2-DF1490311595}" destId="{33C59453-0867-4C93-8EBE-4D91DB346C05}" srcOrd="1" destOrd="1" presId="urn:microsoft.com/office/officeart/2005/8/layout/hProcess4"/>
    <dgm:cxn modelId="{D42FACF9-0B23-487E-BDFC-986A405D73BA}" type="presOf" srcId="{0EBA2D04-9606-4832-A2A2-487DB8B3642B}" destId="{1EE3BAC1-A374-4B02-979F-77D312F52C28}" srcOrd="1" destOrd="0" presId="urn:microsoft.com/office/officeart/2005/8/layout/hProcess4"/>
    <dgm:cxn modelId="{743CBF3F-CAD7-47DA-B31A-7A5D8AE97612}" srcId="{AB19EE32-C639-43E2-992A-34C186F4BDD8}" destId="{DDBA6B39-E86E-4044-A1D6-7F94645C38F3}" srcOrd="0" destOrd="0" parTransId="{91370387-7448-44B7-A47E-2E5AD568556E}" sibTransId="{8F2EE75F-98D0-4221-BC90-E77DA797D30E}"/>
    <dgm:cxn modelId="{481308F3-CB87-4D0A-BC68-58B0CE3A6FD2}" type="presOf" srcId="{DDBA6B39-E86E-4044-A1D6-7F94645C38F3}" destId="{5E57C82B-3FF0-4CFB-BF21-F069953E93AD}" srcOrd="0" destOrd="0" presId="urn:microsoft.com/office/officeart/2005/8/layout/hProcess4"/>
    <dgm:cxn modelId="{24B200D2-13F5-411C-AD7D-5D7C3BC41BD7}" type="presOf" srcId="{704CEBA2-189F-4050-8F53-654B141BE354}" destId="{41C474EC-AA8E-481B-B170-8E0DE8ACE13A}" srcOrd="0" destOrd="0" presId="urn:microsoft.com/office/officeart/2005/8/layout/hProcess4"/>
    <dgm:cxn modelId="{99719580-DAFF-497A-877E-D3DF51F14216}" type="presParOf" srcId="{E4F6B0F0-E5E3-43BC-B1D3-DA0E07665BC2}" destId="{E17109F8-2230-4585-BAD1-86CFE3402609}" srcOrd="0" destOrd="0" presId="urn:microsoft.com/office/officeart/2005/8/layout/hProcess4"/>
    <dgm:cxn modelId="{11601F6B-8A40-4712-9A30-F947670661A2}" type="presParOf" srcId="{E4F6B0F0-E5E3-43BC-B1D3-DA0E07665BC2}" destId="{BCBEC818-9288-4135-85A7-28CE520AE631}" srcOrd="1" destOrd="0" presId="urn:microsoft.com/office/officeart/2005/8/layout/hProcess4"/>
    <dgm:cxn modelId="{3D03C0F9-29D2-404E-ADC0-708827ECD47A}" type="presParOf" srcId="{E4F6B0F0-E5E3-43BC-B1D3-DA0E07665BC2}" destId="{829E6807-88BF-4892-886C-C081C99921CA}" srcOrd="2" destOrd="0" presId="urn:microsoft.com/office/officeart/2005/8/layout/hProcess4"/>
    <dgm:cxn modelId="{AC78B00C-B300-48C5-90CB-1C8BC7E71D77}" type="presParOf" srcId="{829E6807-88BF-4892-886C-C081C99921CA}" destId="{F1F9B727-7494-4CD8-86B9-6417885397E8}" srcOrd="0" destOrd="0" presId="urn:microsoft.com/office/officeart/2005/8/layout/hProcess4"/>
    <dgm:cxn modelId="{2F410ACE-B222-4E1B-9CBE-40F517F018B3}" type="presParOf" srcId="{F1F9B727-7494-4CD8-86B9-6417885397E8}" destId="{1024F42F-99F8-48A2-AAC7-4BC97073E7CC}" srcOrd="0" destOrd="0" presId="urn:microsoft.com/office/officeart/2005/8/layout/hProcess4"/>
    <dgm:cxn modelId="{F377846B-E681-4F67-95C9-2ED0D726221A}" type="presParOf" srcId="{F1F9B727-7494-4CD8-86B9-6417885397E8}" destId="{5E57C82B-3FF0-4CFB-BF21-F069953E93AD}" srcOrd="1" destOrd="0" presId="urn:microsoft.com/office/officeart/2005/8/layout/hProcess4"/>
    <dgm:cxn modelId="{49DF8117-4E49-4BCD-BEDA-98187ECAA7CD}" type="presParOf" srcId="{F1F9B727-7494-4CD8-86B9-6417885397E8}" destId="{CC499BC4-B597-4E70-94FF-4B1F50432792}" srcOrd="2" destOrd="0" presId="urn:microsoft.com/office/officeart/2005/8/layout/hProcess4"/>
    <dgm:cxn modelId="{E9D8F36F-F05F-44AE-B1E3-2656767A4520}" type="presParOf" srcId="{F1F9B727-7494-4CD8-86B9-6417885397E8}" destId="{1678CB63-0397-48E0-A551-F12D85A153B6}" srcOrd="3" destOrd="0" presId="urn:microsoft.com/office/officeart/2005/8/layout/hProcess4"/>
    <dgm:cxn modelId="{ED227CA7-2DFB-45AB-9210-FD0F152D2F6B}" type="presParOf" srcId="{F1F9B727-7494-4CD8-86B9-6417885397E8}" destId="{1A6A0CA0-F8CC-439A-BE67-A6C8168C559B}" srcOrd="4" destOrd="0" presId="urn:microsoft.com/office/officeart/2005/8/layout/hProcess4"/>
    <dgm:cxn modelId="{96DB18F1-649E-462B-9C9D-144635F5AFE9}" type="presParOf" srcId="{829E6807-88BF-4892-886C-C081C99921CA}" destId="{B19F25AB-1A78-4835-AC87-89C8D5832F30}" srcOrd="1" destOrd="0" presId="urn:microsoft.com/office/officeart/2005/8/layout/hProcess4"/>
    <dgm:cxn modelId="{724157E6-4B6A-455E-987E-57A1432F1232}" type="presParOf" srcId="{829E6807-88BF-4892-886C-C081C99921CA}" destId="{C5A52E38-A3F2-460D-8AD3-F6D4578A117F}" srcOrd="2" destOrd="0" presId="urn:microsoft.com/office/officeart/2005/8/layout/hProcess4"/>
    <dgm:cxn modelId="{9353EC98-C0CC-4B3E-9450-D45B2C7D094D}" type="presParOf" srcId="{C5A52E38-A3F2-460D-8AD3-F6D4578A117F}" destId="{47972C0D-FD1C-4AF6-8089-4821960048BC}" srcOrd="0" destOrd="0" presId="urn:microsoft.com/office/officeart/2005/8/layout/hProcess4"/>
    <dgm:cxn modelId="{C8F1E80E-9058-473A-9BFC-44634BDB69C7}" type="presParOf" srcId="{C5A52E38-A3F2-460D-8AD3-F6D4578A117F}" destId="{DD9D62EB-ADE3-48A3-8F6D-AFB538F57EED}" srcOrd="1" destOrd="0" presId="urn:microsoft.com/office/officeart/2005/8/layout/hProcess4"/>
    <dgm:cxn modelId="{4E3FCC7A-0DBB-48FF-A34D-05FEDBAFB789}" type="presParOf" srcId="{C5A52E38-A3F2-460D-8AD3-F6D4578A117F}" destId="{33C59453-0867-4C93-8EBE-4D91DB346C05}" srcOrd="2" destOrd="0" presId="urn:microsoft.com/office/officeart/2005/8/layout/hProcess4"/>
    <dgm:cxn modelId="{E538DDCC-663F-4F5B-80B6-3E7DADE38C55}" type="presParOf" srcId="{C5A52E38-A3F2-460D-8AD3-F6D4578A117F}" destId="{B356F225-09A8-40F2-9768-C63480ACC10B}" srcOrd="3" destOrd="0" presId="urn:microsoft.com/office/officeart/2005/8/layout/hProcess4"/>
    <dgm:cxn modelId="{51499885-875F-4BAB-91EA-9501ED3EA671}" type="presParOf" srcId="{C5A52E38-A3F2-460D-8AD3-F6D4578A117F}" destId="{A509862D-A0AC-4A6E-B743-BB5F8A0484D8}" srcOrd="4" destOrd="0" presId="urn:microsoft.com/office/officeart/2005/8/layout/hProcess4"/>
    <dgm:cxn modelId="{BABBBECD-31C7-470D-A9B4-8A9BD24578A0}" type="presParOf" srcId="{829E6807-88BF-4892-886C-C081C99921CA}" destId="{73AE217E-D9CF-4B3C-8245-E1721D4330C7}" srcOrd="3" destOrd="0" presId="urn:microsoft.com/office/officeart/2005/8/layout/hProcess4"/>
    <dgm:cxn modelId="{528E22A5-BC56-4C11-AEBF-A8DFF98C7E58}" type="presParOf" srcId="{829E6807-88BF-4892-886C-C081C99921CA}" destId="{AFA60827-68D5-4EE3-913C-3E3C36F5A543}" srcOrd="4" destOrd="0" presId="urn:microsoft.com/office/officeart/2005/8/layout/hProcess4"/>
    <dgm:cxn modelId="{624F1055-D210-43AE-833D-5B4FABAEDDBE}" type="presParOf" srcId="{AFA60827-68D5-4EE3-913C-3E3C36F5A543}" destId="{A1E39804-6235-48B9-843C-5B5F241265B0}" srcOrd="0" destOrd="0" presId="urn:microsoft.com/office/officeart/2005/8/layout/hProcess4"/>
    <dgm:cxn modelId="{2040591B-3194-4E32-BB47-B210CCAF0092}" type="presParOf" srcId="{AFA60827-68D5-4EE3-913C-3E3C36F5A543}" destId="{634B4B25-E1DB-4771-9AED-EDBB569E2EAB}" srcOrd="1" destOrd="0" presId="urn:microsoft.com/office/officeart/2005/8/layout/hProcess4"/>
    <dgm:cxn modelId="{B6C2415B-A204-4E2B-959B-3B9BFA6F7821}" type="presParOf" srcId="{AFA60827-68D5-4EE3-913C-3E3C36F5A543}" destId="{1EE3BAC1-A374-4B02-979F-77D312F52C28}" srcOrd="2" destOrd="0" presId="urn:microsoft.com/office/officeart/2005/8/layout/hProcess4"/>
    <dgm:cxn modelId="{55B2EBA5-F132-4520-8098-40B0FF7B1515}" type="presParOf" srcId="{AFA60827-68D5-4EE3-913C-3E3C36F5A543}" destId="{41C474EC-AA8E-481B-B170-8E0DE8ACE13A}" srcOrd="3" destOrd="0" presId="urn:microsoft.com/office/officeart/2005/8/layout/hProcess4"/>
    <dgm:cxn modelId="{04E10940-C6B6-4DE6-AE7E-AFFC7F6E9A87}" type="presParOf" srcId="{AFA60827-68D5-4EE3-913C-3E3C36F5A543}" destId="{A8DAAB78-5169-41DA-9F16-55E4F018ED1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8BC03D-1A00-46C9-8567-A10DEC665CF5}" type="doc">
      <dgm:prSet loTypeId="urn:microsoft.com/office/officeart/2005/8/layout/h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39BA30-B082-4845-8745-A0E93CB4B7F9}">
      <dgm:prSet custT="1"/>
      <dgm:spPr/>
      <dgm:t>
        <a:bodyPr/>
        <a:lstStyle/>
        <a:p>
          <a:pPr rtl="0"/>
          <a:r>
            <a:rPr lang="ru-RU" sz="3600" b="1" dirty="0" smtClean="0">
              <a:latin typeface="Arial" pitchFamily="34" charset="0"/>
              <a:cs typeface="Arial" pitchFamily="34" charset="0"/>
            </a:rPr>
            <a:t>Шаг 4</a:t>
          </a:r>
          <a:endParaRPr lang="ru-RU" sz="3600" b="1" dirty="0">
            <a:latin typeface="Arial" pitchFamily="34" charset="0"/>
            <a:cs typeface="Arial" pitchFamily="34" charset="0"/>
          </a:endParaRPr>
        </a:p>
      </dgm:t>
    </dgm:pt>
    <dgm:pt modelId="{9FEDBC97-0D03-430B-8099-9E6CEA5CAD36}" type="parTrans" cxnId="{32C43007-6CEB-48E8-89A0-0753363CED02}">
      <dgm:prSet/>
      <dgm:spPr/>
      <dgm:t>
        <a:bodyPr/>
        <a:lstStyle/>
        <a:p>
          <a:endParaRPr lang="ru-RU"/>
        </a:p>
      </dgm:t>
    </dgm:pt>
    <dgm:pt modelId="{C2CB9E79-A73F-4EF9-A51B-8F70F00D97A6}" type="sibTrans" cxnId="{32C43007-6CEB-48E8-89A0-0753363CED02}">
      <dgm:prSet/>
      <dgm:spPr/>
      <dgm:t>
        <a:bodyPr/>
        <a:lstStyle/>
        <a:p>
          <a:endParaRPr lang="ru-RU"/>
        </a:p>
      </dgm:t>
    </dgm:pt>
    <dgm:pt modelId="{CC11986D-16B6-4D34-996F-7E5B9B02E9D1}">
      <dgm:prSet custT="1"/>
      <dgm:spPr/>
      <dgm:t>
        <a:bodyPr/>
        <a:lstStyle/>
        <a:p>
          <a:r>
            <a:rPr lang="ru-RU" sz="2000" b="1" dirty="0" smtClean="0">
              <a:solidFill>
                <a:srgbClr val="1B045C"/>
              </a:solidFill>
              <a:latin typeface="Times New Roman" pitchFamily="18" charset="0"/>
              <a:cs typeface="Times New Roman" pitchFamily="18" charset="0"/>
            </a:rPr>
            <a:t>Сформулировать конкретные критерии оценивания деятельности учащихся </a:t>
          </a:r>
          <a:r>
            <a:rPr lang="ru-RU" sz="2000" b="1" dirty="0" smtClean="0">
              <a:solidFill>
                <a:srgbClr val="1B045C"/>
              </a:solidFill>
              <a:latin typeface="Arial" pitchFamily="34" charset="0"/>
              <a:cs typeface="Arial" pitchFamily="34" charset="0"/>
            </a:rPr>
            <a:t>на уроке</a:t>
          </a:r>
          <a:endParaRPr lang="ru-RU" sz="2000" b="1" dirty="0">
            <a:solidFill>
              <a:srgbClr val="1B045C"/>
            </a:solidFill>
            <a:latin typeface="Arial" pitchFamily="34" charset="0"/>
            <a:cs typeface="Arial" pitchFamily="34" charset="0"/>
          </a:endParaRPr>
        </a:p>
      </dgm:t>
    </dgm:pt>
    <dgm:pt modelId="{568D0CB8-54CF-43B6-BCD9-E598A0C1C520}" type="parTrans" cxnId="{F0D725C5-BB7F-4585-A0F3-F1BB57443751}">
      <dgm:prSet/>
      <dgm:spPr/>
      <dgm:t>
        <a:bodyPr/>
        <a:lstStyle/>
        <a:p>
          <a:endParaRPr lang="ru-RU"/>
        </a:p>
      </dgm:t>
    </dgm:pt>
    <dgm:pt modelId="{CB0FA6AD-AA21-4740-ABCB-8EAF5DAF9CE9}" type="sibTrans" cxnId="{F0D725C5-BB7F-4585-A0F3-F1BB57443751}">
      <dgm:prSet/>
      <dgm:spPr/>
      <dgm:t>
        <a:bodyPr/>
        <a:lstStyle/>
        <a:p>
          <a:endParaRPr lang="ru-RU"/>
        </a:p>
      </dgm:t>
    </dgm:pt>
    <dgm:pt modelId="{0286F3E3-D678-4776-BBB7-8B11D66C5EE4}" type="pres">
      <dgm:prSet presAssocID="{E48BC03D-1A00-46C9-8567-A10DEC665C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8911CE-B4AA-4D64-BB7E-12880960C2B0}" type="pres">
      <dgm:prSet presAssocID="{E48BC03D-1A00-46C9-8567-A10DEC665CF5}" presName="tSp" presStyleCnt="0"/>
      <dgm:spPr/>
      <dgm:t>
        <a:bodyPr/>
        <a:lstStyle/>
        <a:p>
          <a:endParaRPr lang="ru-RU"/>
        </a:p>
      </dgm:t>
    </dgm:pt>
    <dgm:pt modelId="{92A82A3D-6A09-4BE2-B500-B457B563FDE8}" type="pres">
      <dgm:prSet presAssocID="{E48BC03D-1A00-46C9-8567-A10DEC665CF5}" presName="bSp" presStyleCnt="0"/>
      <dgm:spPr/>
      <dgm:t>
        <a:bodyPr/>
        <a:lstStyle/>
        <a:p>
          <a:endParaRPr lang="ru-RU"/>
        </a:p>
      </dgm:t>
    </dgm:pt>
    <dgm:pt modelId="{CF7D231C-4BD4-48A9-94A1-881EE1C56A17}" type="pres">
      <dgm:prSet presAssocID="{E48BC03D-1A00-46C9-8567-A10DEC665CF5}" presName="process" presStyleCnt="0"/>
      <dgm:spPr/>
      <dgm:t>
        <a:bodyPr/>
        <a:lstStyle/>
        <a:p>
          <a:endParaRPr lang="ru-RU"/>
        </a:p>
      </dgm:t>
    </dgm:pt>
    <dgm:pt modelId="{F972A203-F053-4FB5-9020-C0AC3DB5B53B}" type="pres">
      <dgm:prSet presAssocID="{FF39BA30-B082-4845-8745-A0E93CB4B7F9}" presName="composite1" presStyleCnt="0"/>
      <dgm:spPr/>
      <dgm:t>
        <a:bodyPr/>
        <a:lstStyle/>
        <a:p>
          <a:endParaRPr lang="ru-RU"/>
        </a:p>
      </dgm:t>
    </dgm:pt>
    <dgm:pt modelId="{497FA4CE-04CB-45CD-88EA-36CF0646B91F}" type="pres">
      <dgm:prSet presAssocID="{FF39BA30-B082-4845-8745-A0E93CB4B7F9}" presName="dummyNode1" presStyleLbl="node1" presStyleIdx="0" presStyleCnt="1"/>
      <dgm:spPr/>
      <dgm:t>
        <a:bodyPr/>
        <a:lstStyle/>
        <a:p>
          <a:endParaRPr lang="ru-RU"/>
        </a:p>
      </dgm:t>
    </dgm:pt>
    <dgm:pt modelId="{3F5A50C9-214E-424D-ADF8-C26EB5792B91}" type="pres">
      <dgm:prSet presAssocID="{FF39BA30-B082-4845-8745-A0E93CB4B7F9}" presName="childNode1" presStyleLbl="bgAcc1" presStyleIdx="0" presStyleCnt="1" custScaleX="99600" custScaleY="71312" custLinFactNeighborX="-86354" custLinFactNeighborY="-45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61106F-38EF-496E-B8C5-213B824CE095}" type="pres">
      <dgm:prSet presAssocID="{FF39BA30-B082-4845-8745-A0E93CB4B7F9}" presName="childNode1tx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C8013-88E7-4D32-A7CF-4B7AE646623C}" type="pres">
      <dgm:prSet presAssocID="{FF39BA30-B082-4845-8745-A0E93CB4B7F9}" presName="parentNode1" presStyleLbl="node1" presStyleIdx="0" presStyleCnt="1" custScaleX="81468" custScaleY="39434" custLinFactX="-12908" custLinFactY="-78572" custLinFactNeighborX="-1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6B5C9-7FB6-4477-8744-0EC6B6ABD068}" type="pres">
      <dgm:prSet presAssocID="{FF39BA30-B082-4845-8745-A0E93CB4B7F9}" presName="connSite1" presStyleCnt="0"/>
      <dgm:spPr/>
      <dgm:t>
        <a:bodyPr/>
        <a:lstStyle/>
        <a:p>
          <a:endParaRPr lang="ru-RU"/>
        </a:p>
      </dgm:t>
    </dgm:pt>
  </dgm:ptLst>
  <dgm:cxnLst>
    <dgm:cxn modelId="{988939E5-8C0D-4CBA-8BE6-068861128A81}" type="presOf" srcId="{CC11986D-16B6-4D34-996F-7E5B9B02E9D1}" destId="{3F5A50C9-214E-424D-ADF8-C26EB5792B91}" srcOrd="0" destOrd="0" presId="urn:microsoft.com/office/officeart/2005/8/layout/hProcess4"/>
    <dgm:cxn modelId="{441B71A1-483F-450C-960F-9E5781B30576}" type="presOf" srcId="{CC11986D-16B6-4D34-996F-7E5B9B02E9D1}" destId="{AA61106F-38EF-496E-B8C5-213B824CE095}" srcOrd="1" destOrd="0" presId="urn:microsoft.com/office/officeart/2005/8/layout/hProcess4"/>
    <dgm:cxn modelId="{0D1DA08D-1BFE-4D92-8ECB-D528817238DC}" type="presOf" srcId="{E48BC03D-1A00-46C9-8567-A10DEC665CF5}" destId="{0286F3E3-D678-4776-BBB7-8B11D66C5EE4}" srcOrd="0" destOrd="0" presId="urn:microsoft.com/office/officeart/2005/8/layout/hProcess4"/>
    <dgm:cxn modelId="{F0D725C5-BB7F-4585-A0F3-F1BB57443751}" srcId="{FF39BA30-B082-4845-8745-A0E93CB4B7F9}" destId="{CC11986D-16B6-4D34-996F-7E5B9B02E9D1}" srcOrd="0" destOrd="0" parTransId="{568D0CB8-54CF-43B6-BCD9-E598A0C1C520}" sibTransId="{CB0FA6AD-AA21-4740-ABCB-8EAF5DAF9CE9}"/>
    <dgm:cxn modelId="{32C43007-6CEB-48E8-89A0-0753363CED02}" srcId="{E48BC03D-1A00-46C9-8567-A10DEC665CF5}" destId="{FF39BA30-B082-4845-8745-A0E93CB4B7F9}" srcOrd="0" destOrd="0" parTransId="{9FEDBC97-0D03-430B-8099-9E6CEA5CAD36}" sibTransId="{C2CB9E79-A73F-4EF9-A51B-8F70F00D97A6}"/>
    <dgm:cxn modelId="{CCF82ADE-D18C-401D-A507-79ADE8825E17}" type="presOf" srcId="{FF39BA30-B082-4845-8745-A0E93CB4B7F9}" destId="{38BC8013-88E7-4D32-A7CF-4B7AE646623C}" srcOrd="0" destOrd="0" presId="urn:microsoft.com/office/officeart/2005/8/layout/hProcess4"/>
    <dgm:cxn modelId="{714E8B91-301C-42B3-B6B7-E9681A120879}" type="presParOf" srcId="{0286F3E3-D678-4776-BBB7-8B11D66C5EE4}" destId="{FD8911CE-B4AA-4D64-BB7E-12880960C2B0}" srcOrd="0" destOrd="0" presId="urn:microsoft.com/office/officeart/2005/8/layout/hProcess4"/>
    <dgm:cxn modelId="{126088D8-0288-49CA-8D67-DA623E50E1E5}" type="presParOf" srcId="{0286F3E3-D678-4776-BBB7-8B11D66C5EE4}" destId="{92A82A3D-6A09-4BE2-B500-B457B563FDE8}" srcOrd="1" destOrd="0" presId="urn:microsoft.com/office/officeart/2005/8/layout/hProcess4"/>
    <dgm:cxn modelId="{8E333D10-95FA-4516-A05A-EC6ABBBA8544}" type="presParOf" srcId="{0286F3E3-D678-4776-BBB7-8B11D66C5EE4}" destId="{CF7D231C-4BD4-48A9-94A1-881EE1C56A17}" srcOrd="2" destOrd="0" presId="urn:microsoft.com/office/officeart/2005/8/layout/hProcess4"/>
    <dgm:cxn modelId="{92EB37C4-F839-4F4C-96C8-0852D0B5F4F4}" type="presParOf" srcId="{CF7D231C-4BD4-48A9-94A1-881EE1C56A17}" destId="{F972A203-F053-4FB5-9020-C0AC3DB5B53B}" srcOrd="0" destOrd="0" presId="urn:microsoft.com/office/officeart/2005/8/layout/hProcess4"/>
    <dgm:cxn modelId="{70C07723-F6A7-41F6-8B44-8988E5F789B1}" type="presParOf" srcId="{F972A203-F053-4FB5-9020-C0AC3DB5B53B}" destId="{497FA4CE-04CB-45CD-88EA-36CF0646B91F}" srcOrd="0" destOrd="0" presId="urn:microsoft.com/office/officeart/2005/8/layout/hProcess4"/>
    <dgm:cxn modelId="{A2BAF305-EEFB-4359-993E-4523CBE40666}" type="presParOf" srcId="{F972A203-F053-4FB5-9020-C0AC3DB5B53B}" destId="{3F5A50C9-214E-424D-ADF8-C26EB5792B91}" srcOrd="1" destOrd="0" presId="urn:microsoft.com/office/officeart/2005/8/layout/hProcess4"/>
    <dgm:cxn modelId="{565313BB-9171-4BDE-AE21-8A942BFB743C}" type="presParOf" srcId="{F972A203-F053-4FB5-9020-C0AC3DB5B53B}" destId="{AA61106F-38EF-496E-B8C5-213B824CE095}" srcOrd="2" destOrd="0" presId="urn:microsoft.com/office/officeart/2005/8/layout/hProcess4"/>
    <dgm:cxn modelId="{0AADEC23-877A-4F56-A5D3-3939610EC525}" type="presParOf" srcId="{F972A203-F053-4FB5-9020-C0AC3DB5B53B}" destId="{38BC8013-88E7-4D32-A7CF-4B7AE646623C}" srcOrd="3" destOrd="0" presId="urn:microsoft.com/office/officeart/2005/8/layout/hProcess4"/>
    <dgm:cxn modelId="{3E22A6BE-9734-402F-9C1C-A4E321387C2D}" type="presParOf" srcId="{F972A203-F053-4FB5-9020-C0AC3DB5B53B}" destId="{6ED6B5C9-7FB6-4477-8744-0EC6B6ABD06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7E98A2-AC62-4717-BCF5-20E4FD01E7A8}" type="doc">
      <dgm:prSet loTypeId="urn:microsoft.com/office/officeart/2005/8/layout/h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287500-C02B-46EC-BFEE-FB772DE7E4BE}">
      <dgm:prSet/>
      <dgm:spPr/>
      <dgm:t>
        <a:bodyPr/>
        <a:lstStyle/>
        <a:p>
          <a:pPr rtl="0"/>
          <a:r>
            <a:rPr lang="ru-RU" b="1" dirty="0" smtClean="0"/>
            <a:t>Шаг 5</a:t>
          </a:r>
          <a:endParaRPr lang="ru-RU" b="1" dirty="0"/>
        </a:p>
      </dgm:t>
    </dgm:pt>
    <dgm:pt modelId="{581FAF0E-55F0-4E60-8A77-8B7692E4BD57}" type="parTrans" cxnId="{2B6CBC2E-F64B-4C3C-9E92-DC30BF4BAEDF}">
      <dgm:prSet/>
      <dgm:spPr/>
      <dgm:t>
        <a:bodyPr/>
        <a:lstStyle/>
        <a:p>
          <a:endParaRPr lang="ru-RU"/>
        </a:p>
      </dgm:t>
    </dgm:pt>
    <dgm:pt modelId="{B93722B6-99E6-465C-8B81-F148C3D59513}" type="sibTrans" cxnId="{2B6CBC2E-F64B-4C3C-9E92-DC30BF4BAEDF}">
      <dgm:prSet/>
      <dgm:spPr/>
      <dgm:t>
        <a:bodyPr/>
        <a:lstStyle/>
        <a:p>
          <a:endParaRPr lang="ru-RU"/>
        </a:p>
      </dgm:t>
    </dgm:pt>
    <dgm:pt modelId="{0039A2B8-0789-457E-AFC3-579D1868A0FF}">
      <dgm:prSet/>
      <dgm:spPr/>
      <dgm:t>
        <a:bodyPr/>
        <a:lstStyle/>
        <a:p>
          <a:pPr rtl="0"/>
          <a:r>
            <a:rPr lang="ru-RU" b="1" dirty="0" smtClean="0"/>
            <a:t>Шаг 6</a:t>
          </a:r>
          <a:endParaRPr lang="ru-RU" b="1" dirty="0"/>
        </a:p>
      </dgm:t>
    </dgm:pt>
    <dgm:pt modelId="{AB89B174-4E59-40EB-9709-6F89B8C656CF}" type="parTrans" cxnId="{6A5ACF59-4D05-4203-BAF5-F926469B06B2}">
      <dgm:prSet/>
      <dgm:spPr/>
      <dgm:t>
        <a:bodyPr/>
        <a:lstStyle/>
        <a:p>
          <a:endParaRPr lang="ru-RU"/>
        </a:p>
      </dgm:t>
    </dgm:pt>
    <dgm:pt modelId="{F731ED3B-C033-4A63-81C6-7D8478EE2E8B}" type="sibTrans" cxnId="{6A5ACF59-4D05-4203-BAF5-F926469B06B2}">
      <dgm:prSet/>
      <dgm:spPr/>
      <dgm:t>
        <a:bodyPr/>
        <a:lstStyle/>
        <a:p>
          <a:endParaRPr lang="ru-RU"/>
        </a:p>
      </dgm:t>
    </dgm:pt>
    <dgm:pt modelId="{9170F7DF-340F-4456-BAEC-671A3A7A3AAA}">
      <dgm:prSet/>
      <dgm:spPr/>
      <dgm:t>
        <a:bodyPr/>
        <a:lstStyle/>
        <a:p>
          <a:pPr rtl="0"/>
          <a:r>
            <a:rPr lang="ru-RU" b="1" dirty="0" smtClean="0"/>
            <a:t>Шаг 7</a:t>
          </a:r>
          <a:endParaRPr lang="ru-RU" b="1" dirty="0"/>
        </a:p>
      </dgm:t>
    </dgm:pt>
    <dgm:pt modelId="{D2125949-0B3F-412F-A732-60E6C5A4C4B4}" type="parTrans" cxnId="{369D1C6E-C83B-45AA-AF93-2395A092D78C}">
      <dgm:prSet/>
      <dgm:spPr/>
      <dgm:t>
        <a:bodyPr/>
        <a:lstStyle/>
        <a:p>
          <a:endParaRPr lang="ru-RU"/>
        </a:p>
      </dgm:t>
    </dgm:pt>
    <dgm:pt modelId="{43036509-B1A6-468A-B3DB-9F003328736E}" type="sibTrans" cxnId="{369D1C6E-C83B-45AA-AF93-2395A092D78C}">
      <dgm:prSet/>
      <dgm:spPr/>
      <dgm:t>
        <a:bodyPr/>
        <a:lstStyle/>
        <a:p>
          <a:endParaRPr lang="ru-RU"/>
        </a:p>
      </dgm:t>
    </dgm:pt>
    <dgm:pt modelId="{99CD05F6-3473-4DDF-886D-A1F69A5FAC58}">
      <dgm:prSet custT="1"/>
      <dgm:spPr/>
      <dgm:t>
        <a:bodyPr/>
        <a:lstStyle/>
        <a:p>
          <a:r>
            <a:rPr lang="ru-RU" sz="1800" b="1" dirty="0" smtClean="0">
              <a:solidFill>
                <a:srgbClr val="1B045C"/>
              </a:solidFill>
              <a:latin typeface="Times New Roman" pitchFamily="18" charset="0"/>
              <a:cs typeface="Times New Roman" pitchFamily="18" charset="0"/>
            </a:rPr>
            <a:t>Оценивать деятельность учащихся по критериям</a:t>
          </a:r>
          <a:endParaRPr lang="ru-RU" sz="1800" b="1" dirty="0">
            <a:solidFill>
              <a:srgbClr val="1B045C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A4F3A9-E261-4820-83E7-D0689391B6D5}" type="parTrans" cxnId="{79C85CE3-5F1E-4385-B636-740C1EFB974B}">
      <dgm:prSet/>
      <dgm:spPr/>
      <dgm:t>
        <a:bodyPr/>
        <a:lstStyle/>
        <a:p>
          <a:endParaRPr lang="ru-RU"/>
        </a:p>
      </dgm:t>
    </dgm:pt>
    <dgm:pt modelId="{61A5929E-629C-4429-8F70-8C21A9742808}" type="sibTrans" cxnId="{79C85CE3-5F1E-4385-B636-740C1EFB974B}">
      <dgm:prSet/>
      <dgm:spPr/>
      <dgm:t>
        <a:bodyPr/>
        <a:lstStyle/>
        <a:p>
          <a:endParaRPr lang="ru-RU"/>
        </a:p>
      </dgm:t>
    </dgm:pt>
    <dgm:pt modelId="{E3FA1E55-576B-42EE-A51F-FA23DDB74A1F}">
      <dgm:prSet custT="1"/>
      <dgm:spPr/>
      <dgm:t>
        <a:bodyPr/>
        <a:lstStyle/>
        <a:p>
          <a:r>
            <a:rPr lang="ru-RU" sz="1600" b="1" dirty="0" smtClean="0">
              <a:solidFill>
                <a:srgbClr val="1B045C"/>
              </a:solidFill>
              <a:latin typeface="Times New Roman" pitchFamily="18" charset="0"/>
              <a:cs typeface="Times New Roman" pitchFamily="18" charset="0"/>
            </a:rPr>
            <a:t>Осуществлять обратную связь: учитель - ученик, ученик -ученик, ученик - учитель </a:t>
          </a:r>
          <a:endParaRPr lang="ru-RU" sz="1600" b="1" dirty="0">
            <a:solidFill>
              <a:srgbClr val="1B045C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EFCAFC-1D4F-49AE-A07F-B9D6B2D000D2}" type="parTrans" cxnId="{D98AEB7B-CAD6-4C83-B133-12CACBAB04A2}">
      <dgm:prSet/>
      <dgm:spPr/>
      <dgm:t>
        <a:bodyPr/>
        <a:lstStyle/>
        <a:p>
          <a:endParaRPr lang="ru-RU"/>
        </a:p>
      </dgm:t>
    </dgm:pt>
    <dgm:pt modelId="{DC8D7EFE-8492-4D93-A254-A5CE9FCA651D}" type="sibTrans" cxnId="{D98AEB7B-CAD6-4C83-B133-12CACBAB04A2}">
      <dgm:prSet/>
      <dgm:spPr/>
      <dgm:t>
        <a:bodyPr/>
        <a:lstStyle/>
        <a:p>
          <a:endParaRPr lang="ru-RU"/>
        </a:p>
      </dgm:t>
    </dgm:pt>
    <dgm:pt modelId="{C92FD27F-D526-4F82-967A-FC42DA370FA9}">
      <dgm:prSet custT="1"/>
      <dgm:spPr/>
      <dgm:t>
        <a:bodyPr/>
        <a:lstStyle/>
        <a:p>
          <a:r>
            <a:rPr lang="ru-RU" sz="1400" b="1" dirty="0" smtClean="0">
              <a:solidFill>
                <a:srgbClr val="1B045C"/>
              </a:solidFill>
              <a:latin typeface="Times New Roman" pitchFamily="18" charset="0"/>
              <a:cs typeface="Times New Roman" pitchFamily="18" charset="0"/>
            </a:rPr>
            <a:t>При оценивании сравнивать данные результаты достижений учащихся с предыдущим уровнем их достижений</a:t>
          </a:r>
          <a:endParaRPr lang="ru-RU" sz="1400" b="1" dirty="0">
            <a:solidFill>
              <a:srgbClr val="1B045C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9DFCE0-D5C2-49CA-B494-4145FC5B78F2}" type="parTrans" cxnId="{E408A8AF-9BA9-4A98-94B0-F365F3828C62}">
      <dgm:prSet/>
      <dgm:spPr/>
      <dgm:t>
        <a:bodyPr/>
        <a:lstStyle/>
        <a:p>
          <a:endParaRPr lang="ru-RU"/>
        </a:p>
      </dgm:t>
    </dgm:pt>
    <dgm:pt modelId="{27DD9A68-DC16-41E6-99D4-E3F6DFFA8BD7}" type="sibTrans" cxnId="{E408A8AF-9BA9-4A98-94B0-F365F3828C62}">
      <dgm:prSet/>
      <dgm:spPr/>
      <dgm:t>
        <a:bodyPr/>
        <a:lstStyle/>
        <a:p>
          <a:endParaRPr lang="ru-RU"/>
        </a:p>
      </dgm:t>
    </dgm:pt>
    <dgm:pt modelId="{0130B79F-6ED6-4939-B9FD-DEB08BE0AD92}">
      <dgm:prSet custT="1"/>
      <dgm:spPr/>
      <dgm:t>
        <a:bodyPr/>
        <a:lstStyle/>
        <a:p>
          <a:endParaRPr lang="ru-RU" sz="1900" b="1" dirty="0">
            <a:solidFill>
              <a:srgbClr val="1B045C"/>
            </a:solidFill>
            <a:latin typeface="Arial" pitchFamily="34" charset="0"/>
            <a:cs typeface="Arial" pitchFamily="34" charset="0"/>
          </a:endParaRPr>
        </a:p>
      </dgm:t>
    </dgm:pt>
    <dgm:pt modelId="{6FF055BD-37A9-40B1-A977-3B26C29CF8B2}" type="parTrans" cxnId="{1BCB4680-CE80-40CE-9956-C5F751D7535A}">
      <dgm:prSet/>
      <dgm:spPr/>
      <dgm:t>
        <a:bodyPr/>
        <a:lstStyle/>
        <a:p>
          <a:endParaRPr lang="ru-RU"/>
        </a:p>
      </dgm:t>
    </dgm:pt>
    <dgm:pt modelId="{566BB012-4041-43DD-BC91-1BAAA505C236}" type="sibTrans" cxnId="{1BCB4680-CE80-40CE-9956-C5F751D7535A}">
      <dgm:prSet/>
      <dgm:spPr/>
      <dgm:t>
        <a:bodyPr/>
        <a:lstStyle/>
        <a:p>
          <a:endParaRPr lang="ru-RU"/>
        </a:p>
      </dgm:t>
    </dgm:pt>
    <dgm:pt modelId="{EA5A4C63-5A8E-4D1D-83EB-1AC11F677F06}" type="pres">
      <dgm:prSet presAssocID="{3C7E98A2-AC62-4717-BCF5-20E4FD01E7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9424AB-E4EF-4CDF-BAF6-6A57B431F5A1}" type="pres">
      <dgm:prSet presAssocID="{3C7E98A2-AC62-4717-BCF5-20E4FD01E7A8}" presName="tSp" presStyleCnt="0"/>
      <dgm:spPr/>
      <dgm:t>
        <a:bodyPr/>
        <a:lstStyle/>
        <a:p>
          <a:endParaRPr lang="ru-RU"/>
        </a:p>
      </dgm:t>
    </dgm:pt>
    <dgm:pt modelId="{29B26188-25F0-4F52-BFD8-8E1BFB7D326D}" type="pres">
      <dgm:prSet presAssocID="{3C7E98A2-AC62-4717-BCF5-20E4FD01E7A8}" presName="bSp" presStyleCnt="0"/>
      <dgm:spPr/>
      <dgm:t>
        <a:bodyPr/>
        <a:lstStyle/>
        <a:p>
          <a:endParaRPr lang="ru-RU"/>
        </a:p>
      </dgm:t>
    </dgm:pt>
    <dgm:pt modelId="{C065B97B-CFB4-4153-8D7C-C82C4B179B59}" type="pres">
      <dgm:prSet presAssocID="{3C7E98A2-AC62-4717-BCF5-20E4FD01E7A8}" presName="process" presStyleCnt="0"/>
      <dgm:spPr/>
      <dgm:t>
        <a:bodyPr/>
        <a:lstStyle/>
        <a:p>
          <a:endParaRPr lang="ru-RU"/>
        </a:p>
      </dgm:t>
    </dgm:pt>
    <dgm:pt modelId="{8B5190E1-0880-4E79-B135-5CE59656CC35}" type="pres">
      <dgm:prSet presAssocID="{69287500-C02B-46EC-BFEE-FB772DE7E4BE}" presName="composite1" presStyleCnt="0"/>
      <dgm:spPr/>
      <dgm:t>
        <a:bodyPr/>
        <a:lstStyle/>
        <a:p>
          <a:endParaRPr lang="ru-RU"/>
        </a:p>
      </dgm:t>
    </dgm:pt>
    <dgm:pt modelId="{0A6D2854-7118-4494-91D3-6E339696CCAF}" type="pres">
      <dgm:prSet presAssocID="{69287500-C02B-46EC-BFEE-FB772DE7E4BE}" presName="dummyNode1" presStyleLbl="node1" presStyleIdx="0" presStyleCnt="3"/>
      <dgm:spPr/>
      <dgm:t>
        <a:bodyPr/>
        <a:lstStyle/>
        <a:p>
          <a:endParaRPr lang="ru-RU"/>
        </a:p>
      </dgm:t>
    </dgm:pt>
    <dgm:pt modelId="{7E5A361F-6399-4BB1-AA06-56C4FF93CB8F}" type="pres">
      <dgm:prSet presAssocID="{69287500-C02B-46EC-BFEE-FB772DE7E4BE}" presName="childNode1" presStyleLbl="bgAcc1" presStyleIdx="0" presStyleCnt="3" custScaleX="121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BB921-C79A-4C47-8609-D1593A28B75B}" type="pres">
      <dgm:prSet presAssocID="{69287500-C02B-46EC-BFEE-FB772DE7E4BE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431B8-CA12-4304-9C00-6322B635D864}" type="pres">
      <dgm:prSet presAssocID="{69287500-C02B-46EC-BFEE-FB772DE7E4BE}" presName="parentNode1" presStyleLbl="node1" presStyleIdx="0" presStyleCnt="3" custLinFactNeighborX="-16784" custLinFactNeighborY="538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276FE-10EB-4EF6-9C30-D1E8AC958886}" type="pres">
      <dgm:prSet presAssocID="{69287500-C02B-46EC-BFEE-FB772DE7E4BE}" presName="connSite1" presStyleCnt="0"/>
      <dgm:spPr/>
      <dgm:t>
        <a:bodyPr/>
        <a:lstStyle/>
        <a:p>
          <a:endParaRPr lang="ru-RU"/>
        </a:p>
      </dgm:t>
    </dgm:pt>
    <dgm:pt modelId="{7029ED7D-C682-40C7-8BA7-5283299CBB39}" type="pres">
      <dgm:prSet presAssocID="{B93722B6-99E6-465C-8B81-F148C3D59513}" presName="Name9" presStyleLbl="sibTrans2D1" presStyleIdx="0" presStyleCnt="2"/>
      <dgm:spPr/>
      <dgm:t>
        <a:bodyPr/>
        <a:lstStyle/>
        <a:p>
          <a:endParaRPr lang="ru-RU"/>
        </a:p>
      </dgm:t>
    </dgm:pt>
    <dgm:pt modelId="{79957C79-AB6B-4D38-BF96-1AD00B093545}" type="pres">
      <dgm:prSet presAssocID="{0039A2B8-0789-457E-AFC3-579D1868A0FF}" presName="composite2" presStyleCnt="0"/>
      <dgm:spPr/>
      <dgm:t>
        <a:bodyPr/>
        <a:lstStyle/>
        <a:p>
          <a:endParaRPr lang="ru-RU"/>
        </a:p>
      </dgm:t>
    </dgm:pt>
    <dgm:pt modelId="{4290E6AA-08F2-450A-BCCF-D4E21B331BC0}" type="pres">
      <dgm:prSet presAssocID="{0039A2B8-0789-457E-AFC3-579D1868A0FF}" presName="dummyNode2" presStyleLbl="node1" presStyleIdx="0" presStyleCnt="3"/>
      <dgm:spPr/>
      <dgm:t>
        <a:bodyPr/>
        <a:lstStyle/>
        <a:p>
          <a:endParaRPr lang="ru-RU"/>
        </a:p>
      </dgm:t>
    </dgm:pt>
    <dgm:pt modelId="{57AFF833-D21B-4859-8559-7E54E6CAB89F}" type="pres">
      <dgm:prSet presAssocID="{0039A2B8-0789-457E-AFC3-579D1868A0FF}" presName="childNode2" presStyleLbl="bgAcc1" presStyleIdx="1" presStyleCnt="3" custScaleX="126193" custScaleY="185059" custLinFactNeighborX="1996" custLinFactNeighborY="3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38CB9-F017-42E8-89EB-9BF3207B8C02}" type="pres">
      <dgm:prSet presAssocID="{0039A2B8-0789-457E-AFC3-579D1868A0F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E79C8-47A6-459F-B87B-8AFAA3B1F9F2}" type="pres">
      <dgm:prSet presAssocID="{0039A2B8-0789-457E-AFC3-579D1868A0FF}" presName="parentNode2" presStyleLbl="node1" presStyleIdx="1" presStyleCnt="3" custScaleX="83192" custScaleY="98878" custLinFactNeighborX="-15199" custLinFactNeighborY="293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A0B43-EC07-4AF1-8882-8861CFAF0917}" type="pres">
      <dgm:prSet presAssocID="{0039A2B8-0789-457E-AFC3-579D1868A0FF}" presName="connSite2" presStyleCnt="0"/>
      <dgm:spPr/>
      <dgm:t>
        <a:bodyPr/>
        <a:lstStyle/>
        <a:p>
          <a:endParaRPr lang="ru-RU"/>
        </a:p>
      </dgm:t>
    </dgm:pt>
    <dgm:pt modelId="{237B6BC3-C78B-4C56-A73D-AFB5E9AA84CC}" type="pres">
      <dgm:prSet presAssocID="{F731ED3B-C033-4A63-81C6-7D8478EE2E8B}" presName="Name18" presStyleLbl="sibTrans2D1" presStyleIdx="1" presStyleCnt="2"/>
      <dgm:spPr/>
      <dgm:t>
        <a:bodyPr/>
        <a:lstStyle/>
        <a:p>
          <a:endParaRPr lang="ru-RU"/>
        </a:p>
      </dgm:t>
    </dgm:pt>
    <dgm:pt modelId="{DF205480-A71A-4F03-ACFD-61C56B4DC747}" type="pres">
      <dgm:prSet presAssocID="{9170F7DF-340F-4456-BAEC-671A3A7A3AAA}" presName="composite1" presStyleCnt="0"/>
      <dgm:spPr/>
      <dgm:t>
        <a:bodyPr/>
        <a:lstStyle/>
        <a:p>
          <a:endParaRPr lang="ru-RU"/>
        </a:p>
      </dgm:t>
    </dgm:pt>
    <dgm:pt modelId="{76559775-9574-457B-8306-F78F99D5DD59}" type="pres">
      <dgm:prSet presAssocID="{9170F7DF-340F-4456-BAEC-671A3A7A3AAA}" presName="dummyNode1" presStyleLbl="node1" presStyleIdx="1" presStyleCnt="3"/>
      <dgm:spPr/>
      <dgm:t>
        <a:bodyPr/>
        <a:lstStyle/>
        <a:p>
          <a:endParaRPr lang="ru-RU"/>
        </a:p>
      </dgm:t>
    </dgm:pt>
    <dgm:pt modelId="{989A2775-53D6-497E-8872-DDE41FF8CB19}" type="pres">
      <dgm:prSet presAssocID="{9170F7DF-340F-4456-BAEC-671A3A7A3AAA}" presName="childNode1" presStyleLbl="bgAcc1" presStyleIdx="2" presStyleCnt="3" custScaleY="159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39DE7-43D4-4C24-B7E9-B5D97A371153}" type="pres">
      <dgm:prSet presAssocID="{9170F7DF-340F-4456-BAEC-671A3A7A3AAA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4D1F4-3252-4DF5-B952-64A834CB3C9B}" type="pres">
      <dgm:prSet presAssocID="{9170F7DF-340F-4456-BAEC-671A3A7A3AAA}" presName="parentNode1" presStyleLbl="node1" presStyleIdx="2" presStyleCnt="3" custScaleX="76673" custScaleY="78780" custLinFactY="33294" custLinFactNeighborX="-16431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B02A5-F561-49D0-8FCA-D8D7657D93CD}" type="pres">
      <dgm:prSet presAssocID="{9170F7DF-340F-4456-BAEC-671A3A7A3AAA}" presName="connSite1" presStyleCnt="0"/>
      <dgm:spPr/>
      <dgm:t>
        <a:bodyPr/>
        <a:lstStyle/>
        <a:p>
          <a:endParaRPr lang="ru-RU"/>
        </a:p>
      </dgm:t>
    </dgm:pt>
  </dgm:ptLst>
  <dgm:cxnLst>
    <dgm:cxn modelId="{B80EFDCD-1AE1-446A-A061-B38C1638A1A9}" type="presOf" srcId="{E3FA1E55-576B-42EE-A51F-FA23DDB74A1F}" destId="{57AFF833-D21B-4859-8559-7E54E6CAB89F}" srcOrd="0" destOrd="1" presId="urn:microsoft.com/office/officeart/2005/8/layout/hProcess4"/>
    <dgm:cxn modelId="{6A5ACF59-4D05-4203-BAF5-F926469B06B2}" srcId="{3C7E98A2-AC62-4717-BCF5-20E4FD01E7A8}" destId="{0039A2B8-0789-457E-AFC3-579D1868A0FF}" srcOrd="1" destOrd="0" parTransId="{AB89B174-4E59-40EB-9709-6F89B8C656CF}" sibTransId="{F731ED3B-C033-4A63-81C6-7D8478EE2E8B}"/>
    <dgm:cxn modelId="{CA5882FD-8FC9-46DE-9919-BE36FCCE9811}" type="presOf" srcId="{0039A2B8-0789-457E-AFC3-579D1868A0FF}" destId="{8AFE79C8-47A6-459F-B87B-8AFAA3B1F9F2}" srcOrd="0" destOrd="0" presId="urn:microsoft.com/office/officeart/2005/8/layout/hProcess4"/>
    <dgm:cxn modelId="{47DEB168-6042-48CF-976A-B1697C79A776}" type="presOf" srcId="{C92FD27F-D526-4F82-967A-FC42DA370FA9}" destId="{989A2775-53D6-497E-8872-DDE41FF8CB19}" srcOrd="0" destOrd="0" presId="urn:microsoft.com/office/officeart/2005/8/layout/hProcess4"/>
    <dgm:cxn modelId="{AD0F38E6-8BFE-40AC-B795-3A73E3E3B675}" type="presOf" srcId="{C92FD27F-D526-4F82-967A-FC42DA370FA9}" destId="{15B39DE7-43D4-4C24-B7E9-B5D97A371153}" srcOrd="1" destOrd="0" presId="urn:microsoft.com/office/officeart/2005/8/layout/hProcess4"/>
    <dgm:cxn modelId="{36E8F773-7DCC-4FCD-87F0-ACD7C1CB9D2E}" type="presOf" srcId="{0130B79F-6ED6-4939-B9FD-DEB08BE0AD92}" destId="{E4A38CB9-F017-42E8-89EB-9BF3207B8C02}" srcOrd="1" destOrd="0" presId="urn:microsoft.com/office/officeart/2005/8/layout/hProcess4"/>
    <dgm:cxn modelId="{D3235BE3-D82C-4112-9294-7130650BB826}" type="presOf" srcId="{E3FA1E55-576B-42EE-A51F-FA23DDB74A1F}" destId="{E4A38CB9-F017-42E8-89EB-9BF3207B8C02}" srcOrd="1" destOrd="1" presId="urn:microsoft.com/office/officeart/2005/8/layout/hProcess4"/>
    <dgm:cxn modelId="{D98AEB7B-CAD6-4C83-B133-12CACBAB04A2}" srcId="{0039A2B8-0789-457E-AFC3-579D1868A0FF}" destId="{E3FA1E55-576B-42EE-A51F-FA23DDB74A1F}" srcOrd="1" destOrd="0" parTransId="{7BEFCAFC-1D4F-49AE-A07F-B9D6B2D000D2}" sibTransId="{DC8D7EFE-8492-4D93-A254-A5CE9FCA651D}"/>
    <dgm:cxn modelId="{2B6CBC2E-F64B-4C3C-9E92-DC30BF4BAEDF}" srcId="{3C7E98A2-AC62-4717-BCF5-20E4FD01E7A8}" destId="{69287500-C02B-46EC-BFEE-FB772DE7E4BE}" srcOrd="0" destOrd="0" parTransId="{581FAF0E-55F0-4E60-8A77-8B7692E4BD57}" sibTransId="{B93722B6-99E6-465C-8B81-F148C3D59513}"/>
    <dgm:cxn modelId="{79C85CE3-5F1E-4385-B636-740C1EFB974B}" srcId="{69287500-C02B-46EC-BFEE-FB772DE7E4BE}" destId="{99CD05F6-3473-4DDF-886D-A1F69A5FAC58}" srcOrd="0" destOrd="0" parTransId="{00A4F3A9-E261-4820-83E7-D0689391B6D5}" sibTransId="{61A5929E-629C-4429-8F70-8C21A9742808}"/>
    <dgm:cxn modelId="{BF240104-2D8F-4908-9DF1-EBEA901314EF}" type="presOf" srcId="{0130B79F-6ED6-4939-B9FD-DEB08BE0AD92}" destId="{57AFF833-D21B-4859-8559-7E54E6CAB89F}" srcOrd="0" destOrd="0" presId="urn:microsoft.com/office/officeart/2005/8/layout/hProcess4"/>
    <dgm:cxn modelId="{369D1C6E-C83B-45AA-AF93-2395A092D78C}" srcId="{3C7E98A2-AC62-4717-BCF5-20E4FD01E7A8}" destId="{9170F7DF-340F-4456-BAEC-671A3A7A3AAA}" srcOrd="2" destOrd="0" parTransId="{D2125949-0B3F-412F-A732-60E6C5A4C4B4}" sibTransId="{43036509-B1A6-468A-B3DB-9F003328736E}"/>
    <dgm:cxn modelId="{3EF12553-241C-4B96-99A3-12F6937AB2A2}" type="presOf" srcId="{B93722B6-99E6-465C-8B81-F148C3D59513}" destId="{7029ED7D-C682-40C7-8BA7-5283299CBB39}" srcOrd="0" destOrd="0" presId="urn:microsoft.com/office/officeart/2005/8/layout/hProcess4"/>
    <dgm:cxn modelId="{CA5AE11B-8DDC-46E2-A797-1443B494EDA0}" type="presOf" srcId="{99CD05F6-3473-4DDF-886D-A1F69A5FAC58}" destId="{7E5A361F-6399-4BB1-AA06-56C4FF93CB8F}" srcOrd="0" destOrd="0" presId="urn:microsoft.com/office/officeart/2005/8/layout/hProcess4"/>
    <dgm:cxn modelId="{691E26F3-A768-41DF-856A-BB2E48381802}" type="presOf" srcId="{F731ED3B-C033-4A63-81C6-7D8478EE2E8B}" destId="{237B6BC3-C78B-4C56-A73D-AFB5E9AA84CC}" srcOrd="0" destOrd="0" presId="urn:microsoft.com/office/officeart/2005/8/layout/hProcess4"/>
    <dgm:cxn modelId="{131F2562-820D-475F-BB6B-91011FE5ED87}" type="presOf" srcId="{99CD05F6-3473-4DDF-886D-A1F69A5FAC58}" destId="{57ABB921-C79A-4C47-8609-D1593A28B75B}" srcOrd="1" destOrd="0" presId="urn:microsoft.com/office/officeart/2005/8/layout/hProcess4"/>
    <dgm:cxn modelId="{5DCA8B8D-80F5-4B75-9AFD-34B59DCDA3DB}" type="presOf" srcId="{69287500-C02B-46EC-BFEE-FB772DE7E4BE}" destId="{912431B8-CA12-4304-9C00-6322B635D864}" srcOrd="0" destOrd="0" presId="urn:microsoft.com/office/officeart/2005/8/layout/hProcess4"/>
    <dgm:cxn modelId="{E408A8AF-9BA9-4A98-94B0-F365F3828C62}" srcId="{9170F7DF-340F-4456-BAEC-671A3A7A3AAA}" destId="{C92FD27F-D526-4F82-967A-FC42DA370FA9}" srcOrd="0" destOrd="0" parTransId="{DB9DFCE0-D5C2-49CA-B494-4145FC5B78F2}" sibTransId="{27DD9A68-DC16-41E6-99D4-E3F6DFFA8BD7}"/>
    <dgm:cxn modelId="{1BCB4680-CE80-40CE-9956-C5F751D7535A}" srcId="{0039A2B8-0789-457E-AFC3-579D1868A0FF}" destId="{0130B79F-6ED6-4939-B9FD-DEB08BE0AD92}" srcOrd="0" destOrd="0" parTransId="{6FF055BD-37A9-40B1-A977-3B26C29CF8B2}" sibTransId="{566BB012-4041-43DD-BC91-1BAAA505C236}"/>
    <dgm:cxn modelId="{4DE9C615-2F9D-4E3C-8CA5-63D70C4643DE}" type="presOf" srcId="{9170F7DF-340F-4456-BAEC-671A3A7A3AAA}" destId="{43D4D1F4-3252-4DF5-B952-64A834CB3C9B}" srcOrd="0" destOrd="0" presId="urn:microsoft.com/office/officeart/2005/8/layout/hProcess4"/>
    <dgm:cxn modelId="{DE16A651-5871-424A-945E-E93F03564054}" type="presOf" srcId="{3C7E98A2-AC62-4717-BCF5-20E4FD01E7A8}" destId="{EA5A4C63-5A8E-4D1D-83EB-1AC11F677F06}" srcOrd="0" destOrd="0" presId="urn:microsoft.com/office/officeart/2005/8/layout/hProcess4"/>
    <dgm:cxn modelId="{42626387-ACEF-4335-BEFF-82046B8942DF}" type="presParOf" srcId="{EA5A4C63-5A8E-4D1D-83EB-1AC11F677F06}" destId="{649424AB-E4EF-4CDF-BAF6-6A57B431F5A1}" srcOrd="0" destOrd="0" presId="urn:microsoft.com/office/officeart/2005/8/layout/hProcess4"/>
    <dgm:cxn modelId="{218E6FE8-A3F3-45BA-B80A-F8F617F477E5}" type="presParOf" srcId="{EA5A4C63-5A8E-4D1D-83EB-1AC11F677F06}" destId="{29B26188-25F0-4F52-BFD8-8E1BFB7D326D}" srcOrd="1" destOrd="0" presId="urn:microsoft.com/office/officeart/2005/8/layout/hProcess4"/>
    <dgm:cxn modelId="{CD6C2231-6837-463D-BA1C-11FF191C8CBC}" type="presParOf" srcId="{EA5A4C63-5A8E-4D1D-83EB-1AC11F677F06}" destId="{C065B97B-CFB4-4153-8D7C-C82C4B179B59}" srcOrd="2" destOrd="0" presId="urn:microsoft.com/office/officeart/2005/8/layout/hProcess4"/>
    <dgm:cxn modelId="{AFD8A634-4914-496F-8F73-0ABEA401C22E}" type="presParOf" srcId="{C065B97B-CFB4-4153-8D7C-C82C4B179B59}" destId="{8B5190E1-0880-4E79-B135-5CE59656CC35}" srcOrd="0" destOrd="0" presId="urn:microsoft.com/office/officeart/2005/8/layout/hProcess4"/>
    <dgm:cxn modelId="{5FE2234B-26CD-4895-8F08-45E9AFF5EFB8}" type="presParOf" srcId="{8B5190E1-0880-4E79-B135-5CE59656CC35}" destId="{0A6D2854-7118-4494-91D3-6E339696CCAF}" srcOrd="0" destOrd="0" presId="urn:microsoft.com/office/officeart/2005/8/layout/hProcess4"/>
    <dgm:cxn modelId="{5F18CFF8-C328-4AAC-A13C-47625B68B525}" type="presParOf" srcId="{8B5190E1-0880-4E79-B135-5CE59656CC35}" destId="{7E5A361F-6399-4BB1-AA06-56C4FF93CB8F}" srcOrd="1" destOrd="0" presId="urn:microsoft.com/office/officeart/2005/8/layout/hProcess4"/>
    <dgm:cxn modelId="{42C2AC6F-8425-42CB-A1EA-5F3855F810BD}" type="presParOf" srcId="{8B5190E1-0880-4E79-B135-5CE59656CC35}" destId="{57ABB921-C79A-4C47-8609-D1593A28B75B}" srcOrd="2" destOrd="0" presId="urn:microsoft.com/office/officeart/2005/8/layout/hProcess4"/>
    <dgm:cxn modelId="{2FBEFB00-5DFA-4CD6-B8D6-CF75A4FE0B1E}" type="presParOf" srcId="{8B5190E1-0880-4E79-B135-5CE59656CC35}" destId="{912431B8-CA12-4304-9C00-6322B635D864}" srcOrd="3" destOrd="0" presId="urn:microsoft.com/office/officeart/2005/8/layout/hProcess4"/>
    <dgm:cxn modelId="{54DF8A03-C39A-4FD0-B2BC-CCC9BD2E60BB}" type="presParOf" srcId="{8B5190E1-0880-4E79-B135-5CE59656CC35}" destId="{F74276FE-10EB-4EF6-9C30-D1E8AC958886}" srcOrd="4" destOrd="0" presId="urn:microsoft.com/office/officeart/2005/8/layout/hProcess4"/>
    <dgm:cxn modelId="{1384894E-5811-4959-B2DB-5C6C307AED9F}" type="presParOf" srcId="{C065B97B-CFB4-4153-8D7C-C82C4B179B59}" destId="{7029ED7D-C682-40C7-8BA7-5283299CBB39}" srcOrd="1" destOrd="0" presId="urn:microsoft.com/office/officeart/2005/8/layout/hProcess4"/>
    <dgm:cxn modelId="{EF8FC9D6-3E54-4E4F-8631-06ABE2512078}" type="presParOf" srcId="{C065B97B-CFB4-4153-8D7C-C82C4B179B59}" destId="{79957C79-AB6B-4D38-BF96-1AD00B093545}" srcOrd="2" destOrd="0" presId="urn:microsoft.com/office/officeart/2005/8/layout/hProcess4"/>
    <dgm:cxn modelId="{C9A4E1F5-9E3D-4DBF-968F-88412F389209}" type="presParOf" srcId="{79957C79-AB6B-4D38-BF96-1AD00B093545}" destId="{4290E6AA-08F2-450A-BCCF-D4E21B331BC0}" srcOrd="0" destOrd="0" presId="urn:microsoft.com/office/officeart/2005/8/layout/hProcess4"/>
    <dgm:cxn modelId="{3C4860E1-BD2B-46C5-8C79-270340C2AC07}" type="presParOf" srcId="{79957C79-AB6B-4D38-BF96-1AD00B093545}" destId="{57AFF833-D21B-4859-8559-7E54E6CAB89F}" srcOrd="1" destOrd="0" presId="urn:microsoft.com/office/officeart/2005/8/layout/hProcess4"/>
    <dgm:cxn modelId="{DD472732-6686-481F-9DA4-95A920A6579D}" type="presParOf" srcId="{79957C79-AB6B-4D38-BF96-1AD00B093545}" destId="{E4A38CB9-F017-42E8-89EB-9BF3207B8C02}" srcOrd="2" destOrd="0" presId="urn:microsoft.com/office/officeart/2005/8/layout/hProcess4"/>
    <dgm:cxn modelId="{F632B397-CD31-4DBD-BC82-6F2D2C76AA71}" type="presParOf" srcId="{79957C79-AB6B-4D38-BF96-1AD00B093545}" destId="{8AFE79C8-47A6-459F-B87B-8AFAA3B1F9F2}" srcOrd="3" destOrd="0" presId="urn:microsoft.com/office/officeart/2005/8/layout/hProcess4"/>
    <dgm:cxn modelId="{953537CB-4179-4D41-9625-E66314B4BA3B}" type="presParOf" srcId="{79957C79-AB6B-4D38-BF96-1AD00B093545}" destId="{EDDA0B43-EC07-4AF1-8882-8861CFAF0917}" srcOrd="4" destOrd="0" presId="urn:microsoft.com/office/officeart/2005/8/layout/hProcess4"/>
    <dgm:cxn modelId="{6C68D06E-78D5-46AB-99EA-7B45995A7887}" type="presParOf" srcId="{C065B97B-CFB4-4153-8D7C-C82C4B179B59}" destId="{237B6BC3-C78B-4C56-A73D-AFB5E9AA84CC}" srcOrd="3" destOrd="0" presId="urn:microsoft.com/office/officeart/2005/8/layout/hProcess4"/>
    <dgm:cxn modelId="{F1EA025F-9215-49AD-99B7-56BDD44E305A}" type="presParOf" srcId="{C065B97B-CFB4-4153-8D7C-C82C4B179B59}" destId="{DF205480-A71A-4F03-ACFD-61C56B4DC747}" srcOrd="4" destOrd="0" presId="urn:microsoft.com/office/officeart/2005/8/layout/hProcess4"/>
    <dgm:cxn modelId="{91D65C19-3EC3-494B-B236-D0A692ADEEA3}" type="presParOf" srcId="{DF205480-A71A-4F03-ACFD-61C56B4DC747}" destId="{76559775-9574-457B-8306-F78F99D5DD59}" srcOrd="0" destOrd="0" presId="urn:microsoft.com/office/officeart/2005/8/layout/hProcess4"/>
    <dgm:cxn modelId="{846F76F9-8E15-4502-85E8-E4CA4AD8A8B6}" type="presParOf" srcId="{DF205480-A71A-4F03-ACFD-61C56B4DC747}" destId="{989A2775-53D6-497E-8872-DDE41FF8CB19}" srcOrd="1" destOrd="0" presId="urn:microsoft.com/office/officeart/2005/8/layout/hProcess4"/>
    <dgm:cxn modelId="{FE1AA62F-8D5A-424A-8FEF-107C66B2B061}" type="presParOf" srcId="{DF205480-A71A-4F03-ACFD-61C56B4DC747}" destId="{15B39DE7-43D4-4C24-B7E9-B5D97A371153}" srcOrd="2" destOrd="0" presId="urn:microsoft.com/office/officeart/2005/8/layout/hProcess4"/>
    <dgm:cxn modelId="{838DCC8E-527A-407E-A460-0BE1E2717C57}" type="presParOf" srcId="{DF205480-A71A-4F03-ACFD-61C56B4DC747}" destId="{43D4D1F4-3252-4DF5-B952-64A834CB3C9B}" srcOrd="3" destOrd="0" presId="urn:microsoft.com/office/officeart/2005/8/layout/hProcess4"/>
    <dgm:cxn modelId="{6F419F4B-39F9-4026-A056-7B730D529019}" type="presParOf" srcId="{DF205480-A71A-4F03-ACFD-61C56B4DC747}" destId="{12FB02A5-F561-49D0-8FCA-D8D7657D93C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2F004A-34BF-4DF7-928A-193D3256B6F5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013C34-BEE8-41F4-975B-9B12FD092247}">
      <dgm:prSet/>
      <dgm:spPr/>
      <dgm:t>
        <a:bodyPr/>
        <a:lstStyle/>
        <a:p>
          <a:pPr rtl="0"/>
          <a:r>
            <a:rPr lang="ru-RU" b="1" dirty="0" smtClean="0"/>
            <a:t>Констатирующее  оценивание</a:t>
          </a:r>
          <a:r>
            <a:rPr lang="ru-RU" dirty="0" smtClean="0"/>
            <a:t> </a:t>
          </a:r>
          <a:endParaRPr lang="ru-RU" dirty="0"/>
        </a:p>
      </dgm:t>
    </dgm:pt>
    <dgm:pt modelId="{5BBC35A0-82CC-4309-BE74-35C7EF32C873}" type="parTrans" cxnId="{1598A616-E8EB-4FEE-BB12-A0DF4F797137}">
      <dgm:prSet/>
      <dgm:spPr/>
      <dgm:t>
        <a:bodyPr/>
        <a:lstStyle/>
        <a:p>
          <a:endParaRPr lang="ru-RU"/>
        </a:p>
      </dgm:t>
    </dgm:pt>
    <dgm:pt modelId="{CFE3DADF-641F-439F-A842-46DB28C4A3C1}" type="sibTrans" cxnId="{1598A616-E8EB-4FEE-BB12-A0DF4F797137}">
      <dgm:prSet/>
      <dgm:spPr/>
      <dgm:t>
        <a:bodyPr/>
        <a:lstStyle/>
        <a:p>
          <a:endParaRPr lang="ru-RU"/>
        </a:p>
      </dgm:t>
    </dgm:pt>
    <dgm:pt modelId="{7D3E75F0-750B-41FE-9EEC-0F9EF61D5B3E}">
      <dgm:prSet/>
      <dgm:spPr/>
      <dgm:t>
        <a:bodyPr/>
        <a:lstStyle/>
        <a:p>
          <a:pPr rtl="0"/>
          <a:r>
            <a:rPr lang="ru-RU" altLang="ru-RU" b="1" dirty="0" smtClean="0">
              <a:solidFill>
                <a:srgbClr val="1B045C"/>
              </a:solidFill>
              <a:latin typeface="Arial" pitchFamily="34" charset="0"/>
              <a:cs typeface="Arial" pitchFamily="34" charset="0"/>
            </a:rPr>
            <a:t>представляет собой набор мероприятий, завершающих изучение более или менее объёмных учебных тем</a:t>
          </a:r>
          <a:endParaRPr lang="ru-RU" b="1" dirty="0">
            <a:solidFill>
              <a:srgbClr val="1B045C"/>
            </a:solidFill>
            <a:latin typeface="Arial" pitchFamily="34" charset="0"/>
            <a:cs typeface="Arial" pitchFamily="34" charset="0"/>
          </a:endParaRPr>
        </a:p>
      </dgm:t>
    </dgm:pt>
    <dgm:pt modelId="{276022AA-E2DC-4AF3-BA09-0F942368193F}" type="parTrans" cxnId="{1B0442DE-C51F-45C7-8F00-9EAFC57874DF}">
      <dgm:prSet/>
      <dgm:spPr/>
      <dgm:t>
        <a:bodyPr/>
        <a:lstStyle/>
        <a:p>
          <a:endParaRPr lang="ru-RU"/>
        </a:p>
      </dgm:t>
    </dgm:pt>
    <dgm:pt modelId="{74C0E9EC-8DBD-4CD4-84D4-87DFFC72A2AC}" type="sibTrans" cxnId="{1B0442DE-C51F-45C7-8F00-9EAFC57874DF}">
      <dgm:prSet/>
      <dgm:spPr/>
      <dgm:t>
        <a:bodyPr/>
        <a:lstStyle/>
        <a:p>
          <a:endParaRPr lang="ru-RU"/>
        </a:p>
      </dgm:t>
    </dgm:pt>
    <dgm:pt modelId="{6C93E912-8314-41D1-B90C-492DE3A798C8}" type="pres">
      <dgm:prSet presAssocID="{C12F004A-34BF-4DF7-928A-193D3256B6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139CF4-FE7C-4A6F-91DF-752F08C61FA7}" type="pres">
      <dgm:prSet presAssocID="{03013C34-BEE8-41F4-975B-9B12FD092247}" presName="composite" presStyleCnt="0"/>
      <dgm:spPr/>
      <dgm:t>
        <a:bodyPr/>
        <a:lstStyle/>
        <a:p>
          <a:endParaRPr lang="ru-RU"/>
        </a:p>
      </dgm:t>
    </dgm:pt>
    <dgm:pt modelId="{958BD65F-FFD2-45A7-ABAF-A1153C9D189F}" type="pres">
      <dgm:prSet presAssocID="{03013C34-BEE8-41F4-975B-9B12FD09224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4D862-8079-4808-8F78-A75300F98AD4}" type="pres">
      <dgm:prSet presAssocID="{03013C34-BEE8-41F4-975B-9B12FD092247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88241F-6D49-422E-9164-6DAC00182262}" type="presOf" srcId="{C12F004A-34BF-4DF7-928A-193D3256B6F5}" destId="{6C93E912-8314-41D1-B90C-492DE3A798C8}" srcOrd="0" destOrd="0" presId="urn:microsoft.com/office/officeart/2005/8/layout/chevron2"/>
    <dgm:cxn modelId="{1B0442DE-C51F-45C7-8F00-9EAFC57874DF}" srcId="{03013C34-BEE8-41F4-975B-9B12FD092247}" destId="{7D3E75F0-750B-41FE-9EEC-0F9EF61D5B3E}" srcOrd="0" destOrd="0" parTransId="{276022AA-E2DC-4AF3-BA09-0F942368193F}" sibTransId="{74C0E9EC-8DBD-4CD4-84D4-87DFFC72A2AC}"/>
    <dgm:cxn modelId="{1598A616-E8EB-4FEE-BB12-A0DF4F797137}" srcId="{C12F004A-34BF-4DF7-928A-193D3256B6F5}" destId="{03013C34-BEE8-41F4-975B-9B12FD092247}" srcOrd="0" destOrd="0" parTransId="{5BBC35A0-82CC-4309-BE74-35C7EF32C873}" sibTransId="{CFE3DADF-641F-439F-A842-46DB28C4A3C1}"/>
    <dgm:cxn modelId="{CF2EB74F-57F9-441D-8100-745C1C02F50C}" type="presOf" srcId="{7D3E75F0-750B-41FE-9EEC-0F9EF61D5B3E}" destId="{97F4D862-8079-4808-8F78-A75300F98AD4}" srcOrd="0" destOrd="0" presId="urn:microsoft.com/office/officeart/2005/8/layout/chevron2"/>
    <dgm:cxn modelId="{D27810CD-4713-44D4-99BB-AFF1B18078B6}" type="presOf" srcId="{03013C34-BEE8-41F4-975B-9B12FD092247}" destId="{958BD65F-FFD2-45A7-ABAF-A1153C9D189F}" srcOrd="0" destOrd="0" presId="urn:microsoft.com/office/officeart/2005/8/layout/chevron2"/>
    <dgm:cxn modelId="{8A672231-1987-4B96-9A95-D10ACAC98005}" type="presParOf" srcId="{6C93E912-8314-41D1-B90C-492DE3A798C8}" destId="{4C139CF4-FE7C-4A6F-91DF-752F08C61FA7}" srcOrd="0" destOrd="0" presId="urn:microsoft.com/office/officeart/2005/8/layout/chevron2"/>
    <dgm:cxn modelId="{37799596-5B91-4BF2-8EEA-8DFFF9C524F4}" type="presParOf" srcId="{4C139CF4-FE7C-4A6F-91DF-752F08C61FA7}" destId="{958BD65F-FFD2-45A7-ABAF-A1153C9D189F}" srcOrd="0" destOrd="0" presId="urn:microsoft.com/office/officeart/2005/8/layout/chevron2"/>
    <dgm:cxn modelId="{3D6D37BB-80DC-4E57-88B3-6D9FC885BDF9}" type="presParOf" srcId="{4C139CF4-FE7C-4A6F-91DF-752F08C61FA7}" destId="{97F4D862-8079-4808-8F78-A75300F98AD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7C82B-3FF0-4CFB-BF21-F069953E93AD}">
      <dsp:nvSpPr>
        <dsp:cNvPr id="0" name=""/>
        <dsp:cNvSpPr/>
      </dsp:nvSpPr>
      <dsp:spPr>
        <a:xfrm>
          <a:off x="2436" y="1676748"/>
          <a:ext cx="2742251" cy="1828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1B045C"/>
              </a:solidFill>
              <a:latin typeface="Arial" pitchFamily="34" charset="0"/>
              <a:cs typeface="Arial" pitchFamily="34" charset="0"/>
            </a:rPr>
            <a:t>Спланировать </a:t>
          </a:r>
          <a:r>
            <a:rPr lang="ru-RU" sz="1900" b="1" kern="1200" dirty="0" smtClean="0">
              <a:solidFill>
                <a:srgbClr val="1B045C"/>
              </a:solidFill>
              <a:latin typeface="Arial" pitchFamily="34" charset="0"/>
              <a:cs typeface="Arial" pitchFamily="34" charset="0"/>
            </a:rPr>
            <a:t>образовательные</a:t>
          </a:r>
          <a:r>
            <a:rPr lang="ru-RU" sz="2000" b="1" kern="1200" dirty="0" smtClean="0">
              <a:solidFill>
                <a:srgbClr val="1B045C"/>
              </a:solidFill>
              <a:latin typeface="Arial" pitchFamily="34" charset="0"/>
              <a:cs typeface="Arial" pitchFamily="34" charset="0"/>
            </a:rPr>
            <a:t> результаты учащихся по темам</a:t>
          </a:r>
          <a:endParaRPr lang="ru-RU" sz="2000" b="1" kern="1200" dirty="0">
            <a:solidFill>
              <a:srgbClr val="1B045C"/>
            </a:solidFill>
            <a:latin typeface="Arial" pitchFamily="34" charset="0"/>
            <a:cs typeface="Arial" pitchFamily="34" charset="0"/>
          </a:endParaRPr>
        </a:p>
      </dsp:txBody>
      <dsp:txXfrm>
        <a:off x="44522" y="1718834"/>
        <a:ext cx="2658079" cy="1352745"/>
      </dsp:txXfrm>
    </dsp:sp>
    <dsp:sp modelId="{B19F25AB-1A78-4835-AC87-89C8D5832F30}">
      <dsp:nvSpPr>
        <dsp:cNvPr id="0" name=""/>
        <dsp:cNvSpPr/>
      </dsp:nvSpPr>
      <dsp:spPr>
        <a:xfrm>
          <a:off x="1514591" y="1789652"/>
          <a:ext cx="2713677" cy="2713677"/>
        </a:xfrm>
        <a:prstGeom prst="leftCircularArrow">
          <a:avLst>
            <a:gd name="adj1" fmla="val 2331"/>
            <a:gd name="adj2" fmla="val 281439"/>
            <a:gd name="adj3" fmla="val 2214003"/>
            <a:gd name="adj4" fmla="val 9181543"/>
            <a:gd name="adj5" fmla="val 27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78CB63-0397-48E0-A551-F12D85A153B6}">
      <dsp:nvSpPr>
        <dsp:cNvPr id="0" name=""/>
        <dsp:cNvSpPr/>
      </dsp:nvSpPr>
      <dsp:spPr>
        <a:xfrm>
          <a:off x="959726" y="3182122"/>
          <a:ext cx="1527110" cy="548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Шаг 1</a:t>
          </a:r>
          <a:endParaRPr lang="ru-RU" sz="3100" b="1" kern="1200" dirty="0"/>
        </a:p>
      </dsp:txBody>
      <dsp:txXfrm>
        <a:off x="975798" y="3198194"/>
        <a:ext cx="1494966" cy="516586"/>
      </dsp:txXfrm>
    </dsp:sp>
    <dsp:sp modelId="{DD9D62EB-ADE3-48A3-8F6D-AFB538F57EED}">
      <dsp:nvSpPr>
        <dsp:cNvPr id="0" name=""/>
        <dsp:cNvSpPr/>
      </dsp:nvSpPr>
      <dsp:spPr>
        <a:xfrm>
          <a:off x="3045945" y="1292871"/>
          <a:ext cx="2740321" cy="25958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solidFill>
              <a:srgbClr val="1B045C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1B045C"/>
              </a:solidFill>
              <a:latin typeface="Arial" pitchFamily="34" charset="0"/>
              <a:cs typeface="Arial" pitchFamily="34" charset="0"/>
            </a:rPr>
            <a:t>Спланировать цели урока как </a:t>
          </a:r>
          <a:r>
            <a:rPr lang="ru-RU" sz="1900" b="1" kern="1200" dirty="0" smtClean="0">
              <a:solidFill>
                <a:srgbClr val="1B045C"/>
              </a:solidFill>
              <a:latin typeface="Arial" pitchFamily="34" charset="0"/>
              <a:cs typeface="Arial" pitchFamily="34" charset="0"/>
            </a:rPr>
            <a:t>образовательные</a:t>
          </a:r>
          <a:r>
            <a:rPr lang="ru-RU" sz="2000" b="1" kern="1200" dirty="0" smtClean="0">
              <a:solidFill>
                <a:srgbClr val="1B045C"/>
              </a:solidFill>
              <a:latin typeface="Arial" pitchFamily="34" charset="0"/>
              <a:cs typeface="Arial" pitchFamily="34" charset="0"/>
            </a:rPr>
            <a:t> результаты деятельности учащихся</a:t>
          </a:r>
          <a:endParaRPr lang="ru-RU" sz="2000" b="1" kern="1200" dirty="0">
            <a:solidFill>
              <a:srgbClr val="1B045C"/>
            </a:solidFill>
            <a:latin typeface="Arial" pitchFamily="34" charset="0"/>
            <a:cs typeface="Arial" pitchFamily="34" charset="0"/>
          </a:endParaRPr>
        </a:p>
      </dsp:txBody>
      <dsp:txXfrm>
        <a:off x="3105683" y="1908864"/>
        <a:ext cx="2620845" cy="1920125"/>
      </dsp:txXfrm>
    </dsp:sp>
    <dsp:sp modelId="{73AE217E-D9CF-4B3C-8245-E1721D4330C7}">
      <dsp:nvSpPr>
        <dsp:cNvPr id="0" name=""/>
        <dsp:cNvSpPr/>
      </dsp:nvSpPr>
      <dsp:spPr>
        <a:xfrm>
          <a:off x="4515760" y="572964"/>
          <a:ext cx="2983174" cy="2983174"/>
        </a:xfrm>
        <a:prstGeom prst="circularArrow">
          <a:avLst>
            <a:gd name="adj1" fmla="val 2121"/>
            <a:gd name="adj2" fmla="val 254776"/>
            <a:gd name="adj3" fmla="val 19549622"/>
            <a:gd name="adj4" fmla="val 12555420"/>
            <a:gd name="adj5" fmla="val 247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56F225-09A8-40F2-9768-C63480ACC10B}">
      <dsp:nvSpPr>
        <dsp:cNvPr id="0" name=""/>
        <dsp:cNvSpPr/>
      </dsp:nvSpPr>
      <dsp:spPr>
        <a:xfrm>
          <a:off x="3858130" y="1369067"/>
          <a:ext cx="1815391" cy="712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Шаг 2</a:t>
          </a:r>
          <a:endParaRPr lang="ru-RU" sz="3100" b="1" kern="1200" dirty="0"/>
        </a:p>
      </dsp:txBody>
      <dsp:txXfrm>
        <a:off x="3879007" y="1389944"/>
        <a:ext cx="1773637" cy="671036"/>
      </dsp:txXfrm>
    </dsp:sp>
    <dsp:sp modelId="{634B4B25-E1DB-4771-9AED-EDBB569E2EAB}">
      <dsp:nvSpPr>
        <dsp:cNvPr id="0" name=""/>
        <dsp:cNvSpPr/>
      </dsp:nvSpPr>
      <dsp:spPr>
        <a:xfrm>
          <a:off x="6087524" y="1725462"/>
          <a:ext cx="2749239" cy="1730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1B045C"/>
              </a:solidFill>
              <a:latin typeface="Arial" pitchFamily="34" charset="0"/>
              <a:cs typeface="Arial" pitchFamily="34" charset="0"/>
            </a:rPr>
            <a:t>Сформировать задачи урока как шаги деятельности учащихся</a:t>
          </a:r>
          <a:endParaRPr lang="ru-RU" sz="2000" b="1" kern="1200" dirty="0">
            <a:solidFill>
              <a:srgbClr val="1B045C"/>
            </a:solidFill>
            <a:latin typeface="Arial" pitchFamily="34" charset="0"/>
            <a:cs typeface="Arial" pitchFamily="34" charset="0"/>
          </a:endParaRPr>
        </a:p>
      </dsp:txBody>
      <dsp:txXfrm>
        <a:off x="6127352" y="1765290"/>
        <a:ext cx="2669583" cy="1280159"/>
      </dsp:txXfrm>
    </dsp:sp>
    <dsp:sp modelId="{41C474EC-AA8E-481B-B170-8E0DE8ACE13A}">
      <dsp:nvSpPr>
        <dsp:cNvPr id="0" name=""/>
        <dsp:cNvSpPr/>
      </dsp:nvSpPr>
      <dsp:spPr>
        <a:xfrm>
          <a:off x="7126133" y="3295273"/>
          <a:ext cx="1587299" cy="571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Шаг 3</a:t>
          </a:r>
          <a:endParaRPr lang="ru-RU" sz="3100" b="1" kern="1200" dirty="0"/>
        </a:p>
      </dsp:txBody>
      <dsp:txXfrm>
        <a:off x="7142876" y="3312016"/>
        <a:ext cx="1553813" cy="5381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A50C9-214E-424D-ADF8-C26EB5792B91}">
      <dsp:nvSpPr>
        <dsp:cNvPr id="0" name=""/>
        <dsp:cNvSpPr/>
      </dsp:nvSpPr>
      <dsp:spPr>
        <a:xfrm>
          <a:off x="0" y="553629"/>
          <a:ext cx="3201289" cy="1890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1B045C"/>
              </a:solidFill>
              <a:latin typeface="Times New Roman" pitchFamily="18" charset="0"/>
              <a:cs typeface="Times New Roman" pitchFamily="18" charset="0"/>
            </a:rPr>
            <a:t>Сформулировать конкретные критерии оценивания деятельности учащихся </a:t>
          </a:r>
          <a:r>
            <a:rPr lang="ru-RU" sz="2000" b="1" kern="1200" dirty="0" smtClean="0">
              <a:solidFill>
                <a:srgbClr val="1B045C"/>
              </a:solidFill>
              <a:latin typeface="Arial" pitchFamily="34" charset="0"/>
              <a:cs typeface="Arial" pitchFamily="34" charset="0"/>
            </a:rPr>
            <a:t>на уроке</a:t>
          </a:r>
          <a:endParaRPr lang="ru-RU" sz="2000" b="1" kern="1200" dirty="0">
            <a:solidFill>
              <a:srgbClr val="1B045C"/>
            </a:solidFill>
            <a:latin typeface="Arial" pitchFamily="34" charset="0"/>
            <a:cs typeface="Arial" pitchFamily="34" charset="0"/>
          </a:endParaRPr>
        </a:p>
      </dsp:txBody>
      <dsp:txXfrm>
        <a:off x="43505" y="597134"/>
        <a:ext cx="3114279" cy="1398366"/>
      </dsp:txXfrm>
    </dsp:sp>
    <dsp:sp modelId="{38BC8013-88E7-4D32-A7CF-4B7AE646623C}">
      <dsp:nvSpPr>
        <dsp:cNvPr id="0" name=""/>
        <dsp:cNvSpPr/>
      </dsp:nvSpPr>
      <dsp:spPr>
        <a:xfrm>
          <a:off x="310947" y="1777754"/>
          <a:ext cx="2327555" cy="4480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Arial" pitchFamily="34" charset="0"/>
              <a:cs typeface="Arial" pitchFamily="34" charset="0"/>
            </a:rPr>
            <a:t>Шаг 4</a:t>
          </a:r>
          <a:endParaRPr lang="ru-RU" sz="3600" b="1" kern="1200" dirty="0">
            <a:latin typeface="Arial" pitchFamily="34" charset="0"/>
            <a:cs typeface="Arial" pitchFamily="34" charset="0"/>
          </a:endParaRPr>
        </a:p>
      </dsp:txBody>
      <dsp:txXfrm>
        <a:off x="324069" y="1790876"/>
        <a:ext cx="2301311" cy="4217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A361F-6399-4BB1-AA06-56C4FF93CB8F}">
      <dsp:nvSpPr>
        <dsp:cNvPr id="0" name=""/>
        <dsp:cNvSpPr/>
      </dsp:nvSpPr>
      <dsp:spPr>
        <a:xfrm>
          <a:off x="882" y="1408551"/>
          <a:ext cx="1926615" cy="1306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1B045C"/>
              </a:solidFill>
              <a:latin typeface="Times New Roman" pitchFamily="18" charset="0"/>
              <a:cs typeface="Times New Roman" pitchFamily="18" charset="0"/>
            </a:rPr>
            <a:t>Оценивать деятельность учащихся по критериям</a:t>
          </a:r>
          <a:endParaRPr lang="ru-RU" sz="1800" b="1" kern="1200" dirty="0">
            <a:solidFill>
              <a:srgbClr val="1B045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940" y="1438609"/>
        <a:ext cx="1866499" cy="966148"/>
      </dsp:txXfrm>
    </dsp:sp>
    <dsp:sp modelId="{7029ED7D-C682-40C7-8BA7-5283299CBB39}">
      <dsp:nvSpPr>
        <dsp:cNvPr id="0" name=""/>
        <dsp:cNvSpPr/>
      </dsp:nvSpPr>
      <dsp:spPr>
        <a:xfrm>
          <a:off x="728997" y="1548626"/>
          <a:ext cx="2207434" cy="2207434"/>
        </a:xfrm>
        <a:prstGeom prst="leftCircularArrow">
          <a:avLst>
            <a:gd name="adj1" fmla="val 1871"/>
            <a:gd name="adj2" fmla="val 223492"/>
            <a:gd name="adj3" fmla="val 1528287"/>
            <a:gd name="adj4" fmla="val 8553773"/>
            <a:gd name="adj5" fmla="val 218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2431B8-CA12-4304-9C00-6322B635D864}">
      <dsp:nvSpPr>
        <dsp:cNvPr id="0" name=""/>
        <dsp:cNvSpPr/>
      </dsp:nvSpPr>
      <dsp:spPr>
        <a:xfrm>
          <a:off x="288034" y="2736303"/>
          <a:ext cx="1407661" cy="5597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Шаг 5</a:t>
          </a:r>
          <a:endParaRPr lang="ru-RU" sz="2500" b="1" kern="1200" dirty="0"/>
        </a:p>
      </dsp:txBody>
      <dsp:txXfrm>
        <a:off x="304429" y="2752698"/>
        <a:ext cx="1374871" cy="526990"/>
      </dsp:txXfrm>
    </dsp:sp>
    <dsp:sp modelId="{57AFF833-D21B-4859-8559-7E54E6CAB89F}">
      <dsp:nvSpPr>
        <dsp:cNvPr id="0" name=""/>
        <dsp:cNvSpPr/>
      </dsp:nvSpPr>
      <dsp:spPr>
        <a:xfrm>
          <a:off x="2160233" y="895213"/>
          <a:ext cx="1998417" cy="2417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b="1" kern="1200" dirty="0">
            <a:solidFill>
              <a:srgbClr val="1B045C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1B045C"/>
              </a:solidFill>
              <a:latin typeface="Times New Roman" pitchFamily="18" charset="0"/>
              <a:cs typeface="Times New Roman" pitchFamily="18" charset="0"/>
            </a:rPr>
            <a:t>Осуществлять обратную связь: учитель - ученик, ученик -ученик, ученик - учитель </a:t>
          </a:r>
          <a:endParaRPr lang="ru-RU" sz="1600" b="1" kern="1200" dirty="0">
            <a:solidFill>
              <a:srgbClr val="1B045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15859" y="1468801"/>
        <a:ext cx="1887165" cy="1787943"/>
      </dsp:txXfrm>
    </dsp:sp>
    <dsp:sp modelId="{237B6BC3-C78B-4C56-A73D-AFB5E9AA84CC}">
      <dsp:nvSpPr>
        <dsp:cNvPr id="0" name=""/>
        <dsp:cNvSpPr/>
      </dsp:nvSpPr>
      <dsp:spPr>
        <a:xfrm>
          <a:off x="3044562" y="644727"/>
          <a:ext cx="2135299" cy="2135299"/>
        </a:xfrm>
        <a:prstGeom prst="circularArrow">
          <a:avLst>
            <a:gd name="adj1" fmla="val 1934"/>
            <a:gd name="adj2" fmla="val 231375"/>
            <a:gd name="adj3" fmla="val 19258267"/>
            <a:gd name="adj4" fmla="val 12240664"/>
            <a:gd name="adj5" fmla="val 225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FE79C8-47A6-459F-B87B-8AFAA3B1F9F2}">
      <dsp:nvSpPr>
        <dsp:cNvPr id="0" name=""/>
        <dsp:cNvSpPr/>
      </dsp:nvSpPr>
      <dsp:spPr>
        <a:xfrm>
          <a:off x="2592288" y="1296142"/>
          <a:ext cx="1171062" cy="553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Шаг 6</a:t>
          </a:r>
          <a:endParaRPr lang="ru-RU" sz="2500" b="1" kern="1200" dirty="0"/>
        </a:p>
      </dsp:txBody>
      <dsp:txXfrm>
        <a:off x="2608499" y="1312353"/>
        <a:ext cx="1138640" cy="521077"/>
      </dsp:txXfrm>
    </dsp:sp>
    <dsp:sp modelId="{989A2775-53D6-497E-8872-DDE41FF8CB19}">
      <dsp:nvSpPr>
        <dsp:cNvPr id="0" name=""/>
        <dsp:cNvSpPr/>
      </dsp:nvSpPr>
      <dsp:spPr>
        <a:xfrm>
          <a:off x="4323707" y="1021982"/>
          <a:ext cx="1583619" cy="20792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1B045C"/>
              </a:solidFill>
              <a:latin typeface="Times New Roman" pitchFamily="18" charset="0"/>
              <a:cs typeface="Times New Roman" pitchFamily="18" charset="0"/>
            </a:rPr>
            <a:t>При оценивании сравнивать данные результаты достижений учащихся с предыдущим уровнем их достижений</a:t>
          </a:r>
          <a:endParaRPr lang="ru-RU" sz="1400" b="1" kern="1200" dirty="0">
            <a:solidFill>
              <a:srgbClr val="1B045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70090" y="1068365"/>
        <a:ext cx="1490853" cy="1540965"/>
      </dsp:txXfrm>
    </dsp:sp>
    <dsp:sp modelId="{43D4D1F4-3252-4DF5-B952-64A834CB3C9B}">
      <dsp:nvSpPr>
        <dsp:cNvPr id="0" name=""/>
        <dsp:cNvSpPr/>
      </dsp:nvSpPr>
      <dsp:spPr>
        <a:xfrm>
          <a:off x="4608512" y="3240363"/>
          <a:ext cx="1079296" cy="4409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Шаг 7</a:t>
          </a:r>
          <a:endParaRPr lang="ru-RU" sz="2500" b="1" kern="1200" dirty="0"/>
        </a:p>
      </dsp:txBody>
      <dsp:txXfrm>
        <a:off x="4621428" y="3253279"/>
        <a:ext cx="1053464" cy="4151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BD65F-FFD2-45A7-ABAF-A1153C9D189F}">
      <dsp:nvSpPr>
        <dsp:cNvPr id="0" name=""/>
        <dsp:cNvSpPr/>
      </dsp:nvSpPr>
      <dsp:spPr>
        <a:xfrm rot="5400000">
          <a:off x="-678894" y="678894"/>
          <a:ext cx="4525963" cy="316817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Констатирующее  оценивание</a:t>
          </a:r>
          <a:r>
            <a:rPr lang="ru-RU" sz="3200" kern="1200" dirty="0" smtClean="0"/>
            <a:t> </a:t>
          </a:r>
          <a:endParaRPr lang="ru-RU" sz="3200" kern="1200" dirty="0"/>
        </a:p>
      </dsp:txBody>
      <dsp:txXfrm rot="-5400000">
        <a:off x="1" y="1584086"/>
        <a:ext cx="3168174" cy="1357789"/>
      </dsp:txXfrm>
    </dsp:sp>
    <dsp:sp modelId="{97F4D862-8079-4808-8F78-A75300F98AD4}">
      <dsp:nvSpPr>
        <dsp:cNvPr id="0" name=""/>
        <dsp:cNvSpPr/>
      </dsp:nvSpPr>
      <dsp:spPr>
        <a:xfrm rot="5400000">
          <a:off x="4227949" y="-1059774"/>
          <a:ext cx="2941875" cy="50614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3300" b="1" kern="1200" dirty="0" smtClean="0">
              <a:solidFill>
                <a:srgbClr val="1B045C"/>
              </a:solidFill>
              <a:latin typeface="Arial" pitchFamily="34" charset="0"/>
              <a:cs typeface="Arial" pitchFamily="34" charset="0"/>
            </a:rPr>
            <a:t>представляет собой набор мероприятий, завершающих изучение более или менее объёмных учебных тем</a:t>
          </a:r>
          <a:endParaRPr lang="ru-RU" sz="3300" b="1" kern="1200" dirty="0">
            <a:solidFill>
              <a:srgbClr val="1B045C"/>
            </a:solidFill>
            <a:latin typeface="Arial" pitchFamily="34" charset="0"/>
            <a:cs typeface="Arial" pitchFamily="34" charset="0"/>
          </a:endParaRPr>
        </a:p>
      </dsp:txBody>
      <dsp:txXfrm rot="-5400000">
        <a:off x="3168175" y="143611"/>
        <a:ext cx="4917814" cy="2654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2F1FA-5B32-4996-8D90-615AA087BC46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D4484-4BC7-46DE-8A35-17E832363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2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32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9" y="4689516"/>
            <a:ext cx="5438139" cy="444269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40576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9" y="4689516"/>
            <a:ext cx="5438139" cy="444269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40576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9" y="4689516"/>
            <a:ext cx="5438139" cy="444269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40576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9" y="4689516"/>
            <a:ext cx="5438139" cy="444269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40576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9" y="4689516"/>
            <a:ext cx="5438139" cy="444269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40576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9" y="4689516"/>
            <a:ext cx="5438139" cy="444269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40576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D4484-4BC7-46DE-8A35-17E832363EC1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654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D4484-4BC7-46DE-8A35-17E832363EC1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924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7E79BA-095B-4B38-9E95-2D1386588E49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A14B08-EF04-4078-89EE-2EE349B726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7E79BA-095B-4B38-9E95-2D1386588E49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A14B08-EF04-4078-89EE-2EE349B72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7E79BA-095B-4B38-9E95-2D1386588E49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A14B08-EF04-4078-89EE-2EE349B72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7AC-6F6C-4565-815F-DCF554105A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6FA4-5336-426D-9102-D814219C1D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63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7AC-6F6C-4565-815F-DCF554105A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6FA4-5336-426D-9102-D814219C1D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97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7AC-6F6C-4565-815F-DCF554105A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6FA4-5336-426D-9102-D814219C1D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89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7AC-6F6C-4565-815F-DCF554105A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6FA4-5336-426D-9102-D814219C1D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58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7AC-6F6C-4565-815F-DCF554105A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6FA4-5336-426D-9102-D814219C1D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13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7AC-6F6C-4565-815F-DCF554105A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6FA4-5336-426D-9102-D814219C1D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56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7AC-6F6C-4565-815F-DCF554105A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6FA4-5336-426D-9102-D814219C1D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49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7AC-6F6C-4565-815F-DCF554105A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6FA4-5336-426D-9102-D814219C1D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3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7E79BA-095B-4B38-9E95-2D1386588E49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A14B08-EF04-4078-89EE-2EE349B72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7AC-6F6C-4565-815F-DCF554105A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6FA4-5336-426D-9102-D814219C1D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67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7AC-6F6C-4565-815F-DCF554105A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6FA4-5336-426D-9102-D814219C1D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1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7AC-6F6C-4565-815F-DCF554105A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6FA4-5336-426D-9102-D814219C1D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7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7E79BA-095B-4B38-9E95-2D1386588E49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A14B08-EF04-4078-89EE-2EE349B726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7E79BA-095B-4B38-9E95-2D1386588E49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A14B08-EF04-4078-89EE-2EE349B72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7E79BA-095B-4B38-9E95-2D1386588E49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A14B08-EF04-4078-89EE-2EE349B72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7E79BA-095B-4B38-9E95-2D1386588E49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A14B08-EF04-4078-89EE-2EE349B72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7E79BA-095B-4B38-9E95-2D1386588E49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A14B08-EF04-4078-89EE-2EE349B726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3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7E79BA-095B-4B38-9E95-2D1386588E49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A14B08-EF04-4078-89EE-2EE349B72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7E79BA-095B-4B38-9E95-2D1386588E49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A14B08-EF04-4078-89EE-2EE349B726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5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5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5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57E79BA-095B-4B38-9E95-2D1386588E49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7A14B08-EF04-4078-89EE-2EE349B726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27AC-6F6C-4565-815F-DCF554105A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F6FA4-5336-426D-9102-D814219C1D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8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teryaeva74@mail.ru" TargetMode="External"/><Relationship Id="rId4" Type="http://schemas.openxmlformats.org/officeDocument/2006/relationships/hyperlink" Target="mailto:kangymn1@mail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0329" y="2276880"/>
            <a:ext cx="7775708" cy="2081199"/>
          </a:xfrm>
        </p:spPr>
        <p:txBody>
          <a:bodyPr>
            <a:normAutofit fontScale="90000"/>
          </a:bodyPr>
          <a:lstStyle/>
          <a:p>
            <a:pPr marL="182563" indent="0" algn="l"/>
            <a:r>
              <a:rPr lang="ru-RU" sz="3600" dirty="0" smtClean="0">
                <a:solidFill>
                  <a:srgbClr val="007EC9"/>
                </a:solidFill>
                <a:latin typeface="Myriad Pro" panose="020B0503030403020204" pitchFamily="34" charset="0"/>
              </a:rPr>
              <a:t>Способы работы с образовательными результатами </a:t>
            </a:r>
            <a:br>
              <a:rPr lang="ru-RU" sz="3600" dirty="0" smtClean="0">
                <a:solidFill>
                  <a:srgbClr val="007EC9"/>
                </a:solidFill>
                <a:latin typeface="Myriad Pro" panose="020B0503030403020204" pitchFamily="34" charset="0"/>
              </a:rPr>
            </a:br>
            <a:r>
              <a:rPr lang="ru-RU" sz="3600" dirty="0" smtClean="0">
                <a:solidFill>
                  <a:srgbClr val="007EC9"/>
                </a:solidFill>
                <a:latin typeface="Myriad Pro" panose="020B0503030403020204" pitchFamily="34" charset="0"/>
              </a:rPr>
              <a:t>(планирование, достижение, оценка, корректировка)</a:t>
            </a:r>
            <a:endParaRPr lang="ru-RU" sz="3600" dirty="0">
              <a:solidFill>
                <a:srgbClr val="007EC9"/>
              </a:solidFill>
              <a:latin typeface="Myriad Pro" panose="020B0503030403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87" y="-30017"/>
            <a:ext cx="1734214" cy="187220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50330" y="1556793"/>
            <a:ext cx="6408712" cy="42853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182563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01569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2.3. «Создание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сети школ, реализующих инновационные программы для отработки новых технологий и содержания обучения и воспитания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Направление: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 управления качеством образования в школе».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0274" y="1974565"/>
            <a:ext cx="1929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18.10. 2017 г.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30" y="5301216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«Гимназия №1» г. Канска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Адрес: 663606 Красноярский край, г. Канск, ул. 40 лет Октября 33/2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kangymn1@mail.ru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teryaeva74@mail.ru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руководитель проекта</a:t>
            </a:r>
            <a:endParaRPr lang="en-US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3-42-64 (приемная) 8-923-366-27-62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(Теряева Наталья Васильевна, заместитель директора УВР)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328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 idx="4294967295"/>
          </p:nvPr>
        </p:nvSpPr>
        <p:spPr>
          <a:xfrm>
            <a:off x="3260" y="679"/>
            <a:ext cx="9108504" cy="9800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ru-RU" sz="1800" b="1" dirty="0" smtClean="0">
                <a:solidFill>
                  <a:schemeClr val="dk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Диагностика </a:t>
            </a:r>
            <a:r>
              <a:rPr lang="ru-RU" sz="1800" b="1" i="0" u="none" strike="noStrike" cap="none" baseline="0" dirty="0" smtClean="0">
                <a:solidFill>
                  <a:schemeClr val="dk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 включением учащихся в оценочную деятельность </a:t>
            </a:r>
            <a:endParaRPr lang="en-US" sz="1800" b="1" i="0" u="none" strike="noStrike" cap="none" baseline="0" dirty="0" err="1">
              <a:solidFill>
                <a:schemeClr val="dk2"/>
              </a:solidFill>
              <a:effectLst/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6" name="Shape 106"/>
          <p:cNvSpPr txBox="1">
            <a:spLocks/>
          </p:cNvSpPr>
          <p:nvPr/>
        </p:nvSpPr>
        <p:spPr>
          <a:xfrm>
            <a:off x="755575" y="764704"/>
            <a:ext cx="8161815" cy="3096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Критерии к оценки личного письма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 smtClean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Wingdings 2"/>
              <a:buNone/>
            </a:pPr>
            <a:endParaRPr lang="ru-RU" sz="2400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0826"/>
            <a:ext cx="595471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20" y="1412776"/>
            <a:ext cx="59547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824899"/>
              </p:ext>
            </p:extLst>
          </p:nvPr>
        </p:nvGraphicFramePr>
        <p:xfrm>
          <a:off x="1259636" y="1723926"/>
          <a:ext cx="6289675" cy="1735074"/>
        </p:xfrm>
        <a:graphic>
          <a:graphicData uri="http://schemas.openxmlformats.org/drawingml/2006/table">
            <a:tbl>
              <a:tblPr firstRow="1" firstCol="1" bandRow="1"/>
              <a:tblGrid>
                <a:gridCol w="518795"/>
                <a:gridCol w="1997075"/>
                <a:gridCol w="2053590"/>
                <a:gridCol w="172021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критерии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оценка одноклассника (0/1)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согласование (+/-)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ответы на 3 вопроса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обращение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завершающая фраза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благодарность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упоминание о предыдущих контактах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надежда на будущие контакты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баллов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3557994"/>
            <a:ext cx="59547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225" y="5877280"/>
            <a:ext cx="59547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666257"/>
              </p:ext>
            </p:extLst>
          </p:nvPr>
        </p:nvGraphicFramePr>
        <p:xfrm>
          <a:off x="1259632" y="3742144"/>
          <a:ext cx="7560840" cy="2042176"/>
        </p:xfrm>
        <a:graphic>
          <a:graphicData uri="http://schemas.openxmlformats.org/drawingml/2006/table">
            <a:tbl>
              <a:tblPr firstRow="1" firstCol="1" bandRow="1"/>
              <a:tblGrid>
                <a:gridCol w="557203"/>
                <a:gridCol w="3291365"/>
                <a:gridCol w="2128096"/>
                <a:gridCol w="1584176"/>
              </a:tblGrid>
              <a:tr h="262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критерии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оценка одноклассника (0/1)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согласование (+/-)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логичность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деление на абзацы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слова связки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обращение на отдельной строке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завершающая фраза на отдельной строке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подпись на отдельной строке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адрес в правом верхнем углу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дата под адресом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баллов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449343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>Лист обратной связи (Давыдова Н. Н.)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4386620" cy="651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062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7760"/>
            <a:ext cx="7740894" cy="1106984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1800" dirty="0">
                <a:effectLst/>
                <a:latin typeface="Calibri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chemeClr val="tx2"/>
                </a:solidFill>
                <a:effectLst/>
                <a:latin typeface="Times New Roman"/>
                <a:ea typeface="Times New Roman"/>
              </a:rPr>
              <a:t>включение обучающихся в оценочную деятельность по критериям: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85860"/>
            <a:ext cx="8064896" cy="545550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позволяет </a:t>
            </a:r>
            <a:r>
              <a:rPr lang="ru-RU" sz="2000" dirty="0"/>
              <a:t>включить всех детей в учебный процесс;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критерии-навигатор;</a:t>
            </a:r>
          </a:p>
          <a:p>
            <a:r>
              <a:rPr lang="ru-RU" sz="2000" dirty="0" smtClean="0"/>
              <a:t>способствует </a:t>
            </a:r>
            <a:r>
              <a:rPr lang="ru-RU" sz="2000" dirty="0"/>
              <a:t>запоминанию учебного материала (особенного теоретического);</a:t>
            </a:r>
          </a:p>
          <a:p>
            <a:r>
              <a:rPr lang="ru-RU" sz="2000" dirty="0" smtClean="0"/>
              <a:t>вырабатывается </a:t>
            </a:r>
            <a:r>
              <a:rPr lang="ru-RU" sz="2000" dirty="0"/>
              <a:t>привычка к самооценке;</a:t>
            </a:r>
          </a:p>
          <a:p>
            <a:r>
              <a:rPr lang="ru-RU" sz="2000" dirty="0" smtClean="0"/>
              <a:t>сопоставление </a:t>
            </a:r>
            <a:r>
              <a:rPr lang="ru-RU" sz="2000" dirty="0"/>
              <a:t>своего результата с планируемым и корректировка в </a:t>
            </a:r>
            <a:r>
              <a:rPr lang="ru-RU" sz="2000" dirty="0" smtClean="0"/>
              <a:t>процессе;</a:t>
            </a:r>
          </a:p>
          <a:p>
            <a:r>
              <a:rPr lang="ru-RU" sz="2000" dirty="0"/>
              <a:t>п</a:t>
            </a:r>
            <a:r>
              <a:rPr lang="ru-RU" sz="2000" dirty="0" smtClean="0"/>
              <a:t>оявляется эталон ответа;</a:t>
            </a:r>
            <a:endParaRPr lang="ru-RU" sz="2000" dirty="0"/>
          </a:p>
          <a:p>
            <a:r>
              <a:rPr lang="ru-RU" sz="2000" dirty="0" smtClean="0"/>
              <a:t>объективность </a:t>
            </a:r>
            <a:r>
              <a:rPr lang="ru-RU" sz="2000" dirty="0"/>
              <a:t>оценки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Снимается тревожность           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повышается мотивация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остижение (улучшение)индивидуальных образовательных результатов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197389" y="4509120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660232" y="5733408"/>
            <a:ext cx="401904" cy="434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635898" y="5157192"/>
            <a:ext cx="360040" cy="354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93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информации для корректировки образовательного процесса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12776"/>
            <a:ext cx="7498080" cy="4800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тбор учебного материала;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оставление опор (клише, справочники…);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ормирование рефлексивного (предметного)портфолио;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корректировка умений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ормирование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микрогрупп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овместная деятельность по: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выявлению причин ошибок;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азработка алгоритма решения проблем (Что? Где? Как? Чем?);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ормулировка умений, требующих корректировки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 для родительских собраний и индивидуальной работы с родителями</a:t>
            </a:r>
          </a:p>
          <a:p>
            <a:pPr marL="82296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………………..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35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 коррекции на уроке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435101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5428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 коррекции на уроке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435101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9892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Тренировочная(диагностическая) карточка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58" y="1412776"/>
            <a:ext cx="791866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164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Корректировка проблемных умений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7"/>
            <a:ext cx="6218841" cy="522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673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Определение уровня развития умения после этапа корректировки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4817055" cy="565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848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Повторная работа (констатирующее оценивание)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4" y="1412776"/>
            <a:ext cx="3414790" cy="52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" y="1412776"/>
            <a:ext cx="5530971" cy="524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51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-13943"/>
            <a:ext cx="81724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 ВСОКО гимназии 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«Возьми в свои руки контроль над своим обучением»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адресаты  оценки (кто управляет результатами?):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920880" cy="566124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2296" indent="0" algn="just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1556792"/>
            <a:ext cx="2016224" cy="158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3" y="3331840"/>
            <a:ext cx="2364379" cy="168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51" y="3025599"/>
            <a:ext cx="2126531" cy="186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96" y="5013184"/>
            <a:ext cx="2193436" cy="165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34873" y="3861048"/>
            <a:ext cx="296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Учитель, ученик, родитель</a:t>
            </a:r>
            <a:endParaRPr lang="ru-RU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915243" y="4896323"/>
            <a:ext cx="2016224" cy="1195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724133" y="2490223"/>
            <a:ext cx="1728191" cy="855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2352412" y="2573528"/>
            <a:ext cx="1355492" cy="619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6150521" y="4896323"/>
            <a:ext cx="1661841" cy="1267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07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Внешняя оценка – поддержка </a:t>
            </a:r>
            <a:b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(КДР</a:t>
            </a:r>
            <a: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  <a:t>, ВПР, 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ГДР)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субъекты управления: педагоги, администратор, родитель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21560"/>
          </a:xfrm>
        </p:spPr>
        <p:txBody>
          <a:bodyPr>
            <a:noAutofit/>
          </a:bodyPr>
          <a:lstStyle/>
          <a:p>
            <a:pPr marL="82296" indent="0" algn="just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Учитель 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кодификаторов и демоверсий 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algn="just">
              <a:spcBef>
                <a:spcPts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комплексный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анализ результатов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выделение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западающих умений;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деление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учащихся на группы по западающим умениям и организация учебного процесса с учетом этих особенностей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корректировка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рабочей программе и учет при составлении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новой;</a:t>
            </a:r>
          </a:p>
          <a:p>
            <a:pPr marL="0" algn="just">
              <a:spcBef>
                <a:spcPts val="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интеграция с учителями предметниками: (литература- история, обществознание; русский язык- англ. язык;  физика- математика; география- история- английский язык); начальные классы и педагоги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предметники</a:t>
            </a: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Администрация 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вычленение системно западающих умений (у разных выпусков, классов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spcBef>
                <a:spcPts val="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ланирование методической работы;</a:t>
            </a:r>
          </a:p>
          <a:p>
            <a:pPr algn="just">
              <a:spcBef>
                <a:spcPts val="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азработка  и обновление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способов подачи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материала;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внесение изменений в образовательное пространство (учебный план, внеурочная деятельность…..);</a:t>
            </a:r>
          </a:p>
          <a:p>
            <a:pPr algn="just">
              <a:spcBef>
                <a:spcPts val="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предъявление единых требований к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метапредметным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результатам обучающимся ( поэтапная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УУД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endParaRPr lang="ru-RU" sz="16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52865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9808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текстовой информацией: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перевод информации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 одного вида в другой;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составление вторичного текста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оздание условий по формированию умений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всех уроках;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разработка заданий внутри МО;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поэтапное формирование умений через отдельный курс в учебном плане «ОПИД» и «Учусь создавать проект».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НОО: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поиск общей информации; соотносить информацию; поиск явной и неявной информации; устанавливать последовательность событий; делать выводы,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интерпретировать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ООО: </a:t>
            </a: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5-6 класс: (1 этап</a:t>
            </a: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):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@Arial Unicode MS"/>
              </a:rPr>
              <a:t>выделять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@Arial Unicode MS"/>
              </a:rPr>
              <a:t>фрагменты полученной информации,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@Arial Unicode MS"/>
              </a:rPr>
              <a:t>объяснить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@Arial Unicode MS"/>
              </a:rPr>
              <a:t>ее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@Arial Unicode MS"/>
              </a:rPr>
              <a:t>значимость;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@Arial Unicode MS"/>
              </a:rPr>
              <a:t>составить вторичный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@Arial Unicode MS"/>
              </a:rPr>
              <a:t>текст; уметь  перевести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@Arial Unicode MS"/>
              </a:rPr>
              <a:t>информацию из одного вида в другой (схема, алгоритм, график, модель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@Arial Unicode MS"/>
              </a:rPr>
              <a:t>…);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@Arial Unicode MS"/>
              </a:rPr>
              <a:t> делать вывод на основе полученной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@Arial Unicode MS"/>
              </a:rPr>
              <a:t>информации , предложить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@Arial Unicode MS"/>
              </a:rPr>
              <a:t>свою идею на основе полученной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@Arial Unicode MS"/>
              </a:rPr>
              <a:t>информации (возможно);</a:t>
            </a: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@Arial Unicode MS"/>
                <a:cs typeface="Times New Roman" pitchFamily="18" charset="0"/>
              </a:rPr>
              <a:t>7 класс: 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планирование  информационного поиска;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извлечение первичной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вторичной информации;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первичная 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 вторичная обработка информации;</a:t>
            </a:r>
          </a:p>
          <a:p>
            <a:pPr lvl="0" indent="457200" algn="just">
              <a:lnSpc>
                <a:spcPct val="115000"/>
              </a:lnSpc>
            </a:pPr>
            <a:r>
              <a:rPr lang="ru-RU" sz="1400" b="1" dirty="0"/>
              <a:t>8 класс </a:t>
            </a:r>
            <a:r>
              <a:rPr lang="ru-RU" sz="1400" b="1" dirty="0" smtClean="0"/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владение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устной и письменной речью, монологической контекстной речью;</a:t>
            </a: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 класс: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информационной компетентности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73"/>
            <a:ext cx="1547664" cy="154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760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9808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2.1 Программа развития универсальных учебных действий, включающая формирование компетенций обучающихся в области использования информационно-коммуникационных технологий, учебно-исследовательской и проектной деятельностью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412776"/>
            <a:ext cx="749808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/>
              <a:t>Общеобразовательный предмет информатики отражает: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/>
              <a:t>• сущность информатики как научной дисциплины, изучающей закономерности протекания информационных процессов в различных средах (системах);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/>
              <a:t>• основные области применения информатики, прежде всего информационные и коммуникационные технологии, управление и социальную сферу;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/>
              <a:t>• междисциплинарный характер информатики и информационной деятельности.</a:t>
            </a:r>
          </a:p>
          <a:p>
            <a:pPr marL="82296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832" t="18624" r="16055" b="7225"/>
          <a:stretch/>
        </p:blipFill>
        <p:spPr>
          <a:xfrm>
            <a:off x="971600" y="3140968"/>
            <a:ext cx="3879530" cy="26039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65" y="3284984"/>
            <a:ext cx="4323879" cy="269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617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352" t="12611" r="15775" b="10983"/>
          <a:stretch/>
        </p:blipFill>
        <p:spPr>
          <a:xfrm>
            <a:off x="956052" y="260649"/>
            <a:ext cx="818794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3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Владение информационным моделированием как основным методом приобретения знаний: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48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умение преобразовывать объект из чувственной формы в пространственно-графическую или знаково-символическую модель;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умение строить разнообразные информационные структуры для описания объектов;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умение «читать» таблицы, графики, диаграммы, схемы и т.д., самостоятельно перекодировать информацию из одной знаковой системы в другую;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умение выбирать форму представления информации в зависимости от стоящей задачи, проверять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адекватность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модели объекту и цели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моделирования </a:t>
            </a: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Владение основными универсальными умениями информационного характера: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постановка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формулирование проблемы; </a:t>
            </a:r>
          </a:p>
          <a:p>
            <a:pPr marL="0" lvl="0" indent="0" algn="just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поиск и выделение необходимой информации, применение методов информационного поиска; </a:t>
            </a:r>
          </a:p>
          <a:p>
            <a:pPr marL="0" lvl="0" indent="0" algn="just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структурирование и визуализация информации; • выбор наиболее эффективных способов решения задач в зависимости от конкретных условий; </a:t>
            </a:r>
          </a:p>
          <a:p>
            <a:pPr marL="0" lvl="0" indent="0" algn="just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самостоятельное создание алгоритмов деятельности при решении проблем творческого и поискового характера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615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223" y="84571"/>
            <a:ext cx="7886700" cy="1325563"/>
          </a:xfrm>
        </p:spPr>
        <p:txBody>
          <a:bodyPr/>
          <a:lstStyle/>
          <a:p>
            <a:r>
              <a:rPr lang="ru-RU" sz="3600" b="1" dirty="0" smtClean="0"/>
              <a:t>Примеры (5-6 класс)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8424936" cy="568863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Знаковые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информационные модели.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Словесные (научные, художественные) описания. Урок-моделирование.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Практическая работа №9 «Создаём словесные модели»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Математические модели. Многоуровневые списки.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Практическая работа №10 «Создаём многоуровневые списки»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Графики и диаграммы. Наглядное представление процессов изменения величин и их соотношений.</a:t>
            </a:r>
          </a:p>
          <a:p>
            <a:pPr algn="just">
              <a:spcBef>
                <a:spcPts val="0"/>
              </a:spcBef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Практическая работа №12 «Создаём информационные модели – диаграммы и графики»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Создание информационных моделей – диаграмм.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Выполнение мини-проекта «Диаграммы вокруг нас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Информационные модели на графах. Использование графов при решении задач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Практическая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работа №14 «Создаём информационные модели – схемы, графы, деревья» (задания 4 и 6)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83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65760" lvl="0" indent="-283464">
              <a:spcBef>
                <a:spcPts val="600"/>
              </a:spcBef>
            </a:pPr>
            <a:r>
              <a:rPr lang="ru-RU" sz="1600" b="1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Табличные информационные модели. Правила оформления таблиц. </a:t>
            </a:r>
            <a:br>
              <a:rPr lang="ru-RU" sz="1600" b="1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1" i="1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Практическая работа №11 «Создаем табличные модели»</a:t>
            </a:r>
            <a:r>
              <a:rPr lang="ru-RU" sz="1600" b="1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600" b="1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1600" dirty="0"/>
          </a:p>
        </p:txBody>
      </p:sp>
      <p:sp>
        <p:nvSpPr>
          <p:cNvPr id="4" name="Rectangle 70"/>
          <p:cNvSpPr txBox="1">
            <a:spLocks noGrp="1" noChangeArrowheads="1"/>
          </p:cNvSpPr>
          <p:nvPr>
            <p:ph idx="1"/>
          </p:nvPr>
        </p:nvSpPr>
        <p:spPr>
          <a:xfrm>
            <a:off x="1619672" y="3706586"/>
            <a:ext cx="3844042" cy="3151414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</p:spPr>
        <p:txBody>
          <a:bodyPr anchor="ctr">
            <a:normAutofit fontScale="55000" lnSpcReduction="20000"/>
          </a:bodyPr>
          <a:lstStyle/>
          <a:p>
            <a:pPr marL="514350" marR="0" lvl="0" indent="-51435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</a:rPr>
              <a:t>Заголовок таблицы должен давать представление о содержащейся в ней информации.</a:t>
            </a:r>
          </a:p>
          <a:p>
            <a:pPr marL="514350" marR="0" lvl="0" indent="-51435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</a:rPr>
              <a:t>Заголовки граф и строк должны быть краткими.</a:t>
            </a:r>
          </a:p>
          <a:p>
            <a:pPr marL="514350" marR="0" lvl="0" indent="-51435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</a:rPr>
              <a:t>В таблице должны быть указаны единицы измерения.</a:t>
            </a:r>
          </a:p>
          <a:p>
            <a:pPr marL="514350" marR="0" lvl="0" indent="-51435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</a:rPr>
              <a:t>Все ячейки таблицы должны быть заполнены. При необходимости в них заносят следующие знаки:</a:t>
            </a:r>
          </a:p>
          <a:p>
            <a:pPr marL="1787525" marR="0" lvl="1" indent="-531813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</a:rPr>
              <a:t>?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</a:rPr>
              <a:t> – данные неизвестны;</a:t>
            </a:r>
          </a:p>
          <a:p>
            <a:pPr marL="1787525" marR="0" lvl="1" indent="-531813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sym typeface="Symbol" pitchFamily="18" charset="2"/>
              </a:rPr>
              <a:t>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</a:rPr>
              <a:t> –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sym typeface="Symbol" pitchFamily="18" charset="2"/>
              </a:rPr>
              <a:t> данные невозможны;</a:t>
            </a:r>
          </a:p>
          <a:p>
            <a:pPr marL="1787525" marR="0" lvl="1" indent="-531813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sym typeface="Symbol" pitchFamily="18" charset="2"/>
              </a:rPr>
              <a:t>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sym typeface="Symbol" pitchFamily="18" charset="2"/>
              </a:rPr>
              <a:t> 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</a:rPr>
              <a:t>–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sym typeface="Symbol" pitchFamily="18" charset="2"/>
              </a:rPr>
              <a:t> данные должны быть взяты из вышележащей ячейки.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</a:rPr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6" y="980728"/>
            <a:ext cx="3995936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59" y="980728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83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логических задач с помощью нескольких таблиц. Вычислительные таблицы.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Практическая работа №12 «Создаем вычислительные таблицы в текстовом процессоре»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6981"/>
            <a:ext cx="4788024" cy="359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432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Многообразие схем и сферы их применения.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Практическая работа №14 «Создаём информационные модели – схемы, графы, деревья» (задания 1, 2, 3)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00" y="908720"/>
            <a:ext cx="4740396" cy="355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0" y="3225337"/>
            <a:ext cx="4843551" cy="363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779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Внешняя оценка. Профиль (КДР)</a:t>
            </a:r>
            <a:endParaRPr lang="ru-RU" dirty="0"/>
          </a:p>
        </p:txBody>
      </p:sp>
      <p:pic>
        <p:nvPicPr>
          <p:cNvPr id="4" name="Содержимое 3" descr="C:\Users\ezovskikh\Desktop\Профили_СД1_модельный_класс\Ученик_02_профиль_СД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8316416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7969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 idx="4294967295"/>
          </p:nvPr>
        </p:nvSpPr>
        <p:spPr>
          <a:xfrm>
            <a:off x="899592" y="0"/>
            <a:ext cx="8161814" cy="1268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ru-RU" sz="36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Образовательные результаты</a:t>
            </a:r>
            <a:endParaRPr lang="en-US" sz="3200" b="1" i="0" u="none" strike="noStrike" cap="none" baseline="0" dirty="0" err="1">
              <a:solidFill>
                <a:schemeClr val="dk2"/>
              </a:solidFill>
              <a:effectLst/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4294967295"/>
          </p:nvPr>
        </p:nvSpPr>
        <p:spPr>
          <a:xfrm>
            <a:off x="899593" y="1268760"/>
            <a:ext cx="8161815" cy="3096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Предметные </a:t>
            </a:r>
          </a:p>
          <a:p>
            <a:pPr lvl="0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Личностные </a:t>
            </a:r>
            <a:endParaRPr lang="ru-RU" sz="2400" b="1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endParaRPr lang="ru-RU" sz="2400" i="0" u="none" strike="noStrike" cap="none" baseline="0" dirty="0" smtClean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ru-RU" sz="2400" i="1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Ресурс для получения результатов: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endParaRPr lang="ru-RU" sz="2400" i="1" dirty="0" smtClean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ru-RU" sz="2400" i="0" u="none" strike="noStrike" cap="none" baseline="0" dirty="0" err="1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Нестандартизированные</a:t>
            </a:r>
            <a:r>
              <a:rPr lang="ru-RU" sz="2400" i="0" u="none" strike="noStrike" cap="none" baseline="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инструменты (внутренние);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Стандартизированные инструменты (внешние: ЦОКО, ВПР, ГПР)</a:t>
            </a:r>
            <a:endParaRPr sz="2400" i="0" u="none" strike="noStrike" cap="none" baseline="0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3770195" y="1340768"/>
            <a:ext cx="216024" cy="1296144"/>
          </a:xfrm>
          <a:prstGeom prst="rightBrace">
            <a:avLst>
              <a:gd name="adj1" fmla="val 8333"/>
              <a:gd name="adj2" fmla="val 518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67948" y="1758007"/>
            <a:ext cx="4958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Комплексный и поддерживающий подход  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425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Формат описания профиля, сформированного по итогам стартовой и промежуточной диагностики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первоклассников (ЦОКО Красноярского края)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lvl="0" indent="0" algn="just">
              <a:spcBef>
                <a:spcPts val="0"/>
              </a:spcBef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330" y="1412776"/>
            <a:ext cx="706116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834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9939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Применение полученной информации на уровне учителя и педагога- психолога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36612"/>
              </p:ext>
            </p:extLst>
          </p:nvPr>
        </p:nvGraphicFramePr>
        <p:xfrm>
          <a:off x="1" y="908721"/>
          <a:ext cx="9144002" cy="576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567"/>
                <a:gridCol w="1381846"/>
                <a:gridCol w="2032128"/>
                <a:gridCol w="1056705"/>
                <a:gridCol w="1869559"/>
                <a:gridCol w="2072197"/>
              </a:tblGrid>
              <a:tr h="1174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ФИО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8" marR="529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Категория учащегося, дата рождения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8" marR="529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Проблемы в обучении и воспитании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8" marR="529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Оказываемая </a:t>
                      </a:r>
                      <a:r>
                        <a:rPr lang="ru-RU" sz="1800" dirty="0" err="1">
                          <a:effectLst/>
                        </a:rPr>
                        <a:t>поддерж</a:t>
                      </a:r>
                      <a:r>
                        <a:rPr lang="ru-RU" sz="1800" dirty="0">
                          <a:effectLst/>
                        </a:rPr>
                        <a:t>-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8" marR="529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Индивиду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альная работа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8" marR="529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Промежуточный результат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8" marR="52948" marT="0" marB="0"/>
                </a:tc>
              </a:tr>
              <a:tr h="40817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Тимофей 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8" marR="529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__.__.2008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Малообеспеченная семья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948" marR="529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результатам диагностики ЦОКО и дополнительным наблюдениям выявлены проблемы в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инд-личностн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развитии: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 уровень успешности в познавательной сфере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усвоении норм поведения, успешности функционирования в роли ученика, высокий уровень агрессивности по отношению к сверстникам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948" marR="529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Питание без взимания платы,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-посещение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ГПД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948" marR="529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рекомендации психолога включила в план мероприятий  беседы о правилах поведения в школе, о правилах дружбы, имеет постоянное поручение, входит в группу ЗОЖ, посещает РПС, принимает участие в конкурсах, акциях; коррекция предметных умений и способов действий во внеурочное время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948" marR="52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Увеличился процент выполненных заданий в проверочных работах, нет отказов при работе в группе, реже стала проявляться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агрессивность,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наблюдается низкий темп усвоения учебного материала, слабый уровень самоконтроля, не развитость волевых качеств.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948" marR="5294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827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Комплексный анализ 1-3 класс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201594"/>
              </p:ext>
            </p:extLst>
          </p:nvPr>
        </p:nvGraphicFramePr>
        <p:xfrm>
          <a:off x="1115616" y="1124744"/>
          <a:ext cx="6572249" cy="3291840"/>
        </p:xfrm>
        <a:graphic>
          <a:graphicData uri="http://schemas.openxmlformats.org/drawingml/2006/table">
            <a:tbl>
              <a:tblPr firstRow="1" firstCol="1" bandRow="1"/>
              <a:tblGrid>
                <a:gridCol w="843847"/>
                <a:gridCol w="927756"/>
                <a:gridCol w="1008689"/>
                <a:gridCol w="1008689"/>
                <a:gridCol w="927756"/>
                <a:gridCol w="927756"/>
                <a:gridCol w="927756"/>
              </a:tblGrid>
              <a:tr h="44069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Ф.И.О ученика/класс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Предметные результаты (%)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Метапредметные результаты (%)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32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Читательская грамотность (художественный текст)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Читательская грамотность (информационный текст)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Коммуникативные умения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Регулятивные умения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82,76%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94,44%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83,14%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87,50%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80,00%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82,76%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77,78%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82,45%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89,66%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88,89%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80,19%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75,00%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70,00%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87628" y="201069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176536"/>
              </p:ext>
            </p:extLst>
          </p:nvPr>
        </p:nvGraphicFramePr>
        <p:xfrm>
          <a:off x="1187624" y="4437112"/>
          <a:ext cx="6276975" cy="231343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955999"/>
                <a:gridCol w="830244"/>
                <a:gridCol w="830244"/>
                <a:gridCol w="830244"/>
                <a:gridCol w="830244"/>
              </a:tblGrid>
              <a:tr h="195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Индивидуально-личностные особенности ребенка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1кл.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№13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2 кл. №13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кл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№13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Самооценка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Отношение к школьной жизни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Эмоциональное благополучие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Мотивация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выс.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Усвоение норм поведения в школе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выс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Успешность функционирования в роли ученика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Взаимодействие со сверстниками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Нетревожность</a:t>
                      </a:r>
                      <a:r>
                        <a:rPr lang="ru-RU" sz="1200" dirty="0" smtClean="0">
                          <a:effectLst/>
                        </a:rPr>
                        <a:t> (тревожность)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норма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норма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46292" y="2734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776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7760"/>
            <a:ext cx="7740894" cy="11069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Внутриклассное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(формирующее)  оценивание помогает учителю: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85860"/>
            <a:ext cx="8064896" cy="545550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формировать учебный  процесс;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проектировать урок;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планировать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учебный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процесс;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организовать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непрерывное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оценивание</a:t>
            </a:r>
            <a:endParaRPr lang="ru-RU" sz="20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0882" y="3861052"/>
            <a:ext cx="76328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Ученик: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имеет возможность соотносить свой результат с планируемым; оценивает динамику своего продвижения; видит, что у него хорошо получается и чему ему еще предстоит научиться;  учится выделять свои проблемы и совместно с учителем планирует процесс корректировки и улучшения образовательных результатов; учится адекватной самооценке.</a:t>
            </a:r>
          </a:p>
        </p:txBody>
      </p:sp>
    </p:spTree>
    <p:extLst>
      <p:ext uri="{BB962C8B-B14F-4D97-AF65-F5344CB8AC3E}">
        <p14:creationId xmlns:p14="http://schemas.microsoft.com/office/powerpoint/2010/main" val="2440113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160597"/>
            <a:ext cx="7930128" cy="78296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Сборник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«Включение учащихся в оценочную деятельность»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(100 экз.)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64704"/>
            <a:ext cx="7992888" cy="5771728"/>
          </a:xfrm>
        </p:spPr>
        <p:txBody>
          <a:bodyPr/>
          <a:lstStyle/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4" y="635127"/>
            <a:ext cx="6210895" cy="602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135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пройти успешно промежуточную аттестацию?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53" y="1412776"/>
            <a:ext cx="4824536" cy="165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992755" y="3763453"/>
            <a:ext cx="3096344" cy="1655015"/>
            <a:chOff x="231631" y="2551495"/>
            <a:chExt cx="3931576" cy="165501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31631" y="2551495"/>
              <a:ext cx="3931576" cy="165501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fillRef>
            <a:effectRef idx="2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12422" y="2632286"/>
              <a:ext cx="3769994" cy="14934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Arial" pitchFamily="34" charset="0"/>
                  <a:cs typeface="Arial" pitchFamily="34" charset="0"/>
                </a:rPr>
                <a:t>формирующее</a:t>
              </a:r>
              <a:endParaRPr lang="ru-RU" sz="28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Скругленный прямоугольник 4"/>
          <p:cNvSpPr/>
          <p:nvPr/>
        </p:nvSpPr>
        <p:spPr>
          <a:xfrm>
            <a:off x="2677342" y="2682287"/>
            <a:ext cx="3789320" cy="1493433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53340" rIns="106680" bIns="5334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latin typeface="Arial" pitchFamily="34" charset="0"/>
                <a:cs typeface="Arial" pitchFamily="34" charset="0"/>
              </a:rPr>
              <a:t>констатирующее</a:t>
            </a:r>
            <a:endParaRPr lang="ru-RU" sz="2800" b="1" kern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932042" y="3763454"/>
            <a:ext cx="3950902" cy="1655015"/>
            <a:chOff x="4495790" y="2544759"/>
            <a:chExt cx="3950902" cy="165501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495790" y="2544759"/>
              <a:ext cx="3950902" cy="1655015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0000"/>
                    <a:hueOff val="240958"/>
                    <a:satOff val="-5040"/>
                    <a:lumOff val="28042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shade val="50000"/>
                    <a:hueOff val="240958"/>
                    <a:satOff val="-5040"/>
                    <a:lumOff val="28042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shade val="50000"/>
                    <a:hueOff val="240958"/>
                    <a:satOff val="-5040"/>
                    <a:lumOff val="28042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3" name="Скругленный прямоугольник 4"/>
            <p:cNvSpPr/>
            <p:nvPr/>
          </p:nvSpPr>
          <p:spPr>
            <a:xfrm>
              <a:off x="4576581" y="2625550"/>
              <a:ext cx="3789320" cy="149343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констатирующее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14" name="Прямая со стрелкой 13"/>
          <p:cNvCxnSpPr/>
          <p:nvPr/>
        </p:nvCxnSpPr>
        <p:spPr>
          <a:xfrm flipH="1">
            <a:off x="2677340" y="2994541"/>
            <a:ext cx="1411758" cy="768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569371" y="3001487"/>
            <a:ext cx="1514801" cy="761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188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  <a:latin typeface="Arial" charset="0"/>
                <a:cs typeface="Arial" charset="0"/>
              </a:rPr>
              <a:t>Алгоритм взаимодействия учителя и учащихся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52400" y="1447800"/>
          <a:ext cx="8839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193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51696"/>
              </p:ext>
            </p:extLst>
          </p:nvPr>
        </p:nvGraphicFramePr>
        <p:xfrm>
          <a:off x="228600" y="1219200"/>
          <a:ext cx="8686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9" name="Заголовок 1"/>
          <p:cNvSpPr txBox="1">
            <a:spLocks/>
          </p:cNvSpPr>
          <p:nvPr/>
        </p:nvSpPr>
        <p:spPr bwMode="auto">
          <a:xfrm>
            <a:off x="6096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C00000"/>
                </a:solidFill>
                <a:cs typeface="Arial" charset="0"/>
              </a:rPr>
              <a:t>Алгоритм взаимодействия учителя и учащихся</a:t>
            </a:r>
          </a:p>
        </p:txBody>
      </p:sp>
      <p:graphicFrame>
        <p:nvGraphicFramePr>
          <p:cNvPr id="6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422831"/>
              </p:ext>
            </p:extLst>
          </p:nvPr>
        </p:nvGraphicFramePr>
        <p:xfrm>
          <a:off x="2195736" y="2636915"/>
          <a:ext cx="6084168" cy="4123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0582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7030A0"/>
                </a:solidFill>
                <a:cs typeface="Times New Roman" pitchFamily="18" charset="0"/>
              </a:rPr>
              <a:t>Работа с дескрипторами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457200" y="160020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47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470" y="129233"/>
            <a:ext cx="8100392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Промежуточная аттестация (оценка- контроль) и формирующее оценивание (оценка-поддержка)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(Как успешно пройти промежуточную аттестацию?)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7962088" cy="519566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800" b="1" dirty="0" smtClean="0">
                <a:latin typeface="Times New Roman"/>
                <a:ea typeface="Times New Roman"/>
              </a:rPr>
              <a:t>Пример 1</a:t>
            </a:r>
          </a:p>
          <a:p>
            <a:r>
              <a:rPr lang="ru-RU" sz="1800" dirty="0" smtClean="0">
                <a:latin typeface="Times New Roman"/>
                <a:ea typeface="Times New Roman"/>
              </a:rPr>
              <a:t>включение </a:t>
            </a:r>
            <a:r>
              <a:rPr lang="ru-RU" sz="1800" dirty="0">
                <a:latin typeface="Times New Roman"/>
                <a:ea typeface="Times New Roman"/>
              </a:rPr>
              <a:t>в оценочную деятельность во время промежуточной аттестации</a:t>
            </a:r>
            <a:endParaRPr lang="ru-RU" sz="1800" dirty="0"/>
          </a:p>
          <a:p>
            <a:pPr marL="82296" indent="0">
              <a:buNone/>
            </a:pPr>
            <a:endParaRPr lang="ru-RU" sz="3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402898"/>
              </p:ext>
            </p:extLst>
          </p:nvPr>
        </p:nvGraphicFramePr>
        <p:xfrm>
          <a:off x="1738713" y="3212976"/>
          <a:ext cx="6289675" cy="2961504"/>
        </p:xfrm>
        <a:graphic>
          <a:graphicData uri="http://schemas.openxmlformats.org/drawingml/2006/table">
            <a:tbl>
              <a:tblPr firstRow="1" firstCol="1" bandRow="1"/>
              <a:tblGrid>
                <a:gridCol w="1549400"/>
                <a:gridCol w="868045"/>
                <a:gridCol w="833120"/>
                <a:gridCol w="1470660"/>
                <a:gridCol w="868045"/>
                <a:gridCol w="70040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расскажи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одноклассник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грамматика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одноклассник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обращение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---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где ты;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Present Simple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как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 попал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сюда;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Past Simple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что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делаешь;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Present Cont.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что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уже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произошло;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Present Perfect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твои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чувства и планы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Any tense you prefer for expressing a Future event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окончание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----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87625" y="1998221"/>
            <a:ext cx="684076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Написание письма-открытки с места событий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только что прочитал о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Garma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festival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Представь, что ты приглашен на фестиваль.  Напиши открытку другу с места событий, используя следующие критерии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Criteria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250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 idx="4294967295"/>
          </p:nvPr>
        </p:nvSpPr>
        <p:spPr>
          <a:xfrm>
            <a:off x="899593" y="188640"/>
            <a:ext cx="8161814" cy="1268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ru-RU" sz="20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1" dirty="0">
                <a:effectLst/>
              </a:rPr>
              <a:t>Модель системы оценки качества достижения образовательных результатов </a:t>
            </a:r>
            <a:r>
              <a:rPr lang="ru-RU" sz="2800" b="1" dirty="0" smtClean="0">
                <a:effectLst/>
              </a:rPr>
              <a:t> (Д</a:t>
            </a:r>
            <a:r>
              <a:rPr lang="ru-RU" sz="2800" b="1" dirty="0" smtClean="0">
                <a:solidFill>
                  <a:schemeClr val="dk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орожная карта для 3 уровней образования)</a:t>
            </a:r>
            <a:br>
              <a:rPr lang="ru-RU" sz="2800" b="1" dirty="0" smtClean="0">
                <a:solidFill>
                  <a:schemeClr val="dk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</a:br>
            <a:endParaRPr lang="en-US" sz="2800" b="1" i="0" u="none" strike="noStrike" cap="none" baseline="0" dirty="0" err="1">
              <a:solidFill>
                <a:schemeClr val="dk2"/>
              </a:solidFill>
              <a:effectLst/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5" name="Shape 106"/>
          <p:cNvSpPr txBox="1">
            <a:spLocks/>
          </p:cNvSpPr>
          <p:nvPr/>
        </p:nvSpPr>
        <p:spPr>
          <a:xfrm>
            <a:off x="899593" y="1268760"/>
            <a:ext cx="8161815" cy="3096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Содержание оценки (Какие 3 типа результатов оцениваем?)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Сроки/периодичность оценочных процедур (Когда оцениваем?)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Процедуры оценки(Как организовать?)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Инструмент оценки (Чем оцениваем?)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Форма предъявления результатов (Где фиксируем?)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Субъекты оценки (Кто оценивает?)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результатов оценочных процедур (Как работать с результатами?)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Wingdings 2"/>
              <a:buNone/>
            </a:pPr>
            <a:endParaRPr lang="ru-RU" sz="2400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789775"/>
      </p:ext>
    </p:extLst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4624"/>
            <a:ext cx="82089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Промежуточная аттестация (оценка- контроль) и формирующее оценивание (оценка-поддержка)</a:t>
            </a:r>
            <a:r>
              <a:rPr lang="ru-RU" sz="2400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(Как успешно пройти промежуточную аттестацию</a:t>
            </a:r>
            <a:r>
              <a:rPr lang="ru-RU" sz="2400" dirty="0" smtClean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?)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4800600"/>
          </a:xfrm>
        </p:spPr>
        <p:txBody>
          <a:bodyPr/>
          <a:lstStyle/>
          <a:p>
            <a:pPr marL="82296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Пример №2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Этапы проведения  и использования результатов промежуточной аттестации  для ученика и учителя </a:t>
            </a:r>
          </a:p>
          <a:p>
            <a:pPr marL="82296" indent="0">
              <a:buNone/>
            </a:pPr>
            <a:r>
              <a:rPr lang="ru-RU" dirty="0" smtClean="0"/>
              <a:t>          (документ – этапы)</a:t>
            </a:r>
            <a:endParaRPr lang="ru-RU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455992" y="1491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IVT-2\Desktop\форум 2018\фото\SAM_25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3140968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6794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работы с личностными образовательными результатами </a:t>
            </a:r>
          </a:p>
          <a:p>
            <a:pPr marL="82296" indent="0" algn="ctr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МАОУ «Гимназия №1» г. Канска</a:t>
            </a:r>
          </a:p>
          <a:p>
            <a:pPr algn="r"/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ВР   А.А.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Левданская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5175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иссия гимназии: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условий для развития социально успешной личности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864275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3220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9234" y="1"/>
            <a:ext cx="6379234" cy="6860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Воспитательная среда (уклад гимназии)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личностные результаты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формируются через: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учебные занятия общеобразовательного цикла;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 дополнительного образования и внеурочной деятельности;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волонтерское движение гимназии;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НОУ, КВН;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проектная деятельность;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традиционные, событийные мероприятия гимназии; сотрудничество с учреждениями культуры и т.д.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истемнообразующий</a:t>
            </a: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учебно-воспитательный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роцесс,  в который включены все участники образовательного процесса (родители, учителя, обучающиеся); гуманистическая позиция педагогов, комфортный психологический климат</a:t>
            </a:r>
            <a:endParaRPr lang="ru-RU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297528" y="4683424"/>
            <a:ext cx="363474" cy="517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97528" y="908720"/>
            <a:ext cx="363474" cy="517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1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260648"/>
            <a:ext cx="711679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Инструменты оценки:</a:t>
            </a:r>
          </a:p>
          <a:p>
            <a:pPr algn="ctr"/>
            <a:endParaRPr lang="ru-RU" sz="3600" b="1" u="sng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342900" algn="just">
              <a:buFontTx/>
              <a:buChar char="-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диагностики, наблюдения, портфолио, ИОМ;</a:t>
            </a:r>
          </a:p>
          <a:p>
            <a:pPr indent="-342900" algn="just">
              <a:buFontTx/>
              <a:buChar char="-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ониторинг социальной активности обучающихся;</a:t>
            </a:r>
          </a:p>
          <a:p>
            <a:pPr indent="-342900" algn="just">
              <a:buFontTx/>
              <a:buChar char="-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ониторинг социальной активности классных коллективов;</a:t>
            </a:r>
          </a:p>
          <a:p>
            <a:pPr indent="-342900" algn="just">
              <a:buFontTx/>
              <a:buChar char="-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«Банк данных об индивидуальных особенностях обучающихся»</a:t>
            </a:r>
          </a:p>
        </p:txBody>
      </p:sp>
    </p:spTree>
    <p:extLst>
      <p:ext uri="{BB962C8B-B14F-4D97-AF65-F5344CB8AC3E}">
        <p14:creationId xmlns:p14="http://schemas.microsoft.com/office/powerpoint/2010/main" val="18491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на уровень воспитанности (Н.П. Капустина (НОО); М.И. Шиловой (ООО, СОО)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НОО: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прилежание, отношение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природе, 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школа, прекрасное в моей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ООО, СОО: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ответственность, бережливость, ответственное отношение к учебе, отношение к собственному труду, коллективизм и товарищество, доброта и отзывчивость, честность и справедливость, простота и скромность, культурный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758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846987"/>
              </p:ext>
            </p:extLst>
          </p:nvPr>
        </p:nvGraphicFramePr>
        <p:xfrm>
          <a:off x="467544" y="1772816"/>
          <a:ext cx="432136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58655429"/>
              </p:ext>
            </p:extLst>
          </p:nvPr>
        </p:nvGraphicFramePr>
        <p:xfrm>
          <a:off x="4932040" y="1556792"/>
          <a:ext cx="4114800" cy="513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29376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динамике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106297"/>
              </p:ext>
            </p:extLst>
          </p:nvPr>
        </p:nvGraphicFramePr>
        <p:xfrm>
          <a:off x="0" y="3528497"/>
          <a:ext cx="4023222" cy="3329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364179"/>
              </p:ext>
            </p:extLst>
          </p:nvPr>
        </p:nvGraphicFramePr>
        <p:xfrm>
          <a:off x="3995937" y="764704"/>
          <a:ext cx="5112567" cy="4427615"/>
        </p:xfrm>
        <a:graphic>
          <a:graphicData uri="http://schemas.openxmlformats.org/drawingml/2006/table">
            <a:tbl>
              <a:tblPr/>
              <a:tblGrid>
                <a:gridCol w="397443"/>
                <a:gridCol w="369515"/>
                <a:gridCol w="311471"/>
                <a:gridCol w="350405"/>
                <a:gridCol w="467207"/>
                <a:gridCol w="475557"/>
                <a:gridCol w="400676"/>
                <a:gridCol w="400363"/>
                <a:gridCol w="400676"/>
                <a:gridCol w="400676"/>
                <a:gridCol w="418854"/>
                <a:gridCol w="719724"/>
              </a:tblGrid>
              <a:tr h="1062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Класс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latin typeface="Times New Roman"/>
                          <a:ea typeface="Times New Roman"/>
                        </a:rPr>
                        <a:t>Долг </a:t>
                      </a:r>
                      <a:r>
                        <a:rPr lang="ru-RU" sz="1000" b="1" i="1" dirty="0" smtClean="0">
                          <a:latin typeface="Times New Roman"/>
                          <a:ea typeface="Times New Roman"/>
                        </a:rPr>
                        <a:t> и ответ- </a:t>
                      </a:r>
                      <a:r>
                        <a:rPr lang="ru-RU" sz="1000" b="1" i="1" dirty="0" err="1" smtClean="0">
                          <a:latin typeface="Times New Roman"/>
                          <a:ea typeface="Times New Roman"/>
                        </a:rPr>
                        <a:t>ственность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 smtClean="0">
                          <a:latin typeface="Times New Roman"/>
                          <a:ea typeface="Times New Roman"/>
                        </a:rPr>
                        <a:t>Бережливость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Times New Roman"/>
                        </a:rPr>
                        <a:t>Дисцилинирован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Times New Roman"/>
                        </a:rPr>
                        <a:t>ность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latin typeface="Times New Roman"/>
                          <a:ea typeface="Times New Roman"/>
                        </a:rPr>
                        <a:t>Ответственное отношение к учебе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latin typeface="Times New Roman"/>
                          <a:ea typeface="Times New Roman"/>
                        </a:rPr>
                        <a:t>Отношение к собственному труду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latin typeface="Times New Roman"/>
                          <a:ea typeface="Times New Roman"/>
                        </a:rPr>
                        <a:t>Коллективизм и товарищество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latin typeface="Times New Roman"/>
                          <a:ea typeface="Times New Roman"/>
                        </a:rPr>
                        <a:t>Доброта и отзывчивость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latin typeface="Times New Roman"/>
                          <a:ea typeface="Times New Roman"/>
                        </a:rPr>
                        <a:t>Честность и справедливость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latin typeface="Times New Roman"/>
                          <a:ea typeface="Times New Roman"/>
                        </a:rPr>
                        <a:t>Простота и скромность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latin typeface="Times New Roman"/>
                          <a:ea typeface="Times New Roman"/>
                        </a:rPr>
                        <a:t>Культурный уровень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latin typeface="Times New Roman"/>
                          <a:ea typeface="Times New Roman"/>
                        </a:rPr>
                        <a:t>общий уровень воспитанности (средний балл)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69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9а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0.54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0.88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0.73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0.82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0.82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0.84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0.77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0.75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0.74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0.73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0.76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средний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9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9б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88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0.7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0.8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0.8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73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7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79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0.7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68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0.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7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средний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89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10а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0.55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0.96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0.82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0.88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0.85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0.87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0.83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0.82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0.80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0.76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0.82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выше среднего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89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10б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0.5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0.9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79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0.8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0.8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0.8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0.8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0.81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0.7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82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81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выше среднего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89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11а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63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0.9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87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0.8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0.8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91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0.8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81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0.7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83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выше среднего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13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11б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0.61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.9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0.8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0.91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91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0.9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0.8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0.8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0.8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0.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85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выше среднего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8724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Родительская конференция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«Образовательная среда гимназии: проблемы и перспективы работы»;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школьника»;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«Права и обязанности участников образовательного процесса» и другие»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265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социальной активности обучающихся: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уровне учителя внеурочной деятельности/ классного руководителя)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социальной активности: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участник;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исполнитель;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-организатор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809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 idx="4294967295"/>
          </p:nvPr>
        </p:nvSpPr>
        <p:spPr>
          <a:xfrm>
            <a:off x="467545" y="0"/>
            <a:ext cx="8593862" cy="1268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Управление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результатами (оценка- поддержка)</a:t>
            </a:r>
            <a:r>
              <a:rPr lang="ru-RU" sz="2800" b="1" dirty="0">
                <a:solidFill>
                  <a:schemeClr val="dk2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/>
            </a:r>
            <a:br>
              <a:rPr lang="ru-RU" sz="2800" b="1" dirty="0">
                <a:solidFill>
                  <a:schemeClr val="dk2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</a:br>
            <a:r>
              <a:rPr lang="ru-RU" sz="1800" b="1" dirty="0" smtClean="0">
                <a:solidFill>
                  <a:schemeClr val="dk2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(</a:t>
            </a:r>
            <a:r>
              <a:rPr lang="ru-RU" sz="1800" b="1" dirty="0" err="1" smtClean="0">
                <a:solidFill>
                  <a:schemeClr val="dk2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внутриклассное</a:t>
            </a:r>
            <a:r>
              <a:rPr lang="ru-RU" sz="1800" b="1" dirty="0" smtClean="0">
                <a:solidFill>
                  <a:schemeClr val="dk2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оценивание)</a:t>
            </a:r>
            <a:endParaRPr lang="en-US" sz="1800" b="1" i="0" u="none" strike="noStrike" cap="none" baseline="0" dirty="0" err="1">
              <a:solidFill>
                <a:schemeClr val="dk2"/>
              </a:solidFill>
              <a:effectLst/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932873"/>
              </p:ext>
            </p:extLst>
          </p:nvPr>
        </p:nvGraphicFramePr>
        <p:xfrm>
          <a:off x="179512" y="1196752"/>
          <a:ext cx="8856984" cy="5223884"/>
        </p:xfrm>
        <a:graphic>
          <a:graphicData uri="http://schemas.openxmlformats.org/drawingml/2006/table">
            <a:tbl>
              <a:tblPr firstRow="1" firstCol="1" bandRow="1"/>
              <a:tblGrid>
                <a:gridCol w="1512168"/>
                <a:gridCol w="1468394"/>
                <a:gridCol w="5876422"/>
              </a:tblGrid>
              <a:tr h="243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Этап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95" marR="30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субъект управления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95" marR="30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деятельность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95" marR="30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8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Подготовительный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(планирование) 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95" marR="30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учитель- ученик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95" marR="30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внутриклассное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оценивание, содержательное оценивание процесса достижения планируемых результатов)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95" marR="30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3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95" marR="30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  <a:endParaRPr lang="ru-RU" sz="12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95" marR="30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создает список планируемых результатов на конец темы, раздела, курса 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95" marR="30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ученик и </a:t>
                      </a:r>
                      <a:r>
                        <a:rPr lang="ru-RU" sz="12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  <a:endParaRPr lang="ru-RU" sz="12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95" marR="30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переводит планируемы результаты в измеряемые учебные цели согласно уровня их достижения (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таксономии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Блума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);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создает формат фиксации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результата (лист обратной связи, кодификатор умений…)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95" marR="30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04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формирующий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(с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непрерывной диагностикой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процесса достижения планируемых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результатов)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95" marR="30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  <a:endParaRPr lang="ru-RU" sz="12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95" marR="30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создает условия по достижению и непрерывной оценки планируемых результатов:</a:t>
                      </a:r>
                      <a:endParaRPr lang="ru-RU" sz="12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подбирает методы преподавания;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продумывает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формы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включению учащихся в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деятельность с учетом индивидуальных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образовательных результатов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проводит</a:t>
                      </a:r>
                      <a:r>
                        <a:rPr lang="ru-RU" sz="12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непрерывную оценку, используя </a:t>
                      </a:r>
                      <a:r>
                        <a:rPr lang="ru-RU" sz="1200" b="1" baseline="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критериальную</a:t>
                      </a:r>
                      <a:r>
                        <a:rPr lang="ru-RU" sz="12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модель оценивания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495" marR="30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ученик</a:t>
                      </a:r>
                      <a:endParaRPr lang="ru-RU" sz="12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95" marR="30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включается в деятельность по достижению индивидуальных планируемых результатов:</a:t>
                      </a:r>
                      <a:endParaRPr lang="ru-RU" sz="12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включен в непрерывную оценочную деятельность на учебных занятиях через самоанализ, самооценку,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взаимооценку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экспертную оценку;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является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соразработчиком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критериев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оценивания (критерии</a:t>
                      </a:r>
                      <a:r>
                        <a:rPr lang="ru-RU" sz="12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оценки- умения учащихся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сопоставляет свой реальный уровень достижений с планируемым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95" marR="30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50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коррекционный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95" marR="30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  <a:endParaRPr lang="ru-RU" sz="12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95" marR="30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проводит анализ работы и планирует деятельность по корректировке:</a:t>
                      </a:r>
                      <a:endParaRPr lang="ru-RU" sz="12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формирует проблемные группы;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организует деятельность по корректировке индивидуальных  образовательных результатов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95" marR="30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ученик</a:t>
                      </a:r>
                      <a:endParaRPr lang="ru-RU" sz="12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95" marR="30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работает над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улучшением образовательного результата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95" marR="30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799255"/>
      </p:ext>
    </p:extLst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409292"/>
              </p:ext>
            </p:extLst>
          </p:nvPr>
        </p:nvGraphicFramePr>
        <p:xfrm>
          <a:off x="35496" y="7429"/>
          <a:ext cx="9108504" cy="6805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/>
                <a:gridCol w="1008112"/>
                <a:gridCol w="936104"/>
                <a:gridCol w="1502201"/>
                <a:gridCol w="4293935"/>
              </a:tblGrid>
              <a:tr h="1549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ученика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итогам 1 полугодия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итогам 2 полугодия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Итоговое мероприятие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(результат деятельности за учебный год)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итогам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полугодия/года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(краткая характеристика с приложением творческих достижений учащегося)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/>
                </a:tc>
              </a:tr>
              <a:tr h="1968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29425" marR="29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425" marR="29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425" marR="29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Подготовка к  викторине «Путешествие с героями книг» (подбор вопросов).   Приняла участие в турнире «Аукцион мудрости» (работа в команде). Приняла участие в организации книжной выставки  «Читай, удивляйся, размышляй!».</a:t>
                      </a:r>
                    </a:p>
                  </a:txBody>
                  <a:tcPr marL="29425" marR="29425" marT="0" marB="0"/>
                </a:tc>
              </a:tr>
              <a:tr h="328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5" marR="29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29425" marR="29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425" marR="29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425" marR="29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Инициатор организации турнира  «Легенды и мифы Древней Греции». Участие в викторине «Книги Древней Руси» в качестве ведущей. Организатор книжной выставки - просмотра «Мифы и легенды славян».  Ведущая   турнира  «Аукцион мудрости». Инициатор организации книжной выставки «Волшебные и бытовые сказки».  Систематизировала материал и составила сценарий  для турнира «Пословицы и поговорки разных народов мира».</a:t>
                      </a:r>
                    </a:p>
                  </a:txBody>
                  <a:tcPr marL="29425" marR="294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36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387" y="-99151"/>
            <a:ext cx="7886700" cy="1424715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социальной активности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классных коллективов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2016-2017 учебный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836712"/>
            <a:ext cx="7548620" cy="1005710"/>
          </a:xfrm>
        </p:spPr>
        <p:txBody>
          <a:bodyPr>
            <a:normAutofit fontScale="92500" lnSpcReduction="20000"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мониторинг 1 полугодия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входили следующие показатели: выходы классов в учреждения культуры, вовлеченность в мероприятия гимназии, в том числе благотворительную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деятельность;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социально-полезная деятельность (инициативы классов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мероприятия, 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результаты рейдов волонтеров гимназии.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870014"/>
              </p:ext>
            </p:extLst>
          </p:nvPr>
        </p:nvGraphicFramePr>
        <p:xfrm>
          <a:off x="0" y="1663547"/>
          <a:ext cx="9108504" cy="5018337"/>
        </p:xfrm>
        <a:graphic>
          <a:graphicData uri="http://schemas.openxmlformats.org/drawingml/2006/table">
            <a:tbl>
              <a:tblPr firstRow="1" firstCol="1" bandRow="1"/>
              <a:tblGrid>
                <a:gridCol w="395702"/>
                <a:gridCol w="661228"/>
                <a:gridCol w="5728921"/>
                <a:gridCol w="1674581"/>
                <a:gridCol w="648072"/>
              </a:tblGrid>
              <a:tr h="1145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4" marR="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 за 1 полугодие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(баллы)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4" marR="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Социально-полезная деятельность класса </a:t>
                      </a:r>
                      <a:r>
                        <a:rPr lang="ru-RU" sz="14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 2 </a:t>
                      </a:r>
                      <a:r>
                        <a:rPr lang="ru-RU" sz="1400" b="1" dirty="0" smtClean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полугодии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10б. за каждый пример (название, вовлеченность, результат)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4" marR="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педагогов-организаторов за вовлеченность в мероприятия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гимназии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 1 до 10 баллов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4" marR="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Общий балл за год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4" marR="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7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Начальная школа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4" marR="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8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4" marR="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4" marR="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«День Весны!» -выставка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аппликаций. Акция проведена на уровне класса. 100% учащихся приняли участие. 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10б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Оформление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клумб на территории начальной школы.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учащихся и родителей будут задействованы в акции. 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10б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4" marR="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4" marR="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1место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4" marR="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4" marR="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4" marR="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Акция « Подари игрушку или книжку».  Акция проведена  в классе.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учеников приняли участие. Игрушки и книжки подарены  ДОУ № 39; 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10б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Приняли участие в акции « Помоги  бездомным животным»-  сбор корма – 10чел. – 33%;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10б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4" marR="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4" marR="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154- 3 место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4" marR="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4" marR="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4" marR="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акции « Помоги  бездомным животным» - сбор корма  и передача его в зоомагазин. (Собрали и сдали 115 кг.  корма для кошек и собак) 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10б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Организовали сбор использованных батареек для повторного использования в начальной школе. (Собрали 67 батареек, увезли в г.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Красноярск)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10б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4" marR="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4" marR="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4" marR="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70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76099"/>
              </p:ext>
            </p:extLst>
          </p:nvPr>
        </p:nvGraphicFramePr>
        <p:xfrm>
          <a:off x="179512" y="1124744"/>
          <a:ext cx="5702857" cy="5616626"/>
        </p:xfrm>
        <a:graphic>
          <a:graphicData uri="http://schemas.openxmlformats.org/drawingml/2006/table">
            <a:tbl>
              <a:tblPr firstRow="1" firstCol="1" bandRow="1"/>
              <a:tblGrid>
                <a:gridCol w="813101"/>
                <a:gridCol w="1780651"/>
                <a:gridCol w="1015846"/>
                <a:gridCol w="2093259"/>
              </a:tblGrid>
              <a:tr h="811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Классный руководитель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Баллы за год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1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Начальная школа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место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место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8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38562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школа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38562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i="1">
                          <a:solidFill>
                            <a:srgbClr val="38562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38562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38562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38562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i="1">
                          <a:solidFill>
                            <a:srgbClr val="38562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38562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38562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место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38562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i="1">
                          <a:solidFill>
                            <a:srgbClr val="38562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38562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38562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38562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i="1">
                          <a:solidFill>
                            <a:srgbClr val="38562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38562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38562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38562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i="1">
                          <a:solidFill>
                            <a:srgbClr val="38562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38562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38562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38562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i="1">
                          <a:solidFill>
                            <a:srgbClr val="38562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38562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38562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место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38562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i="1">
                          <a:solidFill>
                            <a:srgbClr val="38562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38562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38562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38562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i="1">
                          <a:solidFill>
                            <a:srgbClr val="38562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38562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38562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8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Старшая школа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i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i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i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место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i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i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место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i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45115" y="137311"/>
            <a:ext cx="487496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Итоги мониторинга волонтеров 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2016-2017 учебный год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вовлеченности в социально-полезную деятельность классных коллективов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2132856"/>
            <a:ext cx="2952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 коллективы- победители в социально-полезной деятельности ( на уровне НОО, ООО, СОО)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 на ежегодном Директорском приеме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7714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Индивидуальный образовательный маршрут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Смотреть документ ИОМ:</a:t>
            </a:r>
          </a:p>
          <a:p>
            <a:pPr marL="0" indent="0">
              <a:buNone/>
            </a:pPr>
            <a:r>
              <a:rPr lang="ru-RU" dirty="0" smtClean="0"/>
              <a:t>2-4 класс;</a:t>
            </a:r>
          </a:p>
          <a:p>
            <a:pPr marL="0" indent="0">
              <a:buNone/>
            </a:pPr>
            <a:r>
              <a:rPr lang="ru-RU" dirty="0" smtClean="0"/>
              <a:t>5-11 класс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573016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Директорский прием</a:t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победители в номинациях: «Гимназист года», «Гимназистка года» (на уровнях НОО, ООО, СОО)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Инструмент для определения победителей: рейтинг ИОМ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9845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548680"/>
            <a:ext cx="8496944" cy="5290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Коррекция результатов проводится с помощью системного включения в  процесс поддержки всех участников образовательного процесса.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Инструмент «Банк данных об индивидуальных особенностях обучающихся, нуждающихся в индивидуальном сопровождении».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Процедура работы с «Банком»: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 индивидуальных особенностей, проблем обучающихся  (классный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педагог, психолог, родители) с помощью различных диагностик (ЦОКО, внутренние диагностики, наблюдений и т.д. (см. выше (мониторинг);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Занесение информации в банк данных  заместителю директора по ВР, планирование индивидуальной работы;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по коррекции, привлечение необходимых специалистов в течение всего периода поддержки;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Промежуточный результат оформляется в конце каждой четверти совместно с заместителем директора по ВР, классным руководителем, психологом;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Подведение итогов (успешные практики по снятию проблем  обучающихся, включение в процесс коррекции образовательных результатов всех педагогов; повышение компетентностей в области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практик и т.д.)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8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21027"/>
            <a:ext cx="7886700" cy="100175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данных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929581"/>
              </p:ext>
            </p:extLst>
          </p:nvPr>
        </p:nvGraphicFramePr>
        <p:xfrm>
          <a:off x="251520" y="836712"/>
          <a:ext cx="8568952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8385"/>
                <a:gridCol w="1293823"/>
                <a:gridCol w="504056"/>
                <a:gridCol w="1955753"/>
                <a:gridCol w="1981587"/>
                <a:gridCol w="2255348"/>
              </a:tblGrid>
              <a:tr h="1432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Классный руководитель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Проблема/индивидуальные особенности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поддержки, промежуточный результат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окончанию 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1, 2, 3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итогам года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Красный цвет- оставить в банке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данных;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Желтый цвет-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положительная динамика, предложение о снятии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904608"/>
              </p:ext>
            </p:extLst>
          </p:nvPr>
        </p:nvGraphicFramePr>
        <p:xfrm>
          <a:off x="0" y="2420888"/>
          <a:ext cx="9176195" cy="4176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8585"/>
                <a:gridCol w="1573136"/>
                <a:gridCol w="3026530"/>
                <a:gridCol w="1875810"/>
                <a:gridCol w="151599"/>
                <a:gridCol w="2070535"/>
              </a:tblGrid>
              <a:tr h="4176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Агрессивность, 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гиперактивность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к общественной внеклассной деятельности. Индивидуальные беседы, заполнение личного портфолио, встречи с родителями, консультации с психологом. Участвовал в классном спектакле «Волк и Ягненок», принимал участие в театральном празднике.  Посещает спортивную секцию «Бокс». Проблемы в общении всё ещё существуют, но конфликтов с детьми нет. По итогам второй четверти имеет хорошую успеваемость.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четверти активно участвовал в исследовательской работе. Выступал с проектом на гимназической, а затем и городской детской конференции. Работа признана лучшей в секции. Замечаний по поведению нет.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Успешно закончил 4 класс. Учится контролировать эмоции. Стал немного сдержаннее. За последнюю четверть конфликтов с ребятами не было. Были организованы беседы с психологом. Требуется контроль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39952" y="33265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(Пример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58294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800668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1B045C"/>
                </a:solidFill>
                <a:latin typeface="Times New Roman" pitchFamily="18" charset="0"/>
                <a:cs typeface="Times New Roman" pitchFamily="18" charset="0"/>
              </a:rPr>
              <a:t>«Каждый из нас знает, как трудно сохранить познавательный интерес ребёнка, развить в нём желание учиться, трудиться. Становясь партнерами в процессе обучения, ученик и учитель вместе решают проблемы»                          </a:t>
            </a:r>
            <a:br>
              <a:rPr lang="ru-RU" altLang="ru-RU" sz="2400" b="1" dirty="0">
                <a:solidFill>
                  <a:srgbClr val="1B045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1B045C"/>
                </a:solidFill>
                <a:latin typeface="Times New Roman" pitchFamily="18" charset="0"/>
                <a:cs typeface="Times New Roman" pitchFamily="18" charset="0"/>
              </a:rPr>
              <a:t>                                      (Плутарх) </a:t>
            </a:r>
          </a:p>
        </p:txBody>
      </p:sp>
      <p:pic>
        <p:nvPicPr>
          <p:cNvPr id="3074" name="Picture 2" descr="C:\Users\IVT-2\Desktop\форум 2018\фото\SAM_25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2" y="3140968"/>
            <a:ext cx="4087483" cy="306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VT-2\Desktop\форум 2018\фото\SAM_25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145" y="3537012"/>
            <a:ext cx="3216357" cy="24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822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"/>
            <a:ext cx="9144000" cy="20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000243"/>
            <a:ext cx="9144001" cy="2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14831"/>
            <a:ext cx="9144000" cy="264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64896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 idx="4294967295"/>
          </p:nvPr>
        </p:nvSpPr>
        <p:spPr>
          <a:xfrm>
            <a:off x="3260" y="677"/>
            <a:ext cx="9108504" cy="1268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ru-RU" sz="1800" b="1" i="0" u="none" strike="noStrike" cap="none" baseline="0" dirty="0" smtClean="0">
                <a:solidFill>
                  <a:schemeClr val="dk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Этап планирования</a:t>
            </a:r>
            <a:endParaRPr lang="en-US" sz="1800" b="1" i="0" u="none" strike="noStrike" cap="none" baseline="0" dirty="0" err="1">
              <a:solidFill>
                <a:schemeClr val="dk2"/>
              </a:solidFill>
              <a:effectLst/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276919"/>
              </p:ext>
            </p:extLst>
          </p:nvPr>
        </p:nvGraphicFramePr>
        <p:xfrm>
          <a:off x="107504" y="836718"/>
          <a:ext cx="9036496" cy="1587153"/>
        </p:xfrm>
        <a:graphic>
          <a:graphicData uri="http://schemas.openxmlformats.org/drawingml/2006/table">
            <a:tbl>
              <a:tblPr firstRow="1" firstCol="1" bandRow="1"/>
              <a:tblGrid>
                <a:gridCol w="1418954"/>
                <a:gridCol w="1522918"/>
                <a:gridCol w="6094624"/>
              </a:tblGrid>
              <a:tr h="33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Этап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95" marR="30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субъект управления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95" marR="30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деятельность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95" marR="30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8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Подготовительный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(планирование) 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95" marR="30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учитель- ученик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95" marR="30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внутриклассное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оценивание, содержательное оценивание процесса достижения планируемых результатов)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95" marR="30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3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95" marR="30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  <a:endParaRPr lang="ru-RU" sz="12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95" marR="30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создает список планируемых результатов на конец темы, раздела, курса 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95" marR="30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ученик и </a:t>
                      </a:r>
                      <a:r>
                        <a:rPr lang="ru-RU" sz="12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  <a:endParaRPr lang="ru-RU" sz="12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95" marR="30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переводит планируемы результаты в измеряемые учебные цели согласно уровня их достижения (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таксономии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Блума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);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создает формат фиксации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результата (лист обратной связи, кодификатор умений…)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95" marR="30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2469106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Соответствие уровней </a:t>
            </a:r>
            <a:r>
              <a:rPr lang="ru-RU" dirty="0" err="1"/>
              <a:t>сформированности</a:t>
            </a:r>
            <a:r>
              <a:rPr lang="ru-RU" dirty="0"/>
              <a:t> компетенций по таксономии Б. </a:t>
            </a:r>
            <a:r>
              <a:rPr lang="ru-RU" dirty="0" err="1"/>
              <a:t>Блума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49835"/>
            <a:ext cx="7776864" cy="393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57435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 idx="4294967295"/>
          </p:nvPr>
        </p:nvSpPr>
        <p:spPr>
          <a:xfrm>
            <a:off x="899592" y="404664"/>
            <a:ext cx="8161814" cy="1268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ru-RU" sz="20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3200" b="1" i="0" u="none" strike="noStrike" cap="none" baseline="0" dirty="0" err="1">
              <a:solidFill>
                <a:schemeClr val="dk2"/>
              </a:solidFill>
              <a:effectLst/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5" name="Shape 106"/>
          <p:cNvSpPr txBox="1">
            <a:spLocks/>
          </p:cNvSpPr>
          <p:nvPr/>
        </p:nvSpPr>
        <p:spPr>
          <a:xfrm>
            <a:off x="899593" y="1268760"/>
            <a:ext cx="8161815" cy="3096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Wingdings 2"/>
              <a:buNone/>
            </a:pPr>
            <a:endParaRPr lang="ru-RU" sz="2400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7824" y="188640"/>
            <a:ext cx="30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F271C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Пример (английский язык)</a:t>
            </a:r>
            <a:endParaRPr lang="ru-RU" dirty="0"/>
          </a:p>
        </p:txBody>
      </p:sp>
      <p:sp>
        <p:nvSpPr>
          <p:cNvPr id="6" name="Shape 106"/>
          <p:cNvSpPr txBox="1">
            <a:spLocks/>
          </p:cNvSpPr>
          <p:nvPr/>
        </p:nvSpPr>
        <p:spPr>
          <a:xfrm>
            <a:off x="156508" y="692696"/>
            <a:ext cx="9033710" cy="3096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Планируемый результат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умеет составить письменное высказывание с развернутым ответом (писать личное письмо) – (уровень -  применение)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1484785"/>
            <a:ext cx="6226719" cy="494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353794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7760"/>
            <a:ext cx="7740894" cy="1106984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effectLst/>
                <a:latin typeface="Times New Roman"/>
                <a:ea typeface="Times New Roman"/>
                <a:cs typeface="Times New Roman"/>
              </a:rPr>
              <a:t>формирующий этап с  организацией </a:t>
            </a:r>
            <a:r>
              <a:rPr lang="ru-RU" sz="2400" b="1" dirty="0">
                <a:effectLst/>
                <a:latin typeface="Times New Roman"/>
                <a:ea typeface="Times New Roman"/>
                <a:cs typeface="Times New Roman"/>
              </a:rPr>
              <a:t>обратной связи (ОС</a:t>
            </a:r>
            <a:r>
              <a:rPr lang="ru-RU" sz="2400" b="1" dirty="0" smtClean="0">
                <a:effectLst/>
                <a:latin typeface="Times New Roman"/>
                <a:ea typeface="Times New Roman"/>
                <a:cs typeface="Times New Roman"/>
              </a:rPr>
              <a:t>)</a:t>
            </a:r>
            <a:r>
              <a:rPr lang="ru-RU" sz="1800" dirty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1800" dirty="0">
                <a:effectLst/>
                <a:latin typeface="Calibri"/>
                <a:ea typeface="Times New Roman"/>
                <a:cs typeface="Times New Roman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8064896" cy="5455508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ru-RU" sz="2000" b="1" dirty="0"/>
              <a:t>Направления: </a:t>
            </a:r>
            <a:r>
              <a:rPr lang="ru-RU" sz="2000" dirty="0"/>
              <a:t>учитель- ученики; ученик- ученики; ученик- ученик</a:t>
            </a:r>
          </a:p>
          <a:p>
            <a:pPr marL="82296" lvl="0" indent="0">
              <a:buNone/>
            </a:pPr>
            <a:r>
              <a:rPr lang="ru-RU" sz="2000" i="1" dirty="0"/>
              <a:t>Техники формирующего оценивания:</a:t>
            </a:r>
            <a:endParaRPr lang="ru-RU" sz="2000" dirty="0"/>
          </a:p>
          <a:p>
            <a:r>
              <a:rPr lang="ru-RU" sz="2000" dirty="0" smtClean="0"/>
              <a:t>составление </a:t>
            </a:r>
            <a:r>
              <a:rPr lang="ru-RU" sz="2000" dirty="0"/>
              <a:t>тестов по определенным критериям, помогающие диагностировать степень  понимания учебного материала  (друг для друга);</a:t>
            </a:r>
          </a:p>
          <a:p>
            <a:r>
              <a:rPr lang="ru-RU" sz="2000" dirty="0" smtClean="0"/>
              <a:t>самодиагностика;</a:t>
            </a:r>
            <a:endParaRPr lang="ru-RU" sz="2000" dirty="0"/>
          </a:p>
          <a:p>
            <a:r>
              <a:rPr lang="ru-RU" sz="2000" dirty="0" smtClean="0"/>
              <a:t>кластерные </a:t>
            </a:r>
            <a:r>
              <a:rPr lang="ru-RU" sz="2000" dirty="0"/>
              <a:t>карты;</a:t>
            </a:r>
          </a:p>
          <a:p>
            <a:r>
              <a:rPr lang="ru-RU" sz="2000" dirty="0" smtClean="0"/>
              <a:t>взаимопроверка</a:t>
            </a:r>
            <a:r>
              <a:rPr lang="ru-RU" sz="2000" dirty="0"/>
              <a:t>;</a:t>
            </a:r>
          </a:p>
          <a:p>
            <a:r>
              <a:rPr lang="ru-RU" sz="2000" dirty="0" smtClean="0"/>
              <a:t>листы самооценки(предметные умения);</a:t>
            </a:r>
            <a:endParaRPr lang="ru-RU" sz="2000" dirty="0"/>
          </a:p>
          <a:p>
            <a:r>
              <a:rPr lang="ru-RU" sz="2000" b="1" dirty="0" smtClean="0"/>
              <a:t>диагностические </a:t>
            </a:r>
            <a:r>
              <a:rPr lang="ru-RU" sz="2000" b="1" dirty="0"/>
              <a:t>работы с простой шкалой оценивания </a:t>
            </a:r>
            <a:r>
              <a:rPr lang="ru-RU" sz="2000" dirty="0"/>
              <a:t>(0,1);</a:t>
            </a:r>
          </a:p>
          <a:p>
            <a:r>
              <a:rPr lang="ru-RU" sz="2000" dirty="0" smtClean="0"/>
              <a:t>листы </a:t>
            </a:r>
            <a:r>
              <a:rPr lang="ru-RU" sz="2000" dirty="0"/>
              <a:t>обратной связи (умения - критерии оценки);</a:t>
            </a:r>
          </a:p>
          <a:p>
            <a:r>
              <a:rPr lang="ru-RU" sz="2000" dirty="0" smtClean="0"/>
              <a:t>рефлексивный </a:t>
            </a:r>
            <a:r>
              <a:rPr lang="ru-RU" sz="2000" dirty="0"/>
              <a:t>экран; </a:t>
            </a:r>
          </a:p>
          <a:p>
            <a:r>
              <a:rPr lang="ru-RU" sz="2000" dirty="0" smtClean="0"/>
              <a:t>защита </a:t>
            </a:r>
            <a:r>
              <a:rPr lang="ru-RU" sz="2000" dirty="0"/>
              <a:t>презентаций и творческих </a:t>
            </a:r>
            <a:r>
              <a:rPr lang="ru-RU" sz="2000" dirty="0" smtClean="0"/>
              <a:t>работ;</a:t>
            </a:r>
          </a:p>
          <a:p>
            <a:r>
              <a:rPr lang="ru-RU" sz="2000" dirty="0"/>
              <a:t>а</a:t>
            </a:r>
            <a:r>
              <a:rPr lang="ru-RU" sz="2000" dirty="0" smtClean="0"/>
              <a:t>ргументация ответа.</a:t>
            </a:r>
          </a:p>
          <a:p>
            <a:pPr marL="82296" indent="0">
              <a:buNone/>
            </a:pPr>
            <a:r>
              <a:rPr lang="ru-RU" sz="2000" i="1" dirty="0" smtClean="0"/>
              <a:t>Письменная обратная связь: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омментарии;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словные обозначения (заранее оговорены);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рекомендации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29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4637</TotalTime>
  <Words>3394</Words>
  <Application>Microsoft Office PowerPoint</Application>
  <PresentationFormat>Экран (4:3)</PresentationFormat>
  <Paragraphs>778</Paragraphs>
  <Slides>56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56</vt:i4>
      </vt:variant>
    </vt:vector>
  </HeadingPairs>
  <TitlesOfParts>
    <vt:vector size="58" baseType="lpstr">
      <vt:lpstr>Солнцестояние</vt:lpstr>
      <vt:lpstr>Тема Office</vt:lpstr>
      <vt:lpstr>Способы работы с образовательными результатами  (планирование, достижение, оценка, корректировка)</vt:lpstr>
      <vt:lpstr>Принцип ВСОКО гимназии  «Возьми в свои руки контроль над своим обучением» адресаты  оценки (кто управляет результатами?):</vt:lpstr>
      <vt:lpstr> Образовательные результаты</vt:lpstr>
      <vt:lpstr> Модель системы оценки качества достижения образовательных результатов  (Дорожная карта для 3 уровней образования) </vt:lpstr>
      <vt:lpstr>Управление результатами (оценка- поддержка) (внутриклассное оценивание)</vt:lpstr>
      <vt:lpstr>Презентация PowerPoint</vt:lpstr>
      <vt:lpstr>Этап планирования</vt:lpstr>
      <vt:lpstr> </vt:lpstr>
      <vt:lpstr> формирующий этап с  организацией обратной связи (ОС) </vt:lpstr>
      <vt:lpstr>Диагностика с включением учащихся в оценочную деятельность </vt:lpstr>
      <vt:lpstr> Лист обратной связи (Давыдова Н. Н.) </vt:lpstr>
      <vt:lpstr> включение обучающихся в оценочную деятельность по критериям:</vt:lpstr>
      <vt:lpstr>Использование информации для корректировки образовательного процесса</vt:lpstr>
      <vt:lpstr>Этап коррекции на уроке</vt:lpstr>
      <vt:lpstr>Этап коррекции на уроке</vt:lpstr>
      <vt:lpstr>Тренировочная(диагностическая) карточка</vt:lpstr>
      <vt:lpstr>Корректировка проблемных умений</vt:lpstr>
      <vt:lpstr>Определение уровня развития умения после этапа корректировки</vt:lpstr>
      <vt:lpstr>Повторная работа (констатирующее оценивание)</vt:lpstr>
      <vt:lpstr>Внешняя оценка – поддержка  (КДР, ВПР, ГДР) субъекты управления: педагоги, администратор, родитель</vt:lpstr>
      <vt:lpstr>работа с текстовой информацией: перевод информации из одного вида в другой; составление вторичного текста </vt:lpstr>
      <vt:lpstr> 2.1 Программа развития универсальных учебных действий, включающая формирование компетенций обучающихся в области использования информационно-коммуникационных технологий, учебно-исследовательской и проектной деятельностью </vt:lpstr>
      <vt:lpstr>Презентация PowerPoint</vt:lpstr>
      <vt:lpstr>Владение информационным моделированием как основным методом приобретения знаний: </vt:lpstr>
      <vt:lpstr>Примеры (5-6 класс)  </vt:lpstr>
      <vt:lpstr>Табличные информационные модели. Правила оформления таблиц.  Практическая работа №11 «Создаем табличные модели» </vt:lpstr>
      <vt:lpstr>    Решение логических задач с помощью нескольких таблиц. Вычислительные таблицы.  Практическая работа №12 «Создаем вычислительные таблицы в текстовом процессоре»   </vt:lpstr>
      <vt:lpstr>Многообразие схем и сферы их применения. Практическая работа №14 «Создаём информационные модели – схемы, графы, деревья» (задания 1, 2, 3) </vt:lpstr>
      <vt:lpstr>Внешняя оценка. Профиль (КДР)</vt:lpstr>
      <vt:lpstr>Формат описания профиля, сформированного по итогам стартовой и промежуточной диагностики первоклассников (ЦОКО Красноярского края)</vt:lpstr>
      <vt:lpstr>Применение полученной информации на уровне учителя и педагога- психолога</vt:lpstr>
      <vt:lpstr>Комплексный анализ 1-3 класс</vt:lpstr>
      <vt:lpstr>Внутриклассное (формирующее)  оценивание помогает учителю: </vt:lpstr>
      <vt:lpstr>Сборник «Включение учащихся в оценочную деятельность» (100 экз.)</vt:lpstr>
      <vt:lpstr>Как пройти успешно промежуточную аттестацию?</vt:lpstr>
      <vt:lpstr>Алгоритм взаимодействия учителя и учащихся</vt:lpstr>
      <vt:lpstr>Презентация PowerPoint</vt:lpstr>
      <vt:lpstr>Работа с дескрипторами</vt:lpstr>
      <vt:lpstr>Промежуточная аттестация (оценка- контроль) и формирующее оценивание (оценка-поддержка) (Как успешно пройти промежуточную аттестацию?)</vt:lpstr>
      <vt:lpstr>Промежуточная аттестация (оценка- контроль) и формирующее оценивание (оценка-поддержка) (Как успешно пройти промежуточную аттестацию?)</vt:lpstr>
      <vt:lpstr>Презентация PowerPoint</vt:lpstr>
      <vt:lpstr>Миссия гимназии: создание условий для развития социально успешной личности</vt:lpstr>
      <vt:lpstr>Презентация PowerPoint</vt:lpstr>
      <vt:lpstr>Презентация PowerPoint</vt:lpstr>
      <vt:lpstr>Диагностика на уровень воспитанности (Н.П. Капустина (НОО); М.И. Шиловой (ООО, СОО) </vt:lpstr>
      <vt:lpstr>Презентация PowerPoint</vt:lpstr>
      <vt:lpstr>В динамике</vt:lpstr>
      <vt:lpstr>Родительская конференция</vt:lpstr>
      <vt:lpstr>Мониторинг социальной активности обучающихся: (на уровне учителя внеурочной деятельности/ классного руководителя)</vt:lpstr>
      <vt:lpstr>Презентация PowerPoint</vt:lpstr>
      <vt:lpstr>Мониторинг социальной активности  классных коллективов за 2016-2017 учебный год</vt:lpstr>
      <vt:lpstr>Презентация PowerPoint</vt:lpstr>
      <vt:lpstr>Индивидуальный образовательный маршрут</vt:lpstr>
      <vt:lpstr>Презентация PowerPoint</vt:lpstr>
      <vt:lpstr>Банк данных</vt:lpstr>
      <vt:lpstr>«Каждый из нас знает, как трудно сохранить познавательный интерес ребёнка, развить в нём желание учиться, трудиться. Становясь партнерами в процессе обучения, ученик и учитель вместе решают проблемы»                                                                 (Плутарх)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и методы контроля планируемых результатов</dc:title>
  <dc:creator>Люда</dc:creator>
  <cp:lastModifiedBy>IVT-2</cp:lastModifiedBy>
  <cp:revision>243</cp:revision>
  <cp:lastPrinted>2017-10-15T07:24:43Z</cp:lastPrinted>
  <dcterms:created xsi:type="dcterms:W3CDTF">2010-11-14T10:19:09Z</dcterms:created>
  <dcterms:modified xsi:type="dcterms:W3CDTF">2017-10-17T09:29:32Z</dcterms:modified>
</cp:coreProperties>
</file>